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Lst>
  <p:sldSz cy="10287000" cx="18288000"/>
  <p:notesSz cx="6858000" cy="9144000"/>
  <p:embeddedFontLst>
    <p:embeddedFont>
      <p:font typeface="League Spartan"/>
      <p:regular r:id="rId88"/>
      <p:bold r:id="rId89"/>
    </p:embeddedFont>
    <p:embeddedFont>
      <p:font typeface="Gidole"/>
      <p:regular r:id="rId90"/>
    </p:embeddedFont>
    <p:embeddedFont>
      <p:font typeface="Open Sans"/>
      <p:regular r:id="rId91"/>
      <p:bold r:id="rId92"/>
      <p:italic r:id="rId93"/>
      <p:boldItalic r:id="rId9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95" roundtripDataSignature="AMtx7mjDynoazp6n4yzGgWKsUoyWJugX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slide" Target="slides/slide79.xml"/><Relationship Id="rId83" Type="http://schemas.openxmlformats.org/officeDocument/2006/relationships/slide" Target="slides/slide78.xml"/><Relationship Id="rId42" Type="http://schemas.openxmlformats.org/officeDocument/2006/relationships/slide" Target="slides/slide37.xml"/><Relationship Id="rId86" Type="http://schemas.openxmlformats.org/officeDocument/2006/relationships/slide" Target="slides/slide81.xml"/><Relationship Id="rId41" Type="http://schemas.openxmlformats.org/officeDocument/2006/relationships/slide" Target="slides/slide36.xml"/><Relationship Id="rId85" Type="http://schemas.openxmlformats.org/officeDocument/2006/relationships/slide" Target="slides/slide80.xml"/><Relationship Id="rId44" Type="http://schemas.openxmlformats.org/officeDocument/2006/relationships/slide" Target="slides/slide39.xml"/><Relationship Id="rId88" Type="http://schemas.openxmlformats.org/officeDocument/2006/relationships/font" Target="fonts/LeagueSpartan-regular.fntdata"/><Relationship Id="rId43" Type="http://schemas.openxmlformats.org/officeDocument/2006/relationships/slide" Target="slides/slide38.xml"/><Relationship Id="rId87" Type="http://schemas.openxmlformats.org/officeDocument/2006/relationships/slide" Target="slides/slide82.xml"/><Relationship Id="rId46" Type="http://schemas.openxmlformats.org/officeDocument/2006/relationships/slide" Target="slides/slide41.xml"/><Relationship Id="rId45" Type="http://schemas.openxmlformats.org/officeDocument/2006/relationships/slide" Target="slides/slide40.xml"/><Relationship Id="rId89" Type="http://schemas.openxmlformats.org/officeDocument/2006/relationships/font" Target="fonts/LeagueSpartan-bold.fntdata"/><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95" Type="http://customschemas.google.com/relationships/presentationmetadata" Target="metadata"/><Relationship Id="rId50" Type="http://schemas.openxmlformats.org/officeDocument/2006/relationships/slide" Target="slides/slide45.xml"/><Relationship Id="rId94" Type="http://schemas.openxmlformats.org/officeDocument/2006/relationships/font" Target="fonts/OpenSans-boldItalic.fntdata"/><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91" Type="http://schemas.openxmlformats.org/officeDocument/2006/relationships/font" Target="fonts/OpenSans-regular.fntdata"/><Relationship Id="rId90" Type="http://schemas.openxmlformats.org/officeDocument/2006/relationships/font" Target="fonts/Gidole-regular.fntdata"/><Relationship Id="rId93" Type="http://schemas.openxmlformats.org/officeDocument/2006/relationships/font" Target="fonts/OpenSans-italic.fntdata"/><Relationship Id="rId92" Type="http://schemas.openxmlformats.org/officeDocument/2006/relationships/font" Target="fonts/OpenSans-bold.fntdata"/><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5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p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6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6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7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p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7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p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p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7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p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p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7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p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7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p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7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p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7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p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8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p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8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p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8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p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8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8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8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9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94"/>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9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9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9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9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9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9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9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9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8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8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8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8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8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8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8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8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8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8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8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8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8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8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8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8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8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8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8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8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8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9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9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9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9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9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9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9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9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9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9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9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93"/>
          <p:cNvSpPr/>
          <p:nvPr>
            <p:ph idx="2" type="pic"/>
          </p:nvPr>
        </p:nvSpPr>
        <p:spPr>
          <a:xfrm>
            <a:off x="1792288" y="612775"/>
            <a:ext cx="5486400" cy="4114800"/>
          </a:xfrm>
          <a:prstGeom prst="rect">
            <a:avLst/>
          </a:prstGeom>
          <a:noFill/>
          <a:ln>
            <a:noFill/>
          </a:ln>
        </p:spPr>
      </p:sp>
      <p:sp>
        <p:nvSpPr>
          <p:cNvPr id="64" name="Google Shape;64;p9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9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8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8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8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8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hyperlink" Target="http://rascw.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68.jpg"/><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11" Type="http://schemas.openxmlformats.org/officeDocument/2006/relationships/hyperlink" Target="https://docs.google.com/spreadsheets/d/1DUF2isFWsqVSYhbaACYtbgcLi_YjDqpE3GLQIVgkKQg/edit#gid=69851113" TargetMode="External"/><Relationship Id="rId10" Type="http://schemas.openxmlformats.org/officeDocument/2006/relationships/hyperlink" Target="https://docs.google.com/spreadsheets/d/1DUF2isFWsqVSYhbaACYtbgcLi_YjDqpE3GLQIVgkKQg/edit#gid=69851113" TargetMode="External"/><Relationship Id="rId13" Type="http://schemas.openxmlformats.org/officeDocument/2006/relationships/hyperlink" Target="https://docs.google.com/spreadsheets/d/1DUF2isFWsqVSYhbaACYtbgcLi_YjDqpE3GLQIVgkKQg/edit#gid=69851113" TargetMode="External"/><Relationship Id="rId12" Type="http://schemas.openxmlformats.org/officeDocument/2006/relationships/hyperlink" Target="https://docs.google.com/spreadsheets/d/1DUF2isFWsqVSYhbaACYtbgcLi_YjDqpE3GLQIVgkKQg/edit#gid=69851113" TargetMode="External"/><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13.png"/><Relationship Id="rId9" Type="http://schemas.openxmlformats.org/officeDocument/2006/relationships/hyperlink" Target="https://docs.google.com/spreadsheets/d/1DUF2isFWsqVSYhbaACYtbgcLi_YjDqpE3GLQIVgkKQg/edit#gid=69851113" TargetMode="External"/><Relationship Id="rId15" Type="http://schemas.openxmlformats.org/officeDocument/2006/relationships/image" Target="../media/image2.png"/><Relationship Id="rId14" Type="http://schemas.openxmlformats.org/officeDocument/2006/relationships/hyperlink" Target="https://docs.google.com/spreadsheets/d/1DUF2isFWsqVSYhbaACYtbgcLi_YjDqpE3GLQIVgkKQg/edit#gid=69851113" TargetMode="External"/><Relationship Id="rId5" Type="http://schemas.openxmlformats.org/officeDocument/2006/relationships/image" Target="../media/image19.png"/><Relationship Id="rId6" Type="http://schemas.openxmlformats.org/officeDocument/2006/relationships/hyperlink" Target="https://docs.google.com/spreadsheets/d/1DUF2isFWsqVSYhbaACYtbgcLi_YjDqpE3GLQIVgkKQg/edit#gid=69851113" TargetMode="External"/><Relationship Id="rId7" Type="http://schemas.openxmlformats.org/officeDocument/2006/relationships/hyperlink" Target="https://docs.google.com/spreadsheets/d/1DUF2isFWsqVSYhbaACYtbgcLi_YjDqpE3GLQIVgkKQg/edit#gid=69851113" TargetMode="External"/><Relationship Id="rId8" Type="http://schemas.openxmlformats.org/officeDocument/2006/relationships/hyperlink" Target="https://docs.google.com/spreadsheets/d/1DUF2isFWsqVSYhbaACYtbgcLi_YjDqpE3GLQIVgkKQg/edit#gid=6985111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13.png"/><Relationship Id="rId5" Type="http://schemas.openxmlformats.org/officeDocument/2006/relationships/hyperlink" Target="http://www.narrpr.com" TargetMode="External"/><Relationship Id="rId6"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13.png"/><Relationship Id="rId5" Type="http://schemas.openxmlformats.org/officeDocument/2006/relationships/hyperlink" Target="http://nar.realtor/thats-who-we-r" TargetMode="External"/><Relationship Id="rId6" Type="http://schemas.openxmlformats.org/officeDocument/2006/relationships/hyperlink" Target="http://nar.realtor/thats-who-we-r" TargetMode="External"/><Relationship Id="rId7"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34.png"/><Relationship Id="rId5" Type="http://schemas.openxmlformats.org/officeDocument/2006/relationships/image" Target="../media/image27.png"/><Relationship Id="rId6" Type="http://schemas.openxmlformats.org/officeDocument/2006/relationships/image" Target="../media/image32.png"/><Relationship Id="rId7"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3.png"/><Relationship Id="rId6" Type="http://schemas.openxmlformats.org/officeDocument/2006/relationships/image" Target="../media/image33.png"/><Relationship Id="rId7" Type="http://schemas.openxmlformats.org/officeDocument/2006/relationships/hyperlink" Target="http://www.nar.realtor" TargetMode="External"/><Relationship Id="rId8"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31.png"/><Relationship Id="rId5" Type="http://schemas.openxmlformats.org/officeDocument/2006/relationships/image" Target="../media/image35.png"/><Relationship Id="rId6" Type="http://schemas.openxmlformats.org/officeDocument/2006/relationships/image" Target="../media/image2.png"/></Relationships>
</file>

<file path=ppt/slides/_rels/slide18.xml.rels><?xml version="1.0" encoding="UTF-8" standalone="yes"?><Relationships xmlns="http://schemas.openxmlformats.org/package/2006/relationships"><Relationship Id="rId11" Type="http://schemas.openxmlformats.org/officeDocument/2006/relationships/hyperlink" Target="https://docs.google.com/spreadsheets/d/1DUF2isFWsqVSYhbaACYtbgcLi_YjDqpE3GLQIVgkKQg/edit#gid=69851113" TargetMode="External"/><Relationship Id="rId10" Type="http://schemas.openxmlformats.org/officeDocument/2006/relationships/hyperlink" Target="https://docs.google.com/spreadsheets/d/1DUF2isFWsqVSYhbaACYtbgcLi_YjDqpE3GLQIVgkKQg/edit#gid=69851113" TargetMode="External"/><Relationship Id="rId13" Type="http://schemas.openxmlformats.org/officeDocument/2006/relationships/hyperlink" Target="https://docs.google.com/spreadsheets/d/1DUF2isFWsqVSYhbaACYtbgcLi_YjDqpE3GLQIVgkKQg/edit#gid=69851113" TargetMode="External"/><Relationship Id="rId12" Type="http://schemas.openxmlformats.org/officeDocument/2006/relationships/hyperlink" Target="https://docs.google.com/spreadsheets/d/1DUF2isFWsqVSYhbaACYtbgcLi_YjDqpE3GLQIVgkKQg/edit#gid=69851113" TargetMode="External"/><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36.png"/><Relationship Id="rId9" Type="http://schemas.openxmlformats.org/officeDocument/2006/relationships/hyperlink" Target="https://docs.google.com/spreadsheets/d/1DUF2isFWsqVSYhbaACYtbgcLi_YjDqpE3GLQIVgkKQg/edit#gid=69851113" TargetMode="External"/><Relationship Id="rId15" Type="http://schemas.openxmlformats.org/officeDocument/2006/relationships/image" Target="../media/image2.png"/><Relationship Id="rId14" Type="http://schemas.openxmlformats.org/officeDocument/2006/relationships/hyperlink" Target="https://docs.google.com/spreadsheets/d/1DUF2isFWsqVSYhbaACYtbgcLi_YjDqpE3GLQIVgkKQg/edit#gid=69851113" TargetMode="External"/><Relationship Id="rId5" Type="http://schemas.openxmlformats.org/officeDocument/2006/relationships/hyperlink" Target="https://docs.google.com/spreadsheets/d/1DUF2isFWsqVSYhbaACYtbgcLi_YjDqpE3GLQIVgkKQg/edit#gid=69851113" TargetMode="External"/><Relationship Id="rId6" Type="http://schemas.openxmlformats.org/officeDocument/2006/relationships/hyperlink" Target="https://docs.google.com/spreadsheets/d/1DUF2isFWsqVSYhbaACYtbgcLi_YjDqpE3GLQIVgkKQg/edit#gid=69851113" TargetMode="External"/><Relationship Id="rId7" Type="http://schemas.openxmlformats.org/officeDocument/2006/relationships/hyperlink" Target="https://docs.google.com/spreadsheets/d/1DUF2isFWsqVSYhbaACYtbgcLi_YjDqpE3GLQIVgkKQg/edit#gid=69851113" TargetMode="External"/><Relationship Id="rId8" Type="http://schemas.openxmlformats.org/officeDocument/2006/relationships/hyperlink" Target="https://docs.google.com/spreadsheets/d/1DUF2isFWsqVSYhbaACYtbgcLi_YjDqpE3GLQIVgkKQg/edit#gid=69851113"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4.png"/><Relationship Id="rId4" Type="http://schemas.openxmlformats.org/officeDocument/2006/relationships/image" Target="../media/image26.png"/><Relationship Id="rId9" Type="http://schemas.openxmlformats.org/officeDocument/2006/relationships/image" Target="../media/image2.png"/><Relationship Id="rId5" Type="http://schemas.openxmlformats.org/officeDocument/2006/relationships/image" Target="../media/image36.png"/><Relationship Id="rId6" Type="http://schemas.openxmlformats.org/officeDocument/2006/relationships/hyperlink" Target="http://www.wra.org" TargetMode="External"/><Relationship Id="rId7" Type="http://schemas.openxmlformats.org/officeDocument/2006/relationships/hyperlink" Target="http://www.wra.org" TargetMode="External"/><Relationship Id="rId8"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1.jpg"/><Relationship Id="rId4" Type="http://schemas.openxmlformats.org/officeDocument/2006/relationships/image" Target="../media/image47.jpg"/><Relationship Id="rId5" Type="http://schemas.openxmlformats.org/officeDocument/2006/relationships/image" Target="../media/image2.png"/></Relationships>
</file>

<file path=ppt/slides/_rels/slide21.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hyperlink" Target="http://scwmls.paragonrels.com" TargetMode="External"/><Relationship Id="rId5" Type="http://schemas.openxmlformats.org/officeDocument/2006/relationships/image" Target="../media/image39.png"/><Relationship Id="rId6" Type="http://schemas.openxmlformats.org/officeDocument/2006/relationships/image" Target="../media/image45.png"/><Relationship Id="rId7" Type="http://schemas.openxmlformats.org/officeDocument/2006/relationships/hyperlink" Target="http://www.scwmls.com" TargetMode="External"/><Relationship Id="rId8" Type="http://schemas.openxmlformats.org/officeDocument/2006/relationships/hyperlink" Target="http://www.scwmls.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hyperlink" Target="https://www.rascw.org/member-services/rediscover-the-value-of-rascw/" TargetMode="External"/><Relationship Id="rId5" Type="http://schemas.openxmlformats.org/officeDocument/2006/relationships/image" Target="../media/image42.jpg"/><Relationship Id="rId6" Type="http://schemas.openxmlformats.org/officeDocument/2006/relationships/image" Target="../media/image50.jpg"/><Relationship Id="rId7" Type="http://schemas.openxmlformats.org/officeDocument/2006/relationships/image" Target="../media/image4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0.png"/><Relationship Id="rId4" Type="http://schemas.openxmlformats.org/officeDocument/2006/relationships/hyperlink" Target="https://members.rascw.org/events" TargetMode="External"/><Relationship Id="rId5"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hyperlink" Target="https://www.nar.realtor/commercial/advocacy" TargetMode="External"/><Relationship Id="rId5" Type="http://schemas.openxmlformats.org/officeDocument/2006/relationships/hyperlink" Target="https://www.nar.realtor/research-and-statistics/research-reports/commercial-research" TargetMode="External"/><Relationship Id="rId6" Type="http://schemas.openxmlformats.org/officeDocument/2006/relationships/hyperlink" Target="https://www.nar.realtor/commercial/courses-designations-and-event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hyperlink" Target="http://www.rascw.org" TargetMode="External"/><Relationship Id="rId4" Type="http://schemas.openxmlformats.org/officeDocument/2006/relationships/image" Target="../media/image52.png"/><Relationship Id="rId5" Type="http://schemas.openxmlformats.org/officeDocument/2006/relationships/hyperlink" Target="mailto:charisse@wisre.com" TargetMode="External"/><Relationship Id="rId6"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5.png"/><Relationship Id="rId4" Type="http://schemas.openxmlformats.org/officeDocument/2006/relationships/image" Target="../media/image46.png"/><Relationship Id="rId5" Type="http://schemas.openxmlformats.org/officeDocument/2006/relationships/image" Target="../media/image43.png"/><Relationship Id="rId6"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4.png"/><Relationship Id="rId4" Type="http://schemas.openxmlformats.org/officeDocument/2006/relationships/image" Target="../media/image26.png"/><Relationship Id="rId5" Type="http://schemas.openxmlformats.org/officeDocument/2006/relationships/image" Target="../media/image43.png"/><Relationship Id="rId6"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6.png"/><Relationship Id="rId4" Type="http://schemas.openxmlformats.org/officeDocument/2006/relationships/image" Target="../media/image43.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0.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1.jpg"/><Relationship Id="rId4" Type="http://schemas.openxmlformats.org/officeDocument/2006/relationships/image" Target="../media/image43.png"/><Relationship Id="rId5"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2.png"/><Relationship Id="rId4" Type="http://schemas.openxmlformats.org/officeDocument/2006/relationships/hyperlink" Target="https://docs.google.com/spreadsheets/d/1DUF2isFWsqVSYhbaACYtbgcLi_YjDqpE3GLQIVgkKQg/edit#gid=69851113" TargetMode="External"/><Relationship Id="rId5" Type="http://schemas.openxmlformats.org/officeDocument/2006/relationships/hyperlink" Target="https://docs.google.com/spreadsheets/d/1DUF2isFWsqVSYhbaACYtbgcLi_YjDqpE3GLQIVgkKQg/edit#gid=69851113" TargetMode="External"/><Relationship Id="rId6" Type="http://schemas.openxmlformats.org/officeDocument/2006/relationships/hyperlink" Target="https://docs.google.com/spreadsheets/d/1DUF2isFWsqVSYhbaACYtbgcLi_YjDqpE3GLQIVgkKQg/edit#gid=69851113" TargetMode="External"/><Relationship Id="rId7"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5.png"/><Relationship Id="rId4" Type="http://schemas.openxmlformats.org/officeDocument/2006/relationships/image" Target="../media/image17.jpg"/><Relationship Id="rId5" Type="http://schemas.openxmlformats.org/officeDocument/2006/relationships/image" Target="../media/image2.png"/><Relationship Id="rId6" Type="http://schemas.openxmlformats.org/officeDocument/2006/relationships/hyperlink" Target="http://www.youtube.com/watch?v=wGFFewdGUWI" TargetMode="External"/><Relationship Id="rId7" Type="http://schemas.openxmlformats.org/officeDocument/2006/relationships/image" Target="../media/image5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hyperlink" Target="http://www.rascw.org" TargetMode="External"/><Relationship Id="rId4" Type="http://schemas.openxmlformats.org/officeDocument/2006/relationships/hyperlink" Target="http://www.rascw.org" TargetMode="External"/><Relationship Id="rId5"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png"/><Relationship Id="rId4" Type="http://schemas.openxmlformats.org/officeDocument/2006/relationships/hyperlink" Target="http://drive.google.com/file/d/1FK3i1dg1q-xKci-f3jPWW81sqW18KKVb/view" TargetMode="External"/><Relationship Id="rId5"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4.png"/><Relationship Id="rId4" Type="http://schemas.openxmlformats.org/officeDocument/2006/relationships/image" Target="../media/image26.png"/><Relationship Id="rId5"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0.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51.jp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hyperlink" Target="https://www.rascw.org/wp-content/uploads/2021/09/Getting-Started.-SafeShowings.-instructions-SSE-flyer.pdf" TargetMode="External"/><Relationship Id="rId4" Type="http://schemas.openxmlformats.org/officeDocument/2006/relationships/hyperlink" Target="https://www.rascw.org/wp-content/uploads/2021/09/Getting-Started.-SafeShowings.-instructions-SSE-flyer.pdf" TargetMode="External"/><Relationship Id="rId5" Type="http://schemas.openxmlformats.org/officeDocument/2006/relationships/hyperlink" Target="https://www.rascw.org/resources/realtor-safety-tools-resources/" TargetMode="External"/><Relationship Id="rId6" Type="http://schemas.openxmlformats.org/officeDocument/2006/relationships/hyperlink" Target="https://www.rascw.org/resources/realtor-safety-tools-resources/" TargetMode="External"/><Relationship Id="rId7"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5.png"/><Relationship Id="rId4" Type="http://schemas.openxmlformats.org/officeDocument/2006/relationships/hyperlink" Target="https://www.nar.realtor/safety" TargetMode="External"/><Relationship Id="rId5"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56.png"/><Relationship Id="rId4" Type="http://schemas.openxmlformats.org/officeDocument/2006/relationships/hyperlink" Target="https://www.nar.realtor/law-and-ethics/cybersecurity-checklist-best-practices-for-real-estate-professionals" TargetMode="External"/><Relationship Id="rId5"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2.png"/><Relationship Id="rId4" Type="http://schemas.openxmlformats.org/officeDocument/2006/relationships/image" Target="../media/image53.png"/><Relationship Id="rId5"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54.jp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55.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55.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55.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55.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5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4.png"/><Relationship Id="rId4" Type="http://schemas.openxmlformats.org/officeDocument/2006/relationships/image" Target="../media/image26.png"/><Relationship Id="rId5" Type="http://schemas.openxmlformats.org/officeDocument/2006/relationships/image" Target="../media/image2.png"/><Relationship Id="rId6" Type="http://schemas.openxmlformats.org/officeDocument/2006/relationships/image" Target="../media/image17.jpg"/><Relationship Id="rId7" Type="http://schemas.openxmlformats.org/officeDocument/2006/relationships/hyperlink" Target="http://www.youtube.com/watch?v=406ZA9PpD7I" TargetMode="External"/><Relationship Id="rId8" Type="http://schemas.openxmlformats.org/officeDocument/2006/relationships/image" Target="../media/image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55.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2.png"/><Relationship Id="rId4" Type="http://schemas.openxmlformats.org/officeDocument/2006/relationships/image" Target="../media/image5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55.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2.png"/><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60.pn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2.png"/><Relationship Id="rId4" Type="http://schemas.openxmlformats.org/officeDocument/2006/relationships/image" Target="../media/image6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60.pn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2.png"/><Relationship Id="rId4" Type="http://schemas.openxmlformats.org/officeDocument/2006/relationships/image" Target="../media/image6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60.pn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6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14.png"/><Relationship Id="rId6"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64.pn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64.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3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15.pn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15.pn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2.png"/><Relationship Id="rId4" Type="http://schemas.openxmlformats.org/officeDocument/2006/relationships/image" Target="../media/image17.jpg"/><Relationship Id="rId5" Type="http://schemas.openxmlformats.org/officeDocument/2006/relationships/hyperlink" Target="http://www.youtube.com/watch?v=wqN-D3f49fE" TargetMode="External"/><Relationship Id="rId6" Type="http://schemas.openxmlformats.org/officeDocument/2006/relationships/image" Target="../media/image63.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7.jpg"/><Relationship Id="rId6" Type="http://schemas.openxmlformats.org/officeDocument/2006/relationships/image" Target="../media/image2.png"/><Relationship Id="rId7" Type="http://schemas.openxmlformats.org/officeDocument/2006/relationships/hyperlink" Target="http://www.youtube.com/watch?v=94TVHAJtang" TargetMode="External"/><Relationship Id="rId8" Type="http://schemas.openxmlformats.org/officeDocument/2006/relationships/image" Target="../media/image67.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15.png"/><Relationship Id="rId4" Type="http://schemas.openxmlformats.org/officeDocument/2006/relationships/image" Target="../media/image17.jpg"/><Relationship Id="rId9" Type="http://schemas.openxmlformats.org/officeDocument/2006/relationships/image" Target="../media/image65.jpg"/><Relationship Id="rId5" Type="http://schemas.openxmlformats.org/officeDocument/2006/relationships/image" Target="../media/image66.png"/><Relationship Id="rId6" Type="http://schemas.openxmlformats.org/officeDocument/2006/relationships/hyperlink" Target="http://homebuyersroundtable.org" TargetMode="External"/><Relationship Id="rId7" Type="http://schemas.openxmlformats.org/officeDocument/2006/relationships/image" Target="../media/image2.png"/><Relationship Id="rId8" Type="http://schemas.openxmlformats.org/officeDocument/2006/relationships/hyperlink" Target="http://www.youtube.com/watch?v=pnAh47SVY_s"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22.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hyperlink" Target="https://www.nar.realtor/membership-marks-manual" TargetMode="External"/><Relationship Id="rId5" Type="http://schemas.openxmlformats.org/officeDocument/2006/relationships/hyperlink" Target="https://www.nar.realtor/membership-marks-manual" TargetMode="External"/><Relationship Id="rId6"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30.png"/><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15.png"/><Relationship Id="rId4" Type="http://schemas.openxmlformats.org/officeDocument/2006/relationships/hyperlink" Target="http://rascw.org" TargetMode="External"/><Relationship Id="rId5" Type="http://schemas.openxmlformats.org/officeDocument/2006/relationships/image" Target="../media/image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6.png"/><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1C50"/>
        </a:solidFill>
      </p:bgPr>
    </p:bg>
    <p:spTree>
      <p:nvGrpSpPr>
        <p:cNvPr id="83" name="Shape 83"/>
        <p:cNvGrpSpPr/>
        <p:nvPr/>
      </p:nvGrpSpPr>
      <p:grpSpPr>
        <a:xfrm>
          <a:off x="0" y="0"/>
          <a:ext cx="0" cy="0"/>
          <a:chOff x="0" y="0"/>
          <a:chExt cx="0" cy="0"/>
        </a:xfrm>
      </p:grpSpPr>
      <p:grpSp>
        <p:nvGrpSpPr>
          <p:cNvPr id="84" name="Google Shape;84;p1"/>
          <p:cNvGrpSpPr/>
          <p:nvPr/>
        </p:nvGrpSpPr>
        <p:grpSpPr>
          <a:xfrm>
            <a:off x="7250735" y="-774700"/>
            <a:ext cx="15051428" cy="14746763"/>
            <a:chOff x="0" y="0"/>
            <a:chExt cx="20068571" cy="19662351"/>
          </a:xfrm>
        </p:grpSpPr>
        <p:sp>
          <p:nvSpPr>
            <p:cNvPr id="85" name="Google Shape;85;p1"/>
            <p:cNvSpPr/>
            <p:nvPr/>
          </p:nvSpPr>
          <p:spPr>
            <a:xfrm>
              <a:off x="0" y="0"/>
              <a:ext cx="17410038" cy="18629418"/>
            </a:xfrm>
            <a:custGeom>
              <a:rect b="b" l="l" r="r" t="t"/>
              <a:pathLst>
                <a:path extrusionOk="0" h="18629418" w="17410038">
                  <a:moveTo>
                    <a:pt x="0" y="0"/>
                  </a:moveTo>
                  <a:lnTo>
                    <a:pt x="17410038" y="0"/>
                  </a:lnTo>
                  <a:lnTo>
                    <a:pt x="17410038" y="18629418"/>
                  </a:lnTo>
                  <a:lnTo>
                    <a:pt x="0" y="18629418"/>
                  </a:lnTo>
                  <a:lnTo>
                    <a:pt x="0" y="0"/>
                  </a:lnTo>
                  <a:close/>
                </a:path>
              </a:pathLst>
            </a:custGeom>
            <a:blipFill rotWithShape="1">
              <a:blip r:embed="rId3">
                <a:alphaModFix amt="14000"/>
              </a:blip>
              <a:stretch>
                <a:fillRect b="0" l="0" r="0" t="0"/>
              </a:stretch>
            </a:blipFill>
            <a:ln>
              <a:noFill/>
            </a:ln>
          </p:spPr>
        </p:sp>
        <p:sp>
          <p:nvSpPr>
            <p:cNvPr id="86" name="Google Shape;86;p1"/>
            <p:cNvSpPr/>
            <p:nvPr/>
          </p:nvSpPr>
          <p:spPr>
            <a:xfrm>
              <a:off x="2658533" y="1032933"/>
              <a:ext cx="17410038" cy="18629418"/>
            </a:xfrm>
            <a:custGeom>
              <a:rect b="b" l="l" r="r" t="t"/>
              <a:pathLst>
                <a:path extrusionOk="0" h="18629418" w="17410038">
                  <a:moveTo>
                    <a:pt x="0" y="0"/>
                  </a:moveTo>
                  <a:lnTo>
                    <a:pt x="17410038" y="0"/>
                  </a:lnTo>
                  <a:lnTo>
                    <a:pt x="17410038" y="18629418"/>
                  </a:lnTo>
                  <a:lnTo>
                    <a:pt x="0" y="18629418"/>
                  </a:lnTo>
                  <a:lnTo>
                    <a:pt x="0" y="0"/>
                  </a:lnTo>
                  <a:close/>
                </a:path>
              </a:pathLst>
            </a:custGeom>
            <a:blipFill rotWithShape="1">
              <a:blip r:embed="rId3">
                <a:alphaModFix amt="14000"/>
              </a:blip>
              <a:stretch>
                <a:fillRect b="0" l="0" r="0" t="0"/>
              </a:stretch>
            </a:blipFill>
            <a:ln>
              <a:noFill/>
            </a:ln>
          </p:spPr>
        </p:sp>
      </p:grpSp>
      <p:sp>
        <p:nvSpPr>
          <p:cNvPr id="87" name="Google Shape;87;p1"/>
          <p:cNvSpPr/>
          <p:nvPr/>
        </p:nvSpPr>
        <p:spPr>
          <a:xfrm>
            <a:off x="1897617" y="1776154"/>
            <a:ext cx="7655983" cy="2258515"/>
          </a:xfrm>
          <a:custGeom>
            <a:rect b="b" l="l" r="r" t="t"/>
            <a:pathLst>
              <a:path extrusionOk="0" h="2258515" w="7655983">
                <a:moveTo>
                  <a:pt x="0" y="0"/>
                </a:moveTo>
                <a:lnTo>
                  <a:pt x="7655983" y="0"/>
                </a:lnTo>
                <a:lnTo>
                  <a:pt x="7655983" y="2258515"/>
                </a:lnTo>
                <a:lnTo>
                  <a:pt x="0" y="2258515"/>
                </a:lnTo>
                <a:lnTo>
                  <a:pt x="0" y="0"/>
                </a:lnTo>
                <a:close/>
              </a:path>
            </a:pathLst>
          </a:custGeom>
          <a:blipFill rotWithShape="1">
            <a:blip r:embed="rId4">
              <a:alphaModFix/>
            </a:blip>
            <a:stretch>
              <a:fillRect b="0" l="0" r="0" t="0"/>
            </a:stretch>
          </a:blipFill>
          <a:ln>
            <a:noFill/>
          </a:ln>
        </p:spPr>
      </p:sp>
      <p:sp>
        <p:nvSpPr>
          <p:cNvPr id="88" name="Google Shape;88;p1"/>
          <p:cNvSpPr txBox="1"/>
          <p:nvPr/>
        </p:nvSpPr>
        <p:spPr>
          <a:xfrm>
            <a:off x="2562012" y="4910360"/>
            <a:ext cx="6836783" cy="207258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800" u="none" cap="none" strike="noStrike">
                <a:solidFill>
                  <a:srgbClr val="FFFFFF"/>
                </a:solidFill>
                <a:latin typeface="League Spartan"/>
                <a:ea typeface="League Spartan"/>
                <a:cs typeface="League Spartan"/>
                <a:sym typeface="League Spartan"/>
              </a:rPr>
              <a:t>NEW MEMBER ORIENTATION</a:t>
            </a:r>
            <a:endParaRPr/>
          </a:p>
        </p:txBody>
      </p:sp>
      <p:sp>
        <p:nvSpPr>
          <p:cNvPr id="89" name="Google Shape;89;p1"/>
          <p:cNvSpPr txBox="1"/>
          <p:nvPr/>
        </p:nvSpPr>
        <p:spPr>
          <a:xfrm>
            <a:off x="13182601" y="9340112"/>
            <a:ext cx="4568188" cy="38279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sng" cap="none" strike="noStrike">
                <a:solidFill>
                  <a:srgbClr val="FFFFFF"/>
                </a:solidFill>
                <a:latin typeface="League Spartan"/>
                <a:ea typeface="League Spartan"/>
                <a:cs typeface="League Spartan"/>
                <a:sym typeface="League Spartan"/>
                <a:hlinkClick r:id="rId5">
                  <a:extLst>
                    <a:ext uri="{A12FA001-AC4F-418D-AE19-62706E023703}">
                      <ahyp:hlinkClr val="tx"/>
                    </a:ext>
                  </a:extLst>
                </a:hlinkClick>
              </a:rPr>
              <a:t>rascw.org</a:t>
            </a:r>
            <a:r>
              <a:rPr b="0" i="0" lang="en-US" sz="2200" u="none" cap="none" strike="noStrike">
                <a:solidFill>
                  <a:srgbClr val="FFFFFF"/>
                </a:solidFill>
                <a:latin typeface="League Spartan"/>
                <a:ea typeface="League Spartan"/>
                <a:cs typeface="League Spartan"/>
                <a:sym typeface="League Spartan"/>
              </a:rPr>
              <a:t>   608-240-2800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0"/>
          <p:cNvSpPr/>
          <p:nvPr/>
        </p:nvSpPr>
        <p:spPr>
          <a:xfrm>
            <a:off x="0" y="0"/>
            <a:ext cx="6113100" cy="10202100"/>
          </a:xfrm>
          <a:prstGeom prst="rect">
            <a:avLst/>
          </a:prstGeom>
          <a:solidFill>
            <a:srgbClr val="011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4" name="Google Shape;184;p10"/>
          <p:cNvGrpSpPr/>
          <p:nvPr/>
        </p:nvGrpSpPr>
        <p:grpSpPr>
          <a:xfrm>
            <a:off x="-372645" y="4892532"/>
            <a:ext cx="9718564" cy="4889428"/>
            <a:chOff x="0" y="0"/>
            <a:chExt cx="12958086" cy="6519237"/>
          </a:xfrm>
        </p:grpSpPr>
        <p:sp>
          <p:nvSpPr>
            <p:cNvPr id="185" name="Google Shape;185;p10"/>
            <p:cNvSpPr/>
            <p:nvPr/>
          </p:nvSpPr>
          <p:spPr>
            <a:xfrm>
              <a:off x="0" y="990997"/>
              <a:ext cx="12907287" cy="5528240"/>
            </a:xfrm>
            <a:custGeom>
              <a:rect b="b" l="l" r="r" t="t"/>
              <a:pathLst>
                <a:path extrusionOk="0" h="5528240" w="12907287">
                  <a:moveTo>
                    <a:pt x="0" y="0"/>
                  </a:moveTo>
                  <a:lnTo>
                    <a:pt x="12907287" y="0"/>
                  </a:lnTo>
                  <a:lnTo>
                    <a:pt x="12907287" y="5528240"/>
                  </a:lnTo>
                  <a:lnTo>
                    <a:pt x="0" y="5528240"/>
                  </a:lnTo>
                  <a:lnTo>
                    <a:pt x="0" y="0"/>
                  </a:lnTo>
                  <a:close/>
                </a:path>
              </a:pathLst>
            </a:custGeom>
            <a:blipFill rotWithShape="1">
              <a:blip r:embed="rId3">
                <a:alphaModFix amt="14000"/>
              </a:blip>
              <a:stretch>
                <a:fillRect b="0" l="0" r="-7074" t="0"/>
              </a:stretch>
            </a:blipFill>
            <a:ln>
              <a:noFill/>
            </a:ln>
          </p:spPr>
        </p:sp>
        <p:sp>
          <p:nvSpPr>
            <p:cNvPr id="186" name="Google Shape;186;p10"/>
            <p:cNvSpPr/>
            <p:nvPr/>
          </p:nvSpPr>
          <p:spPr>
            <a:xfrm>
              <a:off x="8587" y="0"/>
              <a:ext cx="12949499" cy="5528240"/>
            </a:xfrm>
            <a:custGeom>
              <a:rect b="b" l="l" r="r" t="t"/>
              <a:pathLst>
                <a:path extrusionOk="0" h="5528240" w="12949499">
                  <a:moveTo>
                    <a:pt x="0" y="0"/>
                  </a:moveTo>
                  <a:lnTo>
                    <a:pt x="12949500" y="0"/>
                  </a:lnTo>
                  <a:lnTo>
                    <a:pt x="12949500" y="5528240"/>
                  </a:lnTo>
                  <a:lnTo>
                    <a:pt x="0" y="5528240"/>
                  </a:lnTo>
                  <a:lnTo>
                    <a:pt x="0" y="0"/>
                  </a:lnTo>
                  <a:close/>
                </a:path>
              </a:pathLst>
            </a:custGeom>
            <a:blipFill rotWithShape="1">
              <a:blip r:embed="rId3">
                <a:alphaModFix amt="14000"/>
              </a:blip>
              <a:stretch>
                <a:fillRect b="0" l="0" r="-6726" t="0"/>
              </a:stretch>
            </a:blipFill>
            <a:ln>
              <a:noFill/>
            </a:ln>
          </p:spPr>
        </p:sp>
      </p:grpSp>
      <p:sp>
        <p:nvSpPr>
          <p:cNvPr id="187" name="Google Shape;187;p10"/>
          <p:cNvSpPr/>
          <p:nvPr/>
        </p:nvSpPr>
        <p:spPr>
          <a:xfrm>
            <a:off x="401" y="8016125"/>
            <a:ext cx="6112167" cy="2270880"/>
          </a:xfrm>
          <a:custGeom>
            <a:rect b="b" l="l" r="r" t="t"/>
            <a:pathLst>
              <a:path extrusionOk="0" h="290023" w="952793">
                <a:moveTo>
                  <a:pt x="0" y="0"/>
                </a:moveTo>
                <a:lnTo>
                  <a:pt x="952793" y="0"/>
                </a:lnTo>
                <a:lnTo>
                  <a:pt x="952793" y="290023"/>
                </a:lnTo>
                <a:lnTo>
                  <a:pt x="0" y="290023"/>
                </a:lnTo>
                <a:close/>
              </a:path>
            </a:pathLst>
          </a:custGeom>
          <a:solidFill>
            <a:srgbClr val="011C50"/>
          </a:solidFill>
          <a:ln>
            <a:noFill/>
          </a:ln>
        </p:spPr>
      </p:sp>
      <p:sp>
        <p:nvSpPr>
          <p:cNvPr id="188" name="Google Shape;188;p10"/>
          <p:cNvSpPr txBox="1"/>
          <p:nvPr/>
        </p:nvSpPr>
        <p:spPr>
          <a:xfrm>
            <a:off x="7076583" y="2272548"/>
            <a:ext cx="10568262" cy="599440"/>
          </a:xfrm>
          <a:prstGeom prst="rect">
            <a:avLst/>
          </a:prstGeom>
          <a:noFill/>
          <a:ln>
            <a:noFill/>
          </a:ln>
        </p:spPr>
        <p:txBody>
          <a:bodyPr anchorCtr="0" anchor="t" bIns="0" lIns="0" spcFirstLastPara="1" rIns="0" wrap="square" tIns="0">
            <a:spAutoFit/>
          </a:bodyPr>
          <a:lstStyle/>
          <a:p>
            <a:pPr indent="0" lvl="0" marL="0" marR="0" rtl="0" algn="l">
              <a:lnSpc>
                <a:spcPct val="130007"/>
              </a:lnSpc>
              <a:spcBef>
                <a:spcPts val="0"/>
              </a:spcBef>
              <a:spcAft>
                <a:spcPts val="0"/>
              </a:spcAft>
              <a:buNone/>
            </a:pPr>
            <a:r>
              <a:rPr b="1" lang="en-US" sz="3799" u="sng">
                <a:solidFill>
                  <a:srgbClr val="011C50"/>
                </a:solidFill>
                <a:latin typeface="League Spartan"/>
                <a:ea typeface="League Spartan"/>
                <a:cs typeface="League Spartan"/>
                <a:sym typeface="League Spartan"/>
              </a:rPr>
              <a:t>NAR</a:t>
            </a:r>
            <a:r>
              <a:rPr b="1" lang="en-US" sz="3799">
                <a:solidFill>
                  <a:srgbClr val="011C50"/>
                </a:solidFill>
                <a:latin typeface="League Spartan"/>
                <a:ea typeface="League Spartan"/>
                <a:cs typeface="League Spartan"/>
                <a:sym typeface="League Spartan"/>
              </a:rPr>
              <a:t>: Nati</a:t>
            </a:r>
            <a:r>
              <a:rPr b="1" lang="en-US" sz="3799" u="none">
                <a:solidFill>
                  <a:srgbClr val="011C50"/>
                </a:solidFill>
                <a:latin typeface="League Spartan"/>
                <a:ea typeface="League Spartan"/>
                <a:cs typeface="League Spartan"/>
                <a:sym typeface="League Spartan"/>
              </a:rPr>
              <a:t>onal Association of REALTORS®</a:t>
            </a:r>
            <a:endParaRPr/>
          </a:p>
        </p:txBody>
      </p:sp>
      <p:sp>
        <p:nvSpPr>
          <p:cNvPr id="189" name="Google Shape;189;p10"/>
          <p:cNvSpPr txBox="1"/>
          <p:nvPr/>
        </p:nvSpPr>
        <p:spPr>
          <a:xfrm>
            <a:off x="7076583" y="4745242"/>
            <a:ext cx="10225720" cy="599440"/>
          </a:xfrm>
          <a:prstGeom prst="rect">
            <a:avLst/>
          </a:prstGeom>
          <a:noFill/>
          <a:ln>
            <a:noFill/>
          </a:ln>
        </p:spPr>
        <p:txBody>
          <a:bodyPr anchorCtr="0" anchor="t" bIns="0" lIns="0" spcFirstLastPara="1" rIns="0" wrap="square" tIns="0">
            <a:spAutoFit/>
          </a:bodyPr>
          <a:lstStyle/>
          <a:p>
            <a:pPr indent="0" lvl="0" marL="0" marR="0" rtl="0" algn="l">
              <a:lnSpc>
                <a:spcPct val="130007"/>
              </a:lnSpc>
              <a:spcBef>
                <a:spcPts val="0"/>
              </a:spcBef>
              <a:spcAft>
                <a:spcPts val="0"/>
              </a:spcAft>
              <a:buNone/>
            </a:pPr>
            <a:r>
              <a:rPr b="1" lang="en-US" sz="3799" u="sng">
                <a:solidFill>
                  <a:srgbClr val="011C50"/>
                </a:solidFill>
                <a:latin typeface="League Spartan"/>
                <a:ea typeface="League Spartan"/>
                <a:cs typeface="League Spartan"/>
                <a:sym typeface="League Spartan"/>
              </a:rPr>
              <a:t>WRA</a:t>
            </a:r>
            <a:r>
              <a:rPr b="1" lang="en-US" sz="3799">
                <a:solidFill>
                  <a:srgbClr val="011C50"/>
                </a:solidFill>
                <a:latin typeface="League Spartan"/>
                <a:ea typeface="League Spartan"/>
                <a:cs typeface="League Spartan"/>
                <a:sym typeface="League Spartan"/>
              </a:rPr>
              <a:t>: W</a:t>
            </a:r>
            <a:r>
              <a:rPr b="1" lang="en-US" sz="3799" u="none">
                <a:solidFill>
                  <a:srgbClr val="011C50"/>
                </a:solidFill>
                <a:latin typeface="League Spartan"/>
                <a:ea typeface="League Spartan"/>
                <a:cs typeface="League Spartan"/>
                <a:sym typeface="League Spartan"/>
              </a:rPr>
              <a:t>isconsin REALTORS® Association</a:t>
            </a:r>
            <a:endParaRPr/>
          </a:p>
        </p:txBody>
      </p:sp>
      <p:sp>
        <p:nvSpPr>
          <p:cNvPr id="190" name="Google Shape;190;p10"/>
          <p:cNvSpPr txBox="1"/>
          <p:nvPr/>
        </p:nvSpPr>
        <p:spPr>
          <a:xfrm>
            <a:off x="7076583" y="6863407"/>
            <a:ext cx="9423516" cy="1379221"/>
          </a:xfrm>
          <a:prstGeom prst="rect">
            <a:avLst/>
          </a:prstGeom>
          <a:noFill/>
          <a:ln>
            <a:noFill/>
          </a:ln>
        </p:spPr>
        <p:txBody>
          <a:bodyPr anchorCtr="0" anchor="t" bIns="0" lIns="0" spcFirstLastPara="1" rIns="0" wrap="square" tIns="0">
            <a:spAutoFit/>
          </a:bodyPr>
          <a:lstStyle/>
          <a:p>
            <a:pPr indent="0" lvl="0" marL="0" marR="0" rtl="0" algn="l">
              <a:lnSpc>
                <a:spcPct val="150013"/>
              </a:lnSpc>
              <a:spcBef>
                <a:spcPts val="0"/>
              </a:spcBef>
              <a:spcAft>
                <a:spcPts val="0"/>
              </a:spcAft>
              <a:buNone/>
            </a:pPr>
            <a:r>
              <a:rPr b="1" lang="en-US" sz="3799" u="sng">
                <a:solidFill>
                  <a:srgbClr val="011C50"/>
                </a:solidFill>
                <a:latin typeface="League Spartan"/>
                <a:ea typeface="League Spartan"/>
                <a:cs typeface="League Spartan"/>
                <a:sym typeface="League Spartan"/>
              </a:rPr>
              <a:t>RASCW</a:t>
            </a:r>
            <a:r>
              <a:rPr b="1" lang="en-US" sz="3799">
                <a:solidFill>
                  <a:srgbClr val="011C50"/>
                </a:solidFill>
                <a:latin typeface="League Spartan"/>
                <a:ea typeface="League Spartan"/>
                <a:cs typeface="League Spartan"/>
                <a:sym typeface="League Spartan"/>
              </a:rPr>
              <a:t>: REALTORS® Assoc</a:t>
            </a:r>
            <a:r>
              <a:rPr b="1" lang="en-US" sz="3799" u="none">
                <a:solidFill>
                  <a:srgbClr val="011C50"/>
                </a:solidFill>
                <a:latin typeface="League Spartan"/>
                <a:ea typeface="League Spartan"/>
                <a:cs typeface="League Spartan"/>
                <a:sym typeface="League Spartan"/>
              </a:rPr>
              <a:t>iation of South Central WI</a:t>
            </a:r>
            <a:endParaRPr/>
          </a:p>
        </p:txBody>
      </p:sp>
      <p:sp>
        <p:nvSpPr>
          <p:cNvPr id="191" name="Google Shape;191;p10"/>
          <p:cNvSpPr txBox="1"/>
          <p:nvPr/>
        </p:nvSpPr>
        <p:spPr>
          <a:xfrm>
            <a:off x="535523" y="1028700"/>
            <a:ext cx="5577460" cy="14287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4700">
                <a:solidFill>
                  <a:srgbClr val="FFFFFF"/>
                </a:solidFill>
                <a:latin typeface="League Spartan"/>
                <a:ea typeface="League Spartan"/>
                <a:cs typeface="League Spartan"/>
                <a:sym typeface="League Spartan"/>
              </a:rPr>
              <a:t>YOU &amp; YOUR ASSOCIATIONS</a:t>
            </a:r>
            <a:endParaRPr/>
          </a:p>
        </p:txBody>
      </p:sp>
      <p:sp>
        <p:nvSpPr>
          <p:cNvPr id="192" name="Google Shape;192;p10"/>
          <p:cNvSpPr/>
          <p:nvPr/>
        </p:nvSpPr>
        <p:spPr>
          <a:xfrm>
            <a:off x="1539280" y="9081805"/>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1"/>
          <p:cNvSpPr/>
          <p:nvPr/>
        </p:nvSpPr>
        <p:spPr>
          <a:xfrm>
            <a:off x="1028700" y="1028700"/>
            <a:ext cx="8726001" cy="3040879"/>
          </a:xfrm>
          <a:custGeom>
            <a:rect b="b" l="l" r="r" t="t"/>
            <a:pathLst>
              <a:path extrusionOk="0" h="3040879" w="8726001">
                <a:moveTo>
                  <a:pt x="0" y="0"/>
                </a:moveTo>
                <a:lnTo>
                  <a:pt x="8726001" y="0"/>
                </a:lnTo>
                <a:lnTo>
                  <a:pt x="8726001" y="3040879"/>
                </a:lnTo>
                <a:lnTo>
                  <a:pt x="0" y="3040879"/>
                </a:lnTo>
                <a:lnTo>
                  <a:pt x="0" y="0"/>
                </a:lnTo>
                <a:close/>
              </a:path>
            </a:pathLst>
          </a:custGeom>
          <a:blipFill rotWithShape="1">
            <a:blip r:embed="rId3">
              <a:alphaModFix/>
            </a:blip>
            <a:stretch>
              <a:fillRect b="0" l="0" r="0" t="0"/>
            </a:stretch>
          </a:blipFill>
          <a:ln>
            <a:noFill/>
          </a:ln>
        </p:spPr>
      </p:sp>
      <p:sp>
        <p:nvSpPr>
          <p:cNvPr id="198" name="Google Shape;198;p11"/>
          <p:cNvSpPr/>
          <p:nvPr/>
        </p:nvSpPr>
        <p:spPr>
          <a:xfrm>
            <a:off x="11478903" y="0"/>
            <a:ext cx="6997851" cy="10287000"/>
          </a:xfrm>
          <a:custGeom>
            <a:rect b="b" l="l" r="r" t="t"/>
            <a:pathLst>
              <a:path extrusionOk="0" h="10287000" w="6997851">
                <a:moveTo>
                  <a:pt x="0" y="0"/>
                </a:moveTo>
                <a:lnTo>
                  <a:pt x="6997851" y="0"/>
                </a:lnTo>
                <a:lnTo>
                  <a:pt x="6997851" y="10287000"/>
                </a:lnTo>
                <a:lnTo>
                  <a:pt x="0" y="10287000"/>
                </a:lnTo>
                <a:lnTo>
                  <a:pt x="0" y="0"/>
                </a:lnTo>
                <a:close/>
              </a:path>
            </a:pathLst>
          </a:custGeom>
          <a:blipFill rotWithShape="1">
            <a:blip r:embed="rId4">
              <a:alphaModFix/>
            </a:blip>
            <a:stretch>
              <a:fillRect b="0" l="-71331" r="-64334" t="0"/>
            </a:stretch>
          </a:blipFill>
          <a:ln>
            <a:noFill/>
          </a:ln>
        </p:spPr>
      </p:sp>
      <p:sp>
        <p:nvSpPr>
          <p:cNvPr id="199" name="Google Shape;199;p11"/>
          <p:cNvSpPr/>
          <p:nvPr/>
        </p:nvSpPr>
        <p:spPr>
          <a:xfrm rot="10800000">
            <a:off x="11479917" y="8507084"/>
            <a:ext cx="7006133" cy="1779916"/>
          </a:xfrm>
          <a:custGeom>
            <a:rect b="b" l="l" r="r" t="t"/>
            <a:pathLst>
              <a:path extrusionOk="0" h="227320" w="869517">
                <a:moveTo>
                  <a:pt x="0" y="0"/>
                </a:moveTo>
                <a:lnTo>
                  <a:pt x="869517" y="0"/>
                </a:lnTo>
                <a:lnTo>
                  <a:pt x="869517" y="227320"/>
                </a:lnTo>
                <a:lnTo>
                  <a:pt x="0" y="227320"/>
                </a:lnTo>
                <a:close/>
              </a:path>
            </a:pathLst>
          </a:custGeom>
          <a:solidFill>
            <a:srgbClr val="011C50"/>
          </a:solidFill>
          <a:ln>
            <a:noFill/>
          </a:ln>
        </p:spPr>
      </p:sp>
      <p:sp>
        <p:nvSpPr>
          <p:cNvPr id="200" name="Google Shape;200;p11"/>
          <p:cNvSpPr txBox="1"/>
          <p:nvPr/>
        </p:nvSpPr>
        <p:spPr>
          <a:xfrm>
            <a:off x="1028700" y="4367412"/>
            <a:ext cx="9556088" cy="3630025"/>
          </a:xfrm>
          <a:prstGeom prst="rect">
            <a:avLst/>
          </a:prstGeom>
          <a:noFill/>
          <a:ln>
            <a:noFill/>
          </a:ln>
        </p:spPr>
        <p:txBody>
          <a:bodyPr anchorCtr="0" anchor="t" bIns="0" lIns="0" spcFirstLastPara="1" rIns="0" wrap="square" tIns="0">
            <a:spAutoFit/>
          </a:bodyPr>
          <a:lstStyle/>
          <a:p>
            <a:pPr indent="0" lvl="0" marL="0" marR="0" rtl="0" algn="l">
              <a:lnSpc>
                <a:spcPct val="130006"/>
              </a:lnSpc>
              <a:spcBef>
                <a:spcPts val="0"/>
              </a:spcBef>
              <a:spcAft>
                <a:spcPts val="0"/>
              </a:spcAft>
              <a:buNone/>
            </a:pPr>
            <a:r>
              <a:rPr lang="en-US" sz="4399">
                <a:solidFill>
                  <a:srgbClr val="011C50"/>
                </a:solidFill>
                <a:latin typeface="Gidole"/>
                <a:ea typeface="Gidole"/>
                <a:cs typeface="Gidole"/>
                <a:sym typeface="Gidole"/>
              </a:rPr>
              <a:t>The Voice for Real Estate</a:t>
            </a:r>
            <a:endParaRPr/>
          </a:p>
          <a:p>
            <a:pPr indent="0" lvl="0" marL="0" marR="0" rtl="0" algn="l">
              <a:lnSpc>
                <a:spcPct val="130006"/>
              </a:lnSpc>
              <a:spcBef>
                <a:spcPts val="0"/>
              </a:spcBef>
              <a:spcAft>
                <a:spcPts val="0"/>
              </a:spcAft>
              <a:buNone/>
            </a:pPr>
            <a:r>
              <a:t/>
            </a:r>
            <a:endParaRPr sz="4399">
              <a:solidFill>
                <a:srgbClr val="011C50"/>
              </a:solidFill>
              <a:latin typeface="Gidole"/>
              <a:ea typeface="Gidole"/>
              <a:cs typeface="Gidole"/>
              <a:sym typeface="Gidole"/>
            </a:endParaRPr>
          </a:p>
          <a:p>
            <a:pPr indent="0" lvl="0" marL="0" marR="0" rtl="0" algn="l">
              <a:lnSpc>
                <a:spcPct val="130006"/>
              </a:lnSpc>
              <a:spcBef>
                <a:spcPts val="0"/>
              </a:spcBef>
              <a:spcAft>
                <a:spcPts val="0"/>
              </a:spcAft>
              <a:buNone/>
            </a:pPr>
            <a:r>
              <a:rPr lang="en-US" sz="4399">
                <a:solidFill>
                  <a:srgbClr val="011C50"/>
                </a:solidFill>
                <a:latin typeface="Gidole"/>
                <a:ea typeface="Gidole"/>
                <a:cs typeface="Gidole"/>
                <a:sym typeface="Gidole"/>
              </a:rPr>
              <a:t>NAR Consists of Members of ALL of the</a:t>
            </a:r>
            <a:endParaRPr/>
          </a:p>
          <a:p>
            <a:pPr indent="0" lvl="0" marL="0" marR="0" rtl="0" algn="l">
              <a:lnSpc>
                <a:spcPct val="130006"/>
              </a:lnSpc>
              <a:spcBef>
                <a:spcPts val="0"/>
              </a:spcBef>
              <a:spcAft>
                <a:spcPts val="0"/>
              </a:spcAft>
              <a:buNone/>
            </a:pPr>
            <a:r>
              <a:rPr lang="en-US" sz="4399">
                <a:solidFill>
                  <a:srgbClr val="011C50"/>
                </a:solidFill>
                <a:latin typeface="Gidole"/>
                <a:ea typeface="Gidole"/>
                <a:cs typeface="Gidole"/>
                <a:sym typeface="Gidole"/>
              </a:rPr>
              <a:t>STATE and LOCAL Associations NATIONWIDE.</a:t>
            </a:r>
            <a:endParaRPr/>
          </a:p>
        </p:txBody>
      </p:sp>
      <p:sp>
        <p:nvSpPr>
          <p:cNvPr id="201" name="Google Shape;201;p11"/>
          <p:cNvSpPr/>
          <p:nvPr/>
        </p:nvSpPr>
        <p:spPr>
          <a:xfrm>
            <a:off x="13366240" y="9086850"/>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2"/>
          <p:cNvSpPr/>
          <p:nvPr/>
        </p:nvSpPr>
        <p:spPr>
          <a:xfrm>
            <a:off x="13231861" y="0"/>
            <a:ext cx="5056139" cy="10287000"/>
          </a:xfrm>
          <a:custGeom>
            <a:rect b="b" l="l" r="r" t="t"/>
            <a:pathLst>
              <a:path extrusionOk="0" h="3479800" w="1710348">
                <a:moveTo>
                  <a:pt x="0" y="0"/>
                </a:moveTo>
                <a:lnTo>
                  <a:pt x="1710348" y="0"/>
                </a:lnTo>
                <a:lnTo>
                  <a:pt x="1710348" y="3479800"/>
                </a:lnTo>
                <a:lnTo>
                  <a:pt x="0" y="3479800"/>
                </a:lnTo>
                <a:close/>
              </a:path>
            </a:pathLst>
          </a:custGeom>
          <a:solidFill>
            <a:srgbClr val="011C50"/>
          </a:solidFill>
          <a:ln>
            <a:noFill/>
          </a:ln>
        </p:spPr>
      </p:sp>
      <p:grpSp>
        <p:nvGrpSpPr>
          <p:cNvPr id="207" name="Google Shape;207;p12"/>
          <p:cNvGrpSpPr/>
          <p:nvPr/>
        </p:nvGrpSpPr>
        <p:grpSpPr>
          <a:xfrm>
            <a:off x="10101691" y="2677679"/>
            <a:ext cx="12202208" cy="8169007"/>
            <a:chOff x="0" y="0"/>
            <a:chExt cx="16269610" cy="10892009"/>
          </a:xfrm>
        </p:grpSpPr>
        <p:sp>
          <p:nvSpPr>
            <p:cNvPr id="208" name="Google Shape;208;p12"/>
            <p:cNvSpPr/>
            <p:nvPr/>
          </p:nvSpPr>
          <p:spPr>
            <a:xfrm>
              <a:off x="0" y="0"/>
              <a:ext cx="16269610" cy="10778617"/>
            </a:xfrm>
            <a:custGeom>
              <a:rect b="b" l="l" r="r" t="t"/>
              <a:pathLst>
                <a:path extrusionOk="0" h="10778617" w="16269610">
                  <a:moveTo>
                    <a:pt x="0" y="0"/>
                  </a:moveTo>
                  <a:lnTo>
                    <a:pt x="16269610" y="0"/>
                  </a:lnTo>
                  <a:lnTo>
                    <a:pt x="16269610" y="10778617"/>
                  </a:lnTo>
                  <a:lnTo>
                    <a:pt x="0" y="10778617"/>
                  </a:lnTo>
                  <a:lnTo>
                    <a:pt x="0" y="0"/>
                  </a:lnTo>
                  <a:close/>
                </a:path>
              </a:pathLst>
            </a:custGeom>
            <a:blipFill rotWithShape="1">
              <a:blip r:embed="rId3">
                <a:alphaModFix amt="14000"/>
              </a:blip>
              <a:stretch>
                <a:fillRect b="0" l="0" r="0" t="0"/>
              </a:stretch>
            </a:blipFill>
            <a:ln>
              <a:noFill/>
            </a:ln>
          </p:spPr>
        </p:sp>
        <p:sp>
          <p:nvSpPr>
            <p:cNvPr id="209" name="Google Shape;209;p12"/>
            <p:cNvSpPr/>
            <p:nvPr/>
          </p:nvSpPr>
          <p:spPr>
            <a:xfrm>
              <a:off x="2042892" y="2009289"/>
              <a:ext cx="13407879" cy="8882720"/>
            </a:xfrm>
            <a:custGeom>
              <a:rect b="b" l="l" r="r" t="t"/>
              <a:pathLst>
                <a:path extrusionOk="0" h="8882720" w="13407879">
                  <a:moveTo>
                    <a:pt x="0" y="0"/>
                  </a:moveTo>
                  <a:lnTo>
                    <a:pt x="13407879" y="0"/>
                  </a:lnTo>
                  <a:lnTo>
                    <a:pt x="13407879" y="8882720"/>
                  </a:lnTo>
                  <a:lnTo>
                    <a:pt x="0" y="8882720"/>
                  </a:lnTo>
                  <a:lnTo>
                    <a:pt x="0" y="0"/>
                  </a:lnTo>
                  <a:close/>
                </a:path>
              </a:pathLst>
            </a:custGeom>
            <a:blipFill rotWithShape="1">
              <a:blip r:embed="rId3">
                <a:alphaModFix amt="14000"/>
              </a:blip>
              <a:stretch>
                <a:fillRect b="0" l="0" r="0" t="0"/>
              </a:stretch>
            </a:blipFill>
            <a:ln>
              <a:noFill/>
            </a:ln>
          </p:spPr>
        </p:sp>
      </p:grpSp>
      <p:sp>
        <p:nvSpPr>
          <p:cNvPr id="210" name="Google Shape;210;p12"/>
          <p:cNvSpPr/>
          <p:nvPr/>
        </p:nvSpPr>
        <p:spPr>
          <a:xfrm>
            <a:off x="13231300" y="8154100"/>
            <a:ext cx="5057296" cy="2133030"/>
          </a:xfrm>
          <a:custGeom>
            <a:rect b="b" l="l" r="r" t="t"/>
            <a:pathLst>
              <a:path extrusionOk="0" h="300321" w="962836">
                <a:moveTo>
                  <a:pt x="0" y="0"/>
                </a:moveTo>
                <a:lnTo>
                  <a:pt x="962836" y="0"/>
                </a:lnTo>
                <a:lnTo>
                  <a:pt x="962836" y="300321"/>
                </a:lnTo>
                <a:lnTo>
                  <a:pt x="0" y="300321"/>
                </a:lnTo>
                <a:close/>
              </a:path>
            </a:pathLst>
          </a:custGeom>
          <a:solidFill>
            <a:srgbClr val="011C50"/>
          </a:solidFill>
          <a:ln>
            <a:noFill/>
          </a:ln>
        </p:spPr>
      </p:sp>
      <p:sp>
        <p:nvSpPr>
          <p:cNvPr id="211" name="Google Shape;211;p12"/>
          <p:cNvSpPr/>
          <p:nvPr/>
        </p:nvSpPr>
        <p:spPr>
          <a:xfrm>
            <a:off x="1028700" y="1028700"/>
            <a:ext cx="5348211" cy="1863771"/>
          </a:xfrm>
          <a:custGeom>
            <a:rect b="b" l="l" r="r" t="t"/>
            <a:pathLst>
              <a:path extrusionOk="0" h="1863771" w="5348211">
                <a:moveTo>
                  <a:pt x="0" y="0"/>
                </a:moveTo>
                <a:lnTo>
                  <a:pt x="5348211" y="0"/>
                </a:lnTo>
                <a:lnTo>
                  <a:pt x="5348211" y="1863771"/>
                </a:lnTo>
                <a:lnTo>
                  <a:pt x="0" y="1863771"/>
                </a:lnTo>
                <a:lnTo>
                  <a:pt x="0" y="0"/>
                </a:lnTo>
                <a:close/>
              </a:path>
            </a:pathLst>
          </a:custGeom>
          <a:blipFill rotWithShape="1">
            <a:blip r:embed="rId4">
              <a:alphaModFix/>
            </a:blip>
            <a:stretch>
              <a:fillRect b="0" l="0" r="0" t="0"/>
            </a:stretch>
          </a:blipFill>
          <a:ln>
            <a:noFill/>
          </a:ln>
        </p:spPr>
      </p:sp>
      <p:sp>
        <p:nvSpPr>
          <p:cNvPr id="212" name="Google Shape;212;p12"/>
          <p:cNvSpPr/>
          <p:nvPr/>
        </p:nvSpPr>
        <p:spPr>
          <a:xfrm>
            <a:off x="9584426" y="3655241"/>
            <a:ext cx="2857537" cy="3897903"/>
          </a:xfrm>
          <a:custGeom>
            <a:rect b="b" l="l" r="r" t="t"/>
            <a:pathLst>
              <a:path extrusionOk="0" h="3897903" w="2857537">
                <a:moveTo>
                  <a:pt x="0" y="0"/>
                </a:moveTo>
                <a:lnTo>
                  <a:pt x="2857537" y="0"/>
                </a:lnTo>
                <a:lnTo>
                  <a:pt x="2857537" y="3897902"/>
                </a:lnTo>
                <a:lnTo>
                  <a:pt x="0" y="3897902"/>
                </a:lnTo>
                <a:lnTo>
                  <a:pt x="0" y="0"/>
                </a:lnTo>
                <a:close/>
              </a:path>
            </a:pathLst>
          </a:custGeom>
          <a:blipFill rotWithShape="1">
            <a:blip r:embed="rId5">
              <a:alphaModFix/>
            </a:blip>
            <a:stretch>
              <a:fillRect b="0" l="0" r="0" t="0"/>
            </a:stretch>
          </a:blipFill>
          <a:ln>
            <a:noFill/>
          </a:ln>
        </p:spPr>
      </p:sp>
      <p:sp>
        <p:nvSpPr>
          <p:cNvPr id="213" name="Google Shape;213;p12"/>
          <p:cNvSpPr txBox="1"/>
          <p:nvPr/>
        </p:nvSpPr>
        <p:spPr>
          <a:xfrm>
            <a:off x="13705751" y="1028700"/>
            <a:ext cx="4108359" cy="158115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US" sz="5200">
                <a:solidFill>
                  <a:srgbClr val="FFFFFF"/>
                </a:solidFill>
                <a:latin typeface="League Spartan"/>
                <a:ea typeface="League Spartan"/>
                <a:cs typeface="League Spartan"/>
                <a:sym typeface="League Spartan"/>
              </a:rPr>
              <a:t>BENEFITS &amp; SERVICES</a:t>
            </a:r>
            <a:endParaRPr/>
          </a:p>
        </p:txBody>
      </p:sp>
      <p:sp>
        <p:nvSpPr>
          <p:cNvPr id="214" name="Google Shape;214;p12"/>
          <p:cNvSpPr txBox="1"/>
          <p:nvPr/>
        </p:nvSpPr>
        <p:spPr>
          <a:xfrm>
            <a:off x="1028700" y="3030219"/>
            <a:ext cx="9059070" cy="5989956"/>
          </a:xfrm>
          <a:prstGeom prst="rect">
            <a:avLst/>
          </a:prstGeom>
          <a:noFill/>
          <a:ln>
            <a:noFill/>
          </a:ln>
        </p:spPr>
        <p:txBody>
          <a:bodyPr anchorCtr="0" anchor="t" bIns="0" lIns="0" spcFirstLastPara="1" rIns="0" wrap="square" tIns="0">
            <a:spAutoFit/>
          </a:bodyPr>
          <a:lstStyle/>
          <a:p>
            <a:pPr indent="-410205" lvl="1" marL="820411" marR="0" rtl="0" algn="l">
              <a:lnSpc>
                <a:spcPct val="140010"/>
              </a:lnSpc>
              <a:spcBef>
                <a:spcPts val="0"/>
              </a:spcBef>
              <a:spcAft>
                <a:spcPts val="0"/>
              </a:spcAft>
              <a:buClr>
                <a:srgbClr val="011C50"/>
              </a:buClr>
              <a:buSzPts val="3799"/>
              <a:buFont typeface="Arial"/>
              <a:buChar char="•"/>
            </a:pPr>
            <a:r>
              <a:rPr b="0" i="0" lang="en-US" sz="3799" u="sng" cap="none" strike="noStrike">
                <a:solidFill>
                  <a:srgbClr val="011C50"/>
                </a:solidFill>
                <a:latin typeface="Gidole"/>
                <a:ea typeface="Gidole"/>
                <a:cs typeface="Gidole"/>
                <a:sym typeface="Gidole"/>
                <a:hlinkClick r:id="rId6">
                  <a:extLst>
                    <a:ext uri="{A12FA001-AC4F-418D-AE19-62706E023703}">
                      <ahyp:hlinkClr val="tx"/>
                    </a:ext>
                  </a:extLst>
                </a:hlinkClick>
              </a:rPr>
              <a:t>Consumer Advertising Campaign</a:t>
            </a:r>
            <a:endParaRPr/>
          </a:p>
          <a:p>
            <a:pPr indent="-410205" lvl="1" marL="820411" marR="0" rtl="0" algn="l">
              <a:lnSpc>
                <a:spcPct val="140010"/>
              </a:lnSpc>
              <a:spcBef>
                <a:spcPts val="0"/>
              </a:spcBef>
              <a:spcAft>
                <a:spcPts val="0"/>
              </a:spcAft>
              <a:buClr>
                <a:srgbClr val="011C50"/>
              </a:buClr>
              <a:buSzPts val="3799"/>
              <a:buFont typeface="Arial"/>
              <a:buChar char="•"/>
            </a:pPr>
            <a:r>
              <a:rPr b="0" i="0" lang="en-US" sz="3799" u="sng" cap="none" strike="noStrike">
                <a:solidFill>
                  <a:srgbClr val="011C50"/>
                </a:solidFill>
                <a:latin typeface="Gidole"/>
                <a:ea typeface="Gidole"/>
                <a:cs typeface="Gidole"/>
                <a:sym typeface="Gidole"/>
                <a:hlinkClick r:id="rId7">
                  <a:extLst>
                    <a:ext uri="{A12FA001-AC4F-418D-AE19-62706E023703}">
                      <ahyp:hlinkClr val="tx"/>
                    </a:ext>
                  </a:extLst>
                </a:hlinkClick>
              </a:rPr>
              <a:t>Center for Financial Wellness</a:t>
            </a:r>
            <a:endParaRPr/>
          </a:p>
          <a:p>
            <a:pPr indent="-410205" lvl="1" marL="820411" marR="0" rtl="0" algn="l">
              <a:lnSpc>
                <a:spcPct val="140010"/>
              </a:lnSpc>
              <a:spcBef>
                <a:spcPts val="0"/>
              </a:spcBef>
              <a:spcAft>
                <a:spcPts val="0"/>
              </a:spcAft>
              <a:buClr>
                <a:srgbClr val="011C50"/>
              </a:buClr>
              <a:buSzPts val="3799"/>
              <a:buFont typeface="Arial"/>
              <a:buChar char="•"/>
            </a:pPr>
            <a:r>
              <a:rPr b="0" i="0" lang="en-US" sz="3799" u="sng" cap="none" strike="noStrike">
                <a:solidFill>
                  <a:srgbClr val="011C50"/>
                </a:solidFill>
                <a:latin typeface="Gidole"/>
                <a:ea typeface="Gidole"/>
                <a:cs typeface="Gidole"/>
                <a:sym typeface="Gidole"/>
                <a:hlinkClick r:id="rId8">
                  <a:extLst>
                    <a:ext uri="{A12FA001-AC4F-418D-AE19-62706E023703}">
                      <ahyp:hlinkClr val="tx"/>
                    </a:ext>
                  </a:extLst>
                </a:hlinkClick>
              </a:rPr>
              <a:t>Commitment to Excellence (C2EX)</a:t>
            </a:r>
            <a:endParaRPr/>
          </a:p>
          <a:p>
            <a:pPr indent="-410205" lvl="1" marL="820411" marR="0" rtl="0" algn="l">
              <a:lnSpc>
                <a:spcPct val="140010"/>
              </a:lnSpc>
              <a:spcBef>
                <a:spcPts val="0"/>
              </a:spcBef>
              <a:spcAft>
                <a:spcPts val="0"/>
              </a:spcAft>
              <a:buClr>
                <a:srgbClr val="011C50"/>
              </a:buClr>
              <a:buSzPts val="3799"/>
              <a:buFont typeface="Arial"/>
              <a:buChar char="•"/>
            </a:pPr>
            <a:r>
              <a:rPr b="0" i="0" lang="en-US" sz="3799" u="sng" cap="none" strike="noStrike">
                <a:solidFill>
                  <a:srgbClr val="011C50"/>
                </a:solidFill>
                <a:latin typeface="Gidole"/>
                <a:ea typeface="Gidole"/>
                <a:cs typeface="Gidole"/>
                <a:sym typeface="Gidole"/>
                <a:hlinkClick r:id="rId9">
                  <a:extLst>
                    <a:ext uri="{A12FA001-AC4F-418D-AE19-62706E023703}">
                      <ahyp:hlinkClr val="tx"/>
                    </a:ext>
                  </a:extLst>
                </a:hlinkClick>
              </a:rPr>
              <a:t>Library </a:t>
            </a:r>
            <a:endParaRPr/>
          </a:p>
          <a:p>
            <a:pPr indent="-410205" lvl="1" marL="820411" marR="0" rtl="0" algn="l">
              <a:lnSpc>
                <a:spcPct val="140010"/>
              </a:lnSpc>
              <a:spcBef>
                <a:spcPts val="0"/>
              </a:spcBef>
              <a:spcAft>
                <a:spcPts val="0"/>
              </a:spcAft>
              <a:buClr>
                <a:srgbClr val="011C50"/>
              </a:buClr>
              <a:buSzPts val="3799"/>
              <a:buFont typeface="Arial"/>
              <a:buChar char="•"/>
            </a:pPr>
            <a:r>
              <a:rPr b="0" i="0" lang="en-US" sz="3799" u="sng" cap="none" strike="noStrike">
                <a:solidFill>
                  <a:srgbClr val="011C50"/>
                </a:solidFill>
                <a:latin typeface="Gidole"/>
                <a:ea typeface="Gidole"/>
                <a:cs typeface="Gidole"/>
                <a:sym typeface="Gidole"/>
                <a:hlinkClick r:id="rId10">
                  <a:extLst>
                    <a:ext uri="{A12FA001-AC4F-418D-AE19-62706E023703}">
                      <ahyp:hlinkClr val="tx"/>
                    </a:ext>
                  </a:extLst>
                </a:hlinkClick>
              </a:rPr>
              <a:t>REALTOR® Magazine</a:t>
            </a:r>
            <a:endParaRPr/>
          </a:p>
          <a:p>
            <a:pPr indent="-410205" lvl="1" marL="820411" marR="0" rtl="0" algn="l">
              <a:lnSpc>
                <a:spcPct val="140010"/>
              </a:lnSpc>
              <a:spcBef>
                <a:spcPts val="0"/>
              </a:spcBef>
              <a:spcAft>
                <a:spcPts val="0"/>
              </a:spcAft>
              <a:buClr>
                <a:srgbClr val="011C50"/>
              </a:buClr>
              <a:buSzPts val="3799"/>
              <a:buFont typeface="Arial"/>
              <a:buChar char="•"/>
            </a:pPr>
            <a:r>
              <a:rPr b="0" i="0" lang="en-US" sz="3799" u="sng" cap="none" strike="noStrike">
                <a:solidFill>
                  <a:srgbClr val="011C50"/>
                </a:solidFill>
                <a:latin typeface="Gidole"/>
                <a:ea typeface="Gidole"/>
                <a:cs typeface="Gidole"/>
                <a:sym typeface="Gidole"/>
                <a:hlinkClick r:id="rId11">
                  <a:extLst>
                    <a:ext uri="{A12FA001-AC4F-418D-AE19-62706E023703}">
                      <ahyp:hlinkClr val="tx"/>
                    </a:ext>
                  </a:extLst>
                </a:hlinkClick>
              </a:rPr>
              <a:t>Market Statistics</a:t>
            </a:r>
            <a:endParaRPr/>
          </a:p>
          <a:p>
            <a:pPr indent="-410205" lvl="1" marL="820411" marR="0" rtl="0" algn="l">
              <a:lnSpc>
                <a:spcPct val="140010"/>
              </a:lnSpc>
              <a:spcBef>
                <a:spcPts val="0"/>
              </a:spcBef>
              <a:spcAft>
                <a:spcPts val="0"/>
              </a:spcAft>
              <a:buClr>
                <a:srgbClr val="011C50"/>
              </a:buClr>
              <a:buSzPts val="3799"/>
              <a:buFont typeface="Arial"/>
              <a:buChar char="•"/>
            </a:pPr>
            <a:r>
              <a:rPr b="0" i="0" lang="en-US" sz="3799" u="sng" cap="none" strike="noStrike">
                <a:solidFill>
                  <a:srgbClr val="011C50"/>
                </a:solidFill>
                <a:latin typeface="Gidole"/>
                <a:ea typeface="Gidole"/>
                <a:cs typeface="Gidole"/>
                <a:sym typeface="Gidole"/>
                <a:hlinkClick r:id="rId12">
                  <a:extLst>
                    <a:ext uri="{A12FA001-AC4F-418D-AE19-62706E023703}">
                      <ahyp:hlinkClr val="tx"/>
                    </a:ext>
                  </a:extLst>
                </a:hlinkClick>
              </a:rPr>
              <a:t>National Convention</a:t>
            </a:r>
            <a:endParaRPr/>
          </a:p>
          <a:p>
            <a:pPr indent="-410205" lvl="1" marL="820411" marR="0" rtl="0" algn="l">
              <a:lnSpc>
                <a:spcPct val="140010"/>
              </a:lnSpc>
              <a:spcBef>
                <a:spcPts val="0"/>
              </a:spcBef>
              <a:spcAft>
                <a:spcPts val="0"/>
              </a:spcAft>
              <a:buClr>
                <a:srgbClr val="011C50"/>
              </a:buClr>
              <a:buSzPts val="3799"/>
              <a:buFont typeface="Arial"/>
              <a:buChar char="•"/>
            </a:pPr>
            <a:r>
              <a:rPr b="0" i="0" lang="en-US" sz="3799" u="sng" cap="none" strike="noStrike">
                <a:solidFill>
                  <a:srgbClr val="011C50"/>
                </a:solidFill>
                <a:latin typeface="Gidole"/>
                <a:ea typeface="Gidole"/>
                <a:cs typeface="Gidole"/>
                <a:sym typeface="Gidole"/>
                <a:hlinkClick r:id="rId13">
                  <a:extLst>
                    <a:ext uri="{A12FA001-AC4F-418D-AE19-62706E023703}">
                      <ahyp:hlinkClr val="tx"/>
                    </a:ext>
                  </a:extLst>
                </a:hlinkClick>
              </a:rPr>
              <a:t>National REALTOR® Database</a:t>
            </a:r>
            <a:endParaRPr/>
          </a:p>
          <a:p>
            <a:pPr indent="-410205" lvl="1" marL="820411" marR="0" rtl="0" algn="l">
              <a:lnSpc>
                <a:spcPct val="140010"/>
              </a:lnSpc>
              <a:spcBef>
                <a:spcPts val="0"/>
              </a:spcBef>
              <a:spcAft>
                <a:spcPts val="0"/>
              </a:spcAft>
              <a:buClr>
                <a:srgbClr val="011C50"/>
              </a:buClr>
              <a:buSzPts val="3799"/>
              <a:buFont typeface="Arial"/>
              <a:buChar char="•"/>
            </a:pPr>
            <a:r>
              <a:rPr b="0" i="0" lang="en-US" sz="3799" u="sng" cap="none" strike="noStrike">
                <a:solidFill>
                  <a:srgbClr val="011C50"/>
                </a:solidFill>
                <a:latin typeface="Gidole"/>
                <a:ea typeface="Gidole"/>
                <a:cs typeface="Gidole"/>
                <a:sym typeface="Gidole"/>
                <a:hlinkClick r:id="rId14">
                  <a:extLst>
                    <a:ext uri="{A12FA001-AC4F-418D-AE19-62706E023703}">
                      <ahyp:hlinkClr val="tx"/>
                    </a:ext>
                  </a:extLst>
                </a:hlinkClick>
              </a:rPr>
              <a:t>RPR</a:t>
            </a:r>
            <a:endParaRPr/>
          </a:p>
        </p:txBody>
      </p:sp>
      <p:sp>
        <p:nvSpPr>
          <p:cNvPr id="215" name="Google Shape;215;p12"/>
          <p:cNvSpPr/>
          <p:nvPr/>
        </p:nvSpPr>
        <p:spPr>
          <a:xfrm>
            <a:off x="14242719" y="9020175"/>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15">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3"/>
          <p:cNvSpPr/>
          <p:nvPr/>
        </p:nvSpPr>
        <p:spPr>
          <a:xfrm>
            <a:off x="0" y="9738575"/>
            <a:ext cx="18379755" cy="1276523"/>
          </a:xfrm>
          <a:custGeom>
            <a:rect b="b" l="l" r="r" t="t"/>
            <a:pathLst>
              <a:path extrusionOk="0" h="224345" w="2795400">
                <a:moveTo>
                  <a:pt x="0" y="0"/>
                </a:moveTo>
                <a:lnTo>
                  <a:pt x="2795400" y="0"/>
                </a:lnTo>
                <a:lnTo>
                  <a:pt x="2795400" y="224345"/>
                </a:lnTo>
                <a:lnTo>
                  <a:pt x="0" y="224345"/>
                </a:lnTo>
                <a:close/>
              </a:path>
            </a:pathLst>
          </a:custGeom>
          <a:solidFill>
            <a:srgbClr val="011C50"/>
          </a:solidFill>
          <a:ln>
            <a:noFill/>
          </a:ln>
        </p:spPr>
      </p:sp>
      <p:sp>
        <p:nvSpPr>
          <p:cNvPr id="221" name="Google Shape;221;p13"/>
          <p:cNvSpPr/>
          <p:nvPr/>
        </p:nvSpPr>
        <p:spPr>
          <a:xfrm>
            <a:off x="13493978" y="2305050"/>
            <a:ext cx="3453792" cy="2915390"/>
          </a:xfrm>
          <a:custGeom>
            <a:rect b="b" l="l" r="r" t="t"/>
            <a:pathLst>
              <a:path extrusionOk="0" h="2915390" w="3453792">
                <a:moveTo>
                  <a:pt x="0" y="0"/>
                </a:moveTo>
                <a:lnTo>
                  <a:pt x="3453791" y="0"/>
                </a:lnTo>
                <a:lnTo>
                  <a:pt x="3453791" y="2915390"/>
                </a:lnTo>
                <a:lnTo>
                  <a:pt x="0" y="2915390"/>
                </a:lnTo>
                <a:lnTo>
                  <a:pt x="0" y="0"/>
                </a:lnTo>
                <a:close/>
              </a:path>
            </a:pathLst>
          </a:custGeom>
          <a:blipFill rotWithShape="1">
            <a:blip r:embed="rId3">
              <a:alphaModFix/>
            </a:blip>
            <a:stretch>
              <a:fillRect b="0" l="0" r="0" t="0"/>
            </a:stretch>
          </a:blipFill>
          <a:ln>
            <a:noFill/>
          </a:ln>
        </p:spPr>
      </p:sp>
      <p:sp>
        <p:nvSpPr>
          <p:cNvPr id="222" name="Google Shape;222;p13"/>
          <p:cNvSpPr/>
          <p:nvPr/>
        </p:nvSpPr>
        <p:spPr>
          <a:xfrm>
            <a:off x="13493978" y="848927"/>
            <a:ext cx="3482386" cy="1213559"/>
          </a:xfrm>
          <a:custGeom>
            <a:rect b="b" l="l" r="r" t="t"/>
            <a:pathLst>
              <a:path extrusionOk="0" h="1213559" w="3482386">
                <a:moveTo>
                  <a:pt x="0" y="0"/>
                </a:moveTo>
                <a:lnTo>
                  <a:pt x="3482385" y="0"/>
                </a:lnTo>
                <a:lnTo>
                  <a:pt x="3482385" y="1213558"/>
                </a:lnTo>
                <a:lnTo>
                  <a:pt x="0" y="1213558"/>
                </a:lnTo>
                <a:lnTo>
                  <a:pt x="0" y="0"/>
                </a:lnTo>
                <a:close/>
              </a:path>
            </a:pathLst>
          </a:custGeom>
          <a:blipFill rotWithShape="1">
            <a:blip r:embed="rId4">
              <a:alphaModFix/>
            </a:blip>
            <a:stretch>
              <a:fillRect b="0" l="0" r="0" t="0"/>
            </a:stretch>
          </a:blipFill>
          <a:ln>
            <a:noFill/>
          </a:ln>
        </p:spPr>
      </p:sp>
      <p:grpSp>
        <p:nvGrpSpPr>
          <p:cNvPr id="223" name="Google Shape;223;p13"/>
          <p:cNvGrpSpPr/>
          <p:nvPr/>
        </p:nvGrpSpPr>
        <p:grpSpPr>
          <a:xfrm>
            <a:off x="1028700" y="1028700"/>
            <a:ext cx="12286462" cy="1276350"/>
            <a:chOff x="0" y="0"/>
            <a:chExt cx="16381949" cy="1701800"/>
          </a:xfrm>
        </p:grpSpPr>
        <p:sp>
          <p:nvSpPr>
            <p:cNvPr id="224" name="Google Shape;224;p13"/>
            <p:cNvSpPr txBox="1"/>
            <p:nvPr/>
          </p:nvSpPr>
          <p:spPr>
            <a:xfrm>
              <a:off x="0" y="0"/>
              <a:ext cx="16381949" cy="10541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lang="en-US" sz="5199">
                  <a:solidFill>
                    <a:srgbClr val="011C50"/>
                  </a:solidFill>
                  <a:latin typeface="League Spartan"/>
                  <a:ea typeface="League Spartan"/>
                  <a:cs typeface="League Spartan"/>
                  <a:sym typeface="League Spartan"/>
                </a:rPr>
                <a:t>REALTORS® PROPERTY RESOURCE</a:t>
              </a:r>
              <a:endParaRPr/>
            </a:p>
          </p:txBody>
        </p:sp>
        <p:sp>
          <p:nvSpPr>
            <p:cNvPr id="225" name="Google Shape;225;p13"/>
            <p:cNvSpPr txBox="1"/>
            <p:nvPr/>
          </p:nvSpPr>
          <p:spPr>
            <a:xfrm>
              <a:off x="0" y="1054100"/>
              <a:ext cx="16381949" cy="647700"/>
            </a:xfrm>
            <a:prstGeom prst="rect">
              <a:avLst/>
            </a:prstGeom>
            <a:noFill/>
            <a:ln>
              <a:noFill/>
            </a:ln>
          </p:spPr>
          <p:txBody>
            <a:bodyPr anchorCtr="0" anchor="t" bIns="0" lIns="0" spcFirstLastPara="1" rIns="0" wrap="square" tIns="0">
              <a:spAutoFit/>
            </a:bodyPr>
            <a:lstStyle/>
            <a:p>
              <a:pPr indent="0" lvl="0" marL="0" marR="0" rtl="0" algn="l">
                <a:lnSpc>
                  <a:spcPct val="213333"/>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6" name="Google Shape;226;p13"/>
          <p:cNvGrpSpPr/>
          <p:nvPr/>
        </p:nvGrpSpPr>
        <p:grpSpPr>
          <a:xfrm>
            <a:off x="1028700" y="2213823"/>
            <a:ext cx="13879640" cy="6253251"/>
            <a:chOff x="0" y="-19050"/>
            <a:chExt cx="18506186" cy="8337669"/>
          </a:xfrm>
        </p:grpSpPr>
        <p:sp>
          <p:nvSpPr>
            <p:cNvPr id="227" name="Google Shape;227;p13"/>
            <p:cNvSpPr txBox="1"/>
            <p:nvPr/>
          </p:nvSpPr>
          <p:spPr>
            <a:xfrm>
              <a:off x="0" y="-19050"/>
              <a:ext cx="18506186" cy="546523"/>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None/>
              </a:pPr>
              <a:r>
                <a:rPr b="1" lang="en-US" sz="2599" u="sng">
                  <a:solidFill>
                    <a:srgbClr val="000000"/>
                  </a:solidFill>
                  <a:latin typeface="League Spartan"/>
                  <a:ea typeface="League Spartan"/>
                  <a:cs typeface="League Spartan"/>
                  <a:sym typeface="League Spartan"/>
                  <a:hlinkClick r:id="rId5">
                    <a:extLst>
                      <a:ext uri="{A12FA001-AC4F-418D-AE19-62706E023703}">
                        <ahyp:hlinkClr val="tx"/>
                      </a:ext>
                    </a:extLst>
                  </a:hlinkClick>
                </a:rPr>
                <a:t>www.NARRPR.com</a:t>
              </a:r>
              <a:endParaRPr/>
            </a:p>
          </p:txBody>
        </p:sp>
        <p:sp>
          <p:nvSpPr>
            <p:cNvPr id="228" name="Google Shape;228;p13"/>
            <p:cNvSpPr txBox="1"/>
            <p:nvPr/>
          </p:nvSpPr>
          <p:spPr>
            <a:xfrm>
              <a:off x="0" y="660730"/>
              <a:ext cx="18506186" cy="7657889"/>
            </a:xfrm>
            <a:prstGeom prst="rect">
              <a:avLst/>
            </a:prstGeom>
            <a:noFill/>
            <a:ln>
              <a:noFill/>
            </a:ln>
          </p:spPr>
          <p:txBody>
            <a:bodyPr anchorCtr="0" anchor="t" bIns="0" lIns="0" spcFirstLastPara="1" rIns="0" wrap="square" tIns="0">
              <a:spAutoFit/>
            </a:bodyPr>
            <a:lstStyle/>
            <a:p>
              <a:pPr indent="0" lvl="0" marL="0" marR="0" rtl="0" algn="l">
                <a:lnSpc>
                  <a:spcPct val="130009"/>
                </a:lnSpc>
                <a:spcBef>
                  <a:spcPts val="0"/>
                </a:spcBef>
                <a:spcAft>
                  <a:spcPts val="0"/>
                </a:spcAft>
                <a:buNone/>
              </a:pPr>
              <a:r>
                <a:rPr lang="en-US" sz="3199">
                  <a:solidFill>
                    <a:srgbClr val="000000"/>
                  </a:solidFill>
                  <a:latin typeface="Gidole"/>
                  <a:ea typeface="Gidole"/>
                  <a:cs typeface="Gidole"/>
                  <a:sym typeface="Gidole"/>
                </a:rPr>
                <a:t>100% OWNED BY REALTORS®:</a:t>
              </a:r>
              <a:endParaRPr/>
            </a:p>
            <a:p>
              <a:pPr indent="0" lvl="0" marL="0" marR="0" rtl="0" algn="l">
                <a:lnSpc>
                  <a:spcPct val="130009"/>
                </a:lnSpc>
                <a:spcBef>
                  <a:spcPts val="0"/>
                </a:spcBef>
                <a:spcAft>
                  <a:spcPts val="0"/>
                </a:spcAft>
                <a:buNone/>
              </a:pPr>
              <a:r>
                <a:rPr lang="en-US" sz="3199">
                  <a:solidFill>
                    <a:srgbClr val="000000"/>
                  </a:solidFill>
                  <a:latin typeface="Gidole"/>
                  <a:ea typeface="Gidole"/>
                  <a:cs typeface="Gidole"/>
                  <a:sym typeface="Gidole"/>
                </a:rPr>
                <a:t>Created by NAR for the sole purpose of providing data needed</a:t>
              </a:r>
              <a:endParaRPr/>
            </a:p>
            <a:p>
              <a:pPr indent="0" lvl="0" marL="0" marR="0" rtl="0" algn="l">
                <a:lnSpc>
                  <a:spcPct val="130009"/>
                </a:lnSpc>
                <a:spcBef>
                  <a:spcPts val="0"/>
                </a:spcBef>
                <a:spcAft>
                  <a:spcPts val="0"/>
                </a:spcAft>
                <a:buNone/>
              </a:pPr>
              <a:r>
                <a:rPr lang="en-US" sz="3199">
                  <a:solidFill>
                    <a:srgbClr val="000000"/>
                  </a:solidFill>
                  <a:latin typeface="Gidole"/>
                  <a:ea typeface="Gidole"/>
                  <a:cs typeface="Gidole"/>
                  <a:sym typeface="Gidole"/>
                </a:rPr>
                <a:t>to meet the demands of clients.</a:t>
              </a:r>
              <a:endParaRPr/>
            </a:p>
            <a:p>
              <a:pPr indent="0" lvl="0" marL="0" marR="0" rtl="0" algn="l">
                <a:lnSpc>
                  <a:spcPct val="130009"/>
                </a:lnSpc>
                <a:spcBef>
                  <a:spcPts val="0"/>
                </a:spcBef>
                <a:spcAft>
                  <a:spcPts val="0"/>
                </a:spcAft>
                <a:buNone/>
              </a:pPr>
              <a:r>
                <a:t/>
              </a:r>
              <a:endParaRPr sz="3199">
                <a:solidFill>
                  <a:srgbClr val="000000"/>
                </a:solidFill>
                <a:latin typeface="Gidole"/>
                <a:ea typeface="Gidole"/>
                <a:cs typeface="Gidole"/>
                <a:sym typeface="Gidole"/>
              </a:endParaRPr>
            </a:p>
            <a:p>
              <a:pPr indent="0" lvl="0" marL="0" marR="0" rtl="0" algn="l">
                <a:lnSpc>
                  <a:spcPct val="130009"/>
                </a:lnSpc>
                <a:spcBef>
                  <a:spcPts val="0"/>
                </a:spcBef>
                <a:spcAft>
                  <a:spcPts val="0"/>
                </a:spcAft>
                <a:buNone/>
              </a:pPr>
              <a:r>
                <a:rPr lang="en-US" sz="3199">
                  <a:solidFill>
                    <a:srgbClr val="000000"/>
                  </a:solidFill>
                  <a:latin typeface="Gidole"/>
                  <a:ea typeface="Gidole"/>
                  <a:cs typeface="Gidole"/>
                  <a:sym typeface="Gidole"/>
                </a:rPr>
                <a:t>EXCLUSIVELY FOR REALTORS®:</a:t>
              </a:r>
              <a:endParaRPr/>
            </a:p>
            <a:p>
              <a:pPr indent="0" lvl="0" marL="0" marR="0" rtl="0" algn="l">
                <a:lnSpc>
                  <a:spcPct val="130009"/>
                </a:lnSpc>
                <a:spcBef>
                  <a:spcPts val="0"/>
                </a:spcBef>
                <a:spcAft>
                  <a:spcPts val="0"/>
                </a:spcAft>
                <a:buNone/>
              </a:pPr>
              <a:r>
                <a:rPr lang="en-US" sz="3199">
                  <a:solidFill>
                    <a:srgbClr val="000000"/>
                  </a:solidFill>
                  <a:latin typeface="Gidole"/>
                  <a:ea typeface="Gidole"/>
                  <a:cs typeface="Gidole"/>
                  <a:sym typeface="Gidole"/>
                </a:rPr>
                <a:t>No third party or public access. The only way a non-REALTOR® has access to the data is through a report CREATED by a REALTOR®</a:t>
              </a:r>
              <a:endParaRPr/>
            </a:p>
            <a:p>
              <a:pPr indent="0" lvl="0" marL="0" marR="0" rtl="0" algn="l">
                <a:lnSpc>
                  <a:spcPct val="130009"/>
                </a:lnSpc>
                <a:spcBef>
                  <a:spcPts val="0"/>
                </a:spcBef>
                <a:spcAft>
                  <a:spcPts val="0"/>
                </a:spcAft>
                <a:buNone/>
              </a:pPr>
              <a:r>
                <a:t/>
              </a:r>
              <a:endParaRPr sz="3199">
                <a:solidFill>
                  <a:srgbClr val="000000"/>
                </a:solidFill>
                <a:latin typeface="Gidole"/>
                <a:ea typeface="Gidole"/>
                <a:cs typeface="Gidole"/>
                <a:sym typeface="Gidole"/>
              </a:endParaRPr>
            </a:p>
            <a:p>
              <a:pPr indent="0" lvl="0" marL="0" marR="0" rtl="0" algn="l">
                <a:lnSpc>
                  <a:spcPct val="130009"/>
                </a:lnSpc>
                <a:spcBef>
                  <a:spcPts val="0"/>
                </a:spcBef>
                <a:spcAft>
                  <a:spcPts val="0"/>
                </a:spcAft>
                <a:buNone/>
              </a:pPr>
              <a:r>
                <a:rPr lang="en-US" sz="3199">
                  <a:solidFill>
                    <a:srgbClr val="000000"/>
                  </a:solidFill>
                  <a:latin typeface="Gidole"/>
                  <a:ea typeface="Gidole"/>
                  <a:cs typeface="Gidole"/>
                  <a:sym typeface="Gidole"/>
                </a:rPr>
                <a:t>NO COST MEMBER BENEFIT:</a:t>
              </a:r>
              <a:endParaRPr/>
            </a:p>
            <a:p>
              <a:pPr indent="0" lvl="0" marL="0" marR="0" rtl="0" algn="l">
                <a:lnSpc>
                  <a:spcPct val="130009"/>
                </a:lnSpc>
                <a:spcBef>
                  <a:spcPts val="0"/>
                </a:spcBef>
                <a:spcAft>
                  <a:spcPts val="0"/>
                </a:spcAft>
                <a:buNone/>
              </a:pPr>
              <a:r>
                <a:rPr lang="en-US" sz="3199">
                  <a:solidFill>
                    <a:srgbClr val="000000"/>
                  </a:solidFill>
                  <a:latin typeface="Gidole"/>
                  <a:ea typeface="Gidole"/>
                  <a:cs typeface="Gidole"/>
                  <a:sym typeface="Gidole"/>
                </a:rPr>
                <a:t>RPR is a benefit offered exclusively to REALTORS® at NO COST. Services Residential, Commercial, Brokers, Appraisers and MLS's.</a:t>
              </a:r>
              <a:endParaRPr/>
            </a:p>
          </p:txBody>
        </p:sp>
      </p:grpSp>
      <p:sp>
        <p:nvSpPr>
          <p:cNvPr id="229" name="Google Shape;229;p13"/>
          <p:cNvSpPr/>
          <p:nvPr/>
        </p:nvSpPr>
        <p:spPr>
          <a:xfrm>
            <a:off x="15275277" y="9738577"/>
            <a:ext cx="2474860" cy="730084"/>
          </a:xfrm>
          <a:custGeom>
            <a:rect b="b" l="l" r="r" t="t"/>
            <a:pathLst>
              <a:path extrusionOk="0" h="730084" w="2474860">
                <a:moveTo>
                  <a:pt x="0" y="0"/>
                </a:moveTo>
                <a:lnTo>
                  <a:pt x="2474860" y="0"/>
                </a:lnTo>
                <a:lnTo>
                  <a:pt x="2474860" y="730084"/>
                </a:lnTo>
                <a:lnTo>
                  <a:pt x="0" y="730084"/>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1C50"/>
        </a:solidFill>
      </p:bgPr>
    </p:bg>
    <p:spTree>
      <p:nvGrpSpPr>
        <p:cNvPr id="233" name="Shape 233"/>
        <p:cNvGrpSpPr/>
        <p:nvPr/>
      </p:nvGrpSpPr>
      <p:grpSpPr>
        <a:xfrm>
          <a:off x="0" y="0"/>
          <a:ext cx="0" cy="0"/>
          <a:chOff x="0" y="0"/>
          <a:chExt cx="0" cy="0"/>
        </a:xfrm>
      </p:grpSpPr>
      <p:sp>
        <p:nvSpPr>
          <p:cNvPr id="234" name="Google Shape;234;p14"/>
          <p:cNvSpPr/>
          <p:nvPr/>
        </p:nvSpPr>
        <p:spPr>
          <a:xfrm>
            <a:off x="-50801" y="-412750"/>
            <a:ext cx="9194801" cy="1111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4"/>
          <p:cNvSpPr/>
          <p:nvPr/>
        </p:nvSpPr>
        <p:spPr>
          <a:xfrm>
            <a:off x="10653038" y="4769971"/>
            <a:ext cx="5915065" cy="3829782"/>
          </a:xfrm>
          <a:custGeom>
            <a:rect b="b" l="l" r="r" t="t"/>
            <a:pathLst>
              <a:path extrusionOk="0" h="3829782" w="5915065">
                <a:moveTo>
                  <a:pt x="0" y="0"/>
                </a:moveTo>
                <a:lnTo>
                  <a:pt x="5915065" y="0"/>
                </a:lnTo>
                <a:lnTo>
                  <a:pt x="5915065" y="3829782"/>
                </a:lnTo>
                <a:lnTo>
                  <a:pt x="0" y="3829782"/>
                </a:lnTo>
                <a:lnTo>
                  <a:pt x="0" y="0"/>
                </a:lnTo>
                <a:close/>
              </a:path>
            </a:pathLst>
          </a:custGeom>
          <a:blipFill rotWithShape="1">
            <a:blip r:embed="rId3">
              <a:alphaModFix/>
            </a:blip>
            <a:stretch>
              <a:fillRect b="0" l="0" r="0" t="0"/>
            </a:stretch>
          </a:blipFill>
          <a:ln>
            <a:noFill/>
          </a:ln>
        </p:spPr>
      </p:sp>
      <p:sp>
        <p:nvSpPr>
          <p:cNvPr id="236" name="Google Shape;236;p14"/>
          <p:cNvSpPr/>
          <p:nvPr/>
        </p:nvSpPr>
        <p:spPr>
          <a:xfrm>
            <a:off x="1205209" y="1506644"/>
            <a:ext cx="4846695" cy="1689000"/>
          </a:xfrm>
          <a:custGeom>
            <a:rect b="b" l="l" r="r" t="t"/>
            <a:pathLst>
              <a:path extrusionOk="0" h="1689000" w="4846695">
                <a:moveTo>
                  <a:pt x="0" y="0"/>
                </a:moveTo>
                <a:lnTo>
                  <a:pt x="4846695" y="0"/>
                </a:lnTo>
                <a:lnTo>
                  <a:pt x="4846695" y="1688999"/>
                </a:lnTo>
                <a:lnTo>
                  <a:pt x="0" y="1688999"/>
                </a:lnTo>
                <a:lnTo>
                  <a:pt x="0" y="0"/>
                </a:lnTo>
                <a:close/>
              </a:path>
            </a:pathLst>
          </a:custGeom>
          <a:blipFill rotWithShape="1">
            <a:blip r:embed="rId4">
              <a:alphaModFix/>
            </a:blip>
            <a:stretch>
              <a:fillRect b="0" l="0" r="0" t="0"/>
            </a:stretch>
          </a:blipFill>
          <a:ln>
            <a:noFill/>
          </a:ln>
        </p:spPr>
      </p:sp>
      <p:sp>
        <p:nvSpPr>
          <p:cNvPr id="237" name="Google Shape;237;p14"/>
          <p:cNvSpPr txBox="1"/>
          <p:nvPr/>
        </p:nvSpPr>
        <p:spPr>
          <a:xfrm>
            <a:off x="9530489" y="984947"/>
            <a:ext cx="8553028" cy="3486150"/>
          </a:xfrm>
          <a:prstGeom prst="rect">
            <a:avLst/>
          </a:prstGeom>
          <a:noFill/>
          <a:ln>
            <a:noFill/>
          </a:ln>
        </p:spPr>
        <p:txBody>
          <a:bodyPr anchorCtr="0" anchor="t" bIns="0" lIns="0" spcFirstLastPara="1" rIns="0" wrap="square" tIns="0">
            <a:spAutoFit/>
          </a:bodyPr>
          <a:lstStyle/>
          <a:p>
            <a:pPr indent="0" lvl="0" marL="0" marR="0" rtl="0" algn="l">
              <a:lnSpc>
                <a:spcPct val="120004"/>
              </a:lnSpc>
              <a:spcBef>
                <a:spcPts val="0"/>
              </a:spcBef>
              <a:spcAft>
                <a:spcPts val="0"/>
              </a:spcAft>
              <a:buNone/>
            </a:pPr>
            <a:r>
              <a:rPr lang="en-US" sz="4599" u="sng">
                <a:solidFill>
                  <a:srgbClr val="FFFFFF"/>
                </a:solidFill>
                <a:latin typeface="Gidole"/>
                <a:ea typeface="Gidole"/>
                <a:cs typeface="Gidole"/>
                <a:sym typeface="Gidole"/>
                <a:hlinkClick r:id="rId5">
                  <a:extLst>
                    <a:ext uri="{A12FA001-AC4F-418D-AE19-62706E023703}">
                      <ahyp:hlinkClr val="tx"/>
                    </a:ext>
                  </a:extLst>
                </a:hlinkClick>
              </a:rPr>
              <a:t>NAR.REALTOR/thats-who-we-r</a:t>
            </a:r>
            <a:endParaRPr/>
          </a:p>
          <a:p>
            <a:pPr indent="0" lvl="0" marL="0" marR="0" rtl="0" algn="l">
              <a:lnSpc>
                <a:spcPct val="120004"/>
              </a:lnSpc>
              <a:spcBef>
                <a:spcPts val="0"/>
              </a:spcBef>
              <a:spcAft>
                <a:spcPts val="0"/>
              </a:spcAft>
              <a:buNone/>
            </a:pPr>
            <a:r>
              <a:t/>
            </a:r>
            <a:endParaRPr sz="4599" u="sng">
              <a:solidFill>
                <a:srgbClr val="FFFFFF"/>
              </a:solidFill>
              <a:latin typeface="Gidole"/>
              <a:ea typeface="Gidole"/>
              <a:cs typeface="Gidole"/>
              <a:sym typeface="Gidole"/>
              <a:hlinkClick r:id="rId6">
                <a:extLst>
                  <a:ext uri="{A12FA001-AC4F-418D-AE19-62706E023703}">
                    <ahyp:hlinkClr val="tx"/>
                  </a:ext>
                </a:extLst>
              </a:hlinkClick>
            </a:endParaRPr>
          </a:p>
          <a:p>
            <a:pPr indent="0" lvl="0" marL="0" marR="0" rtl="0" algn="l">
              <a:lnSpc>
                <a:spcPct val="120004"/>
              </a:lnSpc>
              <a:spcBef>
                <a:spcPts val="0"/>
              </a:spcBef>
              <a:spcAft>
                <a:spcPts val="0"/>
              </a:spcAft>
              <a:buNone/>
            </a:pPr>
            <a:r>
              <a:rPr lang="en-US" sz="4599">
                <a:solidFill>
                  <a:srgbClr val="FFFFFF"/>
                </a:solidFill>
                <a:latin typeface="Gidole"/>
                <a:ea typeface="Gidole"/>
                <a:cs typeface="Gidole"/>
                <a:sym typeface="Gidole"/>
              </a:rPr>
              <a:t>Resources &amp; Assets that you can use to promote your business.</a:t>
            </a:r>
            <a:endParaRPr/>
          </a:p>
          <a:p>
            <a:pPr indent="0" lvl="0" marL="0" marR="0" rtl="0" algn="l">
              <a:lnSpc>
                <a:spcPct val="120004"/>
              </a:lnSpc>
              <a:spcBef>
                <a:spcPts val="0"/>
              </a:spcBef>
              <a:spcAft>
                <a:spcPts val="0"/>
              </a:spcAft>
              <a:buNone/>
            </a:pPr>
            <a:r>
              <a:t/>
            </a:r>
            <a:endParaRPr sz="4599">
              <a:solidFill>
                <a:srgbClr val="FFFFFF"/>
              </a:solidFill>
              <a:latin typeface="Gidole"/>
              <a:ea typeface="Gidole"/>
              <a:cs typeface="Gidole"/>
              <a:sym typeface="Gidole"/>
            </a:endParaRPr>
          </a:p>
        </p:txBody>
      </p:sp>
      <p:sp>
        <p:nvSpPr>
          <p:cNvPr id="238" name="Google Shape;238;p14"/>
          <p:cNvSpPr txBox="1"/>
          <p:nvPr/>
        </p:nvSpPr>
        <p:spPr>
          <a:xfrm>
            <a:off x="1205209" y="3665185"/>
            <a:ext cx="7447164" cy="181101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5200">
                <a:solidFill>
                  <a:srgbClr val="011C50"/>
                </a:solidFill>
                <a:latin typeface="League Spartan"/>
                <a:ea typeface="League Spartan"/>
                <a:cs typeface="League Spartan"/>
                <a:sym typeface="League Spartan"/>
              </a:rPr>
              <a:t>THAT’S WHO WE R CAMPAIGN </a:t>
            </a:r>
            <a:endParaRPr/>
          </a:p>
        </p:txBody>
      </p:sp>
      <p:sp>
        <p:nvSpPr>
          <p:cNvPr id="239" name="Google Shape;239;p14"/>
          <p:cNvSpPr/>
          <p:nvPr/>
        </p:nvSpPr>
        <p:spPr>
          <a:xfrm>
            <a:off x="14798564" y="9053928"/>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5"/>
          <p:cNvSpPr/>
          <p:nvPr/>
        </p:nvSpPr>
        <p:spPr>
          <a:xfrm>
            <a:off x="-103050" y="0"/>
            <a:ext cx="5932500" cy="10287000"/>
          </a:xfrm>
          <a:prstGeom prst="rect">
            <a:avLst/>
          </a:prstGeom>
          <a:solidFill>
            <a:srgbClr val="011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5"/>
          <p:cNvSpPr/>
          <p:nvPr/>
        </p:nvSpPr>
        <p:spPr>
          <a:xfrm>
            <a:off x="12979629" y="400786"/>
            <a:ext cx="4846695" cy="1689000"/>
          </a:xfrm>
          <a:custGeom>
            <a:rect b="b" l="l" r="r" t="t"/>
            <a:pathLst>
              <a:path extrusionOk="0" h="1689000" w="4846695">
                <a:moveTo>
                  <a:pt x="0" y="0"/>
                </a:moveTo>
                <a:lnTo>
                  <a:pt x="4846695" y="0"/>
                </a:lnTo>
                <a:lnTo>
                  <a:pt x="4846695" y="1689000"/>
                </a:lnTo>
                <a:lnTo>
                  <a:pt x="0" y="1689000"/>
                </a:lnTo>
                <a:lnTo>
                  <a:pt x="0" y="0"/>
                </a:lnTo>
                <a:close/>
              </a:path>
            </a:pathLst>
          </a:custGeom>
          <a:blipFill rotWithShape="1">
            <a:blip r:embed="rId3">
              <a:alphaModFix/>
            </a:blip>
            <a:stretch>
              <a:fillRect b="0" l="0" r="0" t="0"/>
            </a:stretch>
          </a:blipFill>
          <a:ln>
            <a:noFill/>
          </a:ln>
        </p:spPr>
      </p:sp>
      <p:sp>
        <p:nvSpPr>
          <p:cNvPr id="246" name="Google Shape;246;p15"/>
          <p:cNvSpPr/>
          <p:nvPr/>
        </p:nvSpPr>
        <p:spPr>
          <a:xfrm>
            <a:off x="6785806" y="2636537"/>
            <a:ext cx="2962697" cy="1405866"/>
          </a:xfrm>
          <a:custGeom>
            <a:rect b="b" l="l" r="r" t="t"/>
            <a:pathLst>
              <a:path extrusionOk="0" h="1405866" w="2962697">
                <a:moveTo>
                  <a:pt x="0" y="0"/>
                </a:moveTo>
                <a:lnTo>
                  <a:pt x="2962697" y="0"/>
                </a:lnTo>
                <a:lnTo>
                  <a:pt x="2962697" y="1405866"/>
                </a:lnTo>
                <a:lnTo>
                  <a:pt x="0" y="1405866"/>
                </a:lnTo>
                <a:lnTo>
                  <a:pt x="0" y="0"/>
                </a:lnTo>
                <a:close/>
              </a:path>
            </a:pathLst>
          </a:custGeom>
          <a:blipFill rotWithShape="1">
            <a:blip r:embed="rId4">
              <a:alphaModFix/>
            </a:blip>
            <a:stretch>
              <a:fillRect b="0" l="0" r="0" t="0"/>
            </a:stretch>
          </a:blipFill>
          <a:ln>
            <a:noFill/>
          </a:ln>
        </p:spPr>
      </p:sp>
      <p:sp>
        <p:nvSpPr>
          <p:cNvPr id="247" name="Google Shape;247;p15"/>
          <p:cNvSpPr/>
          <p:nvPr/>
        </p:nvSpPr>
        <p:spPr>
          <a:xfrm>
            <a:off x="6334464" y="5300253"/>
            <a:ext cx="3404514" cy="921604"/>
          </a:xfrm>
          <a:custGeom>
            <a:rect b="b" l="l" r="r" t="t"/>
            <a:pathLst>
              <a:path extrusionOk="0" h="921604" w="3404514">
                <a:moveTo>
                  <a:pt x="0" y="0"/>
                </a:moveTo>
                <a:lnTo>
                  <a:pt x="3404514" y="0"/>
                </a:lnTo>
                <a:lnTo>
                  <a:pt x="3404514" y="921604"/>
                </a:lnTo>
                <a:lnTo>
                  <a:pt x="0" y="921604"/>
                </a:lnTo>
                <a:lnTo>
                  <a:pt x="0" y="0"/>
                </a:lnTo>
                <a:close/>
              </a:path>
            </a:pathLst>
          </a:custGeom>
          <a:blipFill rotWithShape="1">
            <a:blip r:embed="rId5">
              <a:alphaModFix/>
            </a:blip>
            <a:stretch>
              <a:fillRect b="0" l="0" r="0" t="0"/>
            </a:stretch>
          </a:blipFill>
          <a:ln>
            <a:noFill/>
          </a:ln>
        </p:spPr>
      </p:sp>
      <p:sp>
        <p:nvSpPr>
          <p:cNvPr id="248" name="Google Shape;248;p15"/>
          <p:cNvSpPr/>
          <p:nvPr/>
        </p:nvSpPr>
        <p:spPr>
          <a:xfrm>
            <a:off x="6958705" y="7414799"/>
            <a:ext cx="2616900" cy="1434262"/>
          </a:xfrm>
          <a:custGeom>
            <a:rect b="b" l="l" r="r" t="t"/>
            <a:pathLst>
              <a:path extrusionOk="0" h="1434262" w="2616900">
                <a:moveTo>
                  <a:pt x="0" y="0"/>
                </a:moveTo>
                <a:lnTo>
                  <a:pt x="2616900" y="0"/>
                </a:lnTo>
                <a:lnTo>
                  <a:pt x="2616900" y="1434262"/>
                </a:lnTo>
                <a:lnTo>
                  <a:pt x="0" y="1434262"/>
                </a:lnTo>
                <a:lnTo>
                  <a:pt x="0" y="0"/>
                </a:lnTo>
                <a:close/>
              </a:path>
            </a:pathLst>
          </a:custGeom>
          <a:blipFill rotWithShape="1">
            <a:blip r:embed="rId6">
              <a:alphaModFix/>
            </a:blip>
            <a:stretch>
              <a:fillRect b="0" l="0" r="0" t="0"/>
            </a:stretch>
          </a:blipFill>
          <a:ln>
            <a:noFill/>
          </a:ln>
        </p:spPr>
      </p:sp>
      <p:sp>
        <p:nvSpPr>
          <p:cNvPr id="249" name="Google Shape;249;p15"/>
          <p:cNvSpPr txBox="1"/>
          <p:nvPr/>
        </p:nvSpPr>
        <p:spPr>
          <a:xfrm>
            <a:off x="10040650" y="2938785"/>
            <a:ext cx="7785674" cy="734695"/>
          </a:xfrm>
          <a:prstGeom prst="rect">
            <a:avLst/>
          </a:prstGeom>
          <a:noFill/>
          <a:ln>
            <a:noFill/>
          </a:ln>
        </p:spPr>
        <p:txBody>
          <a:bodyPr anchorCtr="0" anchor="t" bIns="0" lIns="0" spcFirstLastPara="1" rIns="0" wrap="square" tIns="0">
            <a:spAutoFit/>
          </a:bodyPr>
          <a:lstStyle/>
          <a:p>
            <a:pPr indent="0" lvl="0" marL="0" marR="0" rtl="0" algn="l">
              <a:lnSpc>
                <a:spcPct val="130006"/>
              </a:lnSpc>
              <a:spcBef>
                <a:spcPts val="0"/>
              </a:spcBef>
              <a:spcAft>
                <a:spcPts val="0"/>
              </a:spcAft>
              <a:buNone/>
            </a:pPr>
            <a:r>
              <a:rPr lang="en-US" sz="4399">
                <a:solidFill>
                  <a:srgbClr val="131213"/>
                </a:solidFill>
                <a:latin typeface="Gidole"/>
                <a:ea typeface="Gidole"/>
                <a:cs typeface="Gidole"/>
                <a:sym typeface="Gidole"/>
              </a:rPr>
              <a:t>Accredited Buyer Representative</a:t>
            </a:r>
            <a:endParaRPr/>
          </a:p>
        </p:txBody>
      </p:sp>
      <p:sp>
        <p:nvSpPr>
          <p:cNvPr id="250" name="Google Shape;250;p15"/>
          <p:cNvSpPr txBox="1"/>
          <p:nvPr/>
        </p:nvSpPr>
        <p:spPr>
          <a:xfrm>
            <a:off x="663649" y="1245286"/>
            <a:ext cx="4705685" cy="3162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5200">
                <a:solidFill>
                  <a:srgbClr val="FFFFFF"/>
                </a:solidFill>
                <a:latin typeface="League Spartan"/>
                <a:ea typeface="League Spartan"/>
                <a:cs typeface="League Spartan"/>
                <a:sym typeface="League Spartan"/>
              </a:rPr>
              <a:t>Advanced Education &amp; Designations</a:t>
            </a:r>
            <a:endParaRPr/>
          </a:p>
          <a:p>
            <a:pPr indent="0" lvl="0" marL="0" marR="0" rtl="0" algn="l">
              <a:lnSpc>
                <a:spcPct val="120000"/>
              </a:lnSpc>
              <a:spcBef>
                <a:spcPts val="0"/>
              </a:spcBef>
              <a:spcAft>
                <a:spcPts val="0"/>
              </a:spcAft>
              <a:buNone/>
            </a:pPr>
            <a:r>
              <a:t/>
            </a:r>
            <a:endParaRPr sz="5200">
              <a:solidFill>
                <a:srgbClr val="FFFFFF"/>
              </a:solidFill>
              <a:latin typeface="League Spartan"/>
              <a:ea typeface="League Spartan"/>
              <a:cs typeface="League Spartan"/>
              <a:sym typeface="League Spartan"/>
            </a:endParaRPr>
          </a:p>
        </p:txBody>
      </p:sp>
      <p:sp>
        <p:nvSpPr>
          <p:cNvPr id="251" name="Google Shape;251;p15"/>
          <p:cNvSpPr txBox="1"/>
          <p:nvPr/>
        </p:nvSpPr>
        <p:spPr>
          <a:xfrm>
            <a:off x="10040650" y="5360370"/>
            <a:ext cx="7460875" cy="73469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4400">
                <a:solidFill>
                  <a:srgbClr val="131213"/>
                </a:solidFill>
                <a:latin typeface="Gidole"/>
                <a:ea typeface="Gidole"/>
                <a:cs typeface="Gidole"/>
                <a:sym typeface="Gidole"/>
              </a:rPr>
              <a:t>Certified Residential Specialist</a:t>
            </a:r>
            <a:endParaRPr/>
          </a:p>
        </p:txBody>
      </p:sp>
      <p:sp>
        <p:nvSpPr>
          <p:cNvPr id="252" name="Google Shape;252;p15"/>
          <p:cNvSpPr txBox="1"/>
          <p:nvPr/>
        </p:nvSpPr>
        <p:spPr>
          <a:xfrm>
            <a:off x="10040650" y="7397235"/>
            <a:ext cx="7460875" cy="73469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4400">
                <a:solidFill>
                  <a:srgbClr val="131213"/>
                </a:solidFill>
                <a:latin typeface="Gidole"/>
                <a:ea typeface="Gidole"/>
                <a:cs typeface="Gidole"/>
                <a:sym typeface="Gidole"/>
              </a:rPr>
              <a:t>Graduate, REALTOR® Institute</a:t>
            </a:r>
            <a:endParaRPr/>
          </a:p>
        </p:txBody>
      </p:sp>
      <p:sp>
        <p:nvSpPr>
          <p:cNvPr id="253" name="Google Shape;253;p15"/>
          <p:cNvSpPr/>
          <p:nvPr/>
        </p:nvSpPr>
        <p:spPr>
          <a:xfrm>
            <a:off x="1345981" y="9025528"/>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grpSp>
        <p:nvGrpSpPr>
          <p:cNvPr id="258" name="Google Shape;258;p16"/>
          <p:cNvGrpSpPr/>
          <p:nvPr/>
        </p:nvGrpSpPr>
        <p:grpSpPr>
          <a:xfrm>
            <a:off x="-8815762" y="-1098369"/>
            <a:ext cx="22311062" cy="21221337"/>
            <a:chOff x="0" y="0"/>
            <a:chExt cx="29748083" cy="28295115"/>
          </a:xfrm>
        </p:grpSpPr>
        <p:sp>
          <p:nvSpPr>
            <p:cNvPr id="259" name="Google Shape;259;p16"/>
            <p:cNvSpPr/>
            <p:nvPr/>
          </p:nvSpPr>
          <p:spPr>
            <a:xfrm rot="-2405687">
              <a:off x="6722477" y="3711970"/>
              <a:ext cx="18809262" cy="19956776"/>
            </a:xfrm>
            <a:custGeom>
              <a:rect b="b" l="l" r="r" t="t"/>
              <a:pathLst>
                <a:path extrusionOk="0" h="19956776" w="18809262">
                  <a:moveTo>
                    <a:pt x="0" y="0"/>
                  </a:moveTo>
                  <a:lnTo>
                    <a:pt x="18809262" y="0"/>
                  </a:lnTo>
                  <a:lnTo>
                    <a:pt x="18809262" y="19956776"/>
                  </a:lnTo>
                  <a:lnTo>
                    <a:pt x="0" y="19956776"/>
                  </a:lnTo>
                  <a:lnTo>
                    <a:pt x="0" y="0"/>
                  </a:lnTo>
                  <a:close/>
                </a:path>
              </a:pathLst>
            </a:custGeom>
            <a:blipFill rotWithShape="1">
              <a:blip r:embed="rId3">
                <a:alphaModFix amt="25000"/>
              </a:blip>
              <a:stretch>
                <a:fillRect b="0" l="0" r="0" t="0"/>
              </a:stretch>
            </a:blipFill>
            <a:ln>
              <a:noFill/>
            </a:ln>
          </p:spPr>
        </p:sp>
        <p:sp>
          <p:nvSpPr>
            <p:cNvPr id="260" name="Google Shape;260;p16"/>
            <p:cNvSpPr/>
            <p:nvPr/>
          </p:nvSpPr>
          <p:spPr>
            <a:xfrm rot="-2405687">
              <a:off x="4216345" y="4626370"/>
              <a:ext cx="18809262" cy="19956776"/>
            </a:xfrm>
            <a:custGeom>
              <a:rect b="b" l="l" r="r" t="t"/>
              <a:pathLst>
                <a:path extrusionOk="0" h="19956776" w="18809262">
                  <a:moveTo>
                    <a:pt x="0" y="0"/>
                  </a:moveTo>
                  <a:lnTo>
                    <a:pt x="18809262" y="0"/>
                  </a:lnTo>
                  <a:lnTo>
                    <a:pt x="18809262" y="19956776"/>
                  </a:lnTo>
                  <a:lnTo>
                    <a:pt x="0" y="19956776"/>
                  </a:lnTo>
                  <a:lnTo>
                    <a:pt x="0" y="0"/>
                  </a:lnTo>
                  <a:close/>
                </a:path>
              </a:pathLst>
            </a:custGeom>
            <a:blipFill rotWithShape="1">
              <a:blip r:embed="rId4">
                <a:alphaModFix amt="25000"/>
              </a:blip>
              <a:stretch>
                <a:fillRect b="0" l="0" r="0" t="0"/>
              </a:stretch>
            </a:blipFill>
            <a:ln>
              <a:noFill/>
            </a:ln>
          </p:spPr>
        </p:sp>
      </p:grpSp>
      <p:sp>
        <p:nvSpPr>
          <p:cNvPr id="261" name="Google Shape;261;p16"/>
          <p:cNvSpPr/>
          <p:nvPr/>
        </p:nvSpPr>
        <p:spPr>
          <a:xfrm>
            <a:off x="1028700" y="1028700"/>
            <a:ext cx="3579305" cy="1247334"/>
          </a:xfrm>
          <a:custGeom>
            <a:rect b="b" l="l" r="r" t="t"/>
            <a:pathLst>
              <a:path extrusionOk="0" h="1247334" w="3579305">
                <a:moveTo>
                  <a:pt x="0" y="0"/>
                </a:moveTo>
                <a:lnTo>
                  <a:pt x="3579305" y="0"/>
                </a:lnTo>
                <a:lnTo>
                  <a:pt x="3579305" y="1247334"/>
                </a:lnTo>
                <a:lnTo>
                  <a:pt x="0" y="1247334"/>
                </a:lnTo>
                <a:lnTo>
                  <a:pt x="0" y="0"/>
                </a:lnTo>
                <a:close/>
              </a:path>
            </a:pathLst>
          </a:custGeom>
          <a:blipFill rotWithShape="1">
            <a:blip r:embed="rId5">
              <a:alphaModFix/>
            </a:blip>
            <a:stretch>
              <a:fillRect b="0" l="0" r="0" t="0"/>
            </a:stretch>
          </a:blipFill>
          <a:ln>
            <a:noFill/>
          </a:ln>
        </p:spPr>
      </p:sp>
      <p:sp>
        <p:nvSpPr>
          <p:cNvPr id="262" name="Google Shape;262;p16"/>
          <p:cNvSpPr/>
          <p:nvPr/>
        </p:nvSpPr>
        <p:spPr>
          <a:xfrm>
            <a:off x="2943886" y="6919960"/>
            <a:ext cx="5985849" cy="3367040"/>
          </a:xfrm>
          <a:custGeom>
            <a:rect b="b" l="l" r="r" t="t"/>
            <a:pathLst>
              <a:path extrusionOk="0" h="3367040" w="5985849">
                <a:moveTo>
                  <a:pt x="0" y="0"/>
                </a:moveTo>
                <a:lnTo>
                  <a:pt x="5985849" y="0"/>
                </a:lnTo>
                <a:lnTo>
                  <a:pt x="5985849" y="3367040"/>
                </a:lnTo>
                <a:lnTo>
                  <a:pt x="0" y="3367040"/>
                </a:lnTo>
                <a:lnTo>
                  <a:pt x="0" y="0"/>
                </a:lnTo>
                <a:close/>
              </a:path>
            </a:pathLst>
          </a:custGeom>
          <a:blipFill rotWithShape="1">
            <a:blip r:embed="rId6">
              <a:alphaModFix/>
            </a:blip>
            <a:stretch>
              <a:fillRect b="0" l="0" r="0" t="0"/>
            </a:stretch>
          </a:blipFill>
          <a:ln>
            <a:noFill/>
          </a:ln>
        </p:spPr>
      </p:sp>
      <p:sp>
        <p:nvSpPr>
          <p:cNvPr id="263" name="Google Shape;263;p16"/>
          <p:cNvSpPr txBox="1"/>
          <p:nvPr/>
        </p:nvSpPr>
        <p:spPr>
          <a:xfrm>
            <a:off x="5936810" y="1605500"/>
            <a:ext cx="12137363" cy="1333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5200">
                <a:solidFill>
                  <a:srgbClr val="011C50"/>
                </a:solidFill>
                <a:latin typeface="League Spartan"/>
                <a:ea typeface="League Spartan"/>
                <a:cs typeface="League Spartan"/>
                <a:sym typeface="League Spartan"/>
              </a:rPr>
              <a:t>FINDING NAR RESOURCES</a:t>
            </a:r>
            <a:endParaRPr/>
          </a:p>
          <a:p>
            <a:pPr indent="0" lvl="0" marL="0" marR="0" rtl="0" algn="l">
              <a:lnSpc>
                <a:spcPct val="83076"/>
              </a:lnSpc>
              <a:spcBef>
                <a:spcPts val="0"/>
              </a:spcBef>
              <a:spcAft>
                <a:spcPts val="0"/>
              </a:spcAft>
              <a:buNone/>
            </a:pPr>
            <a:r>
              <a:t/>
            </a:r>
            <a:endParaRPr sz="5200">
              <a:solidFill>
                <a:srgbClr val="011C50"/>
              </a:solidFill>
              <a:latin typeface="League Spartan"/>
              <a:ea typeface="League Spartan"/>
              <a:cs typeface="League Spartan"/>
              <a:sym typeface="League Spartan"/>
            </a:endParaRPr>
          </a:p>
        </p:txBody>
      </p:sp>
      <p:sp>
        <p:nvSpPr>
          <p:cNvPr id="264" name="Google Shape;264;p16"/>
          <p:cNvSpPr txBox="1"/>
          <p:nvPr/>
        </p:nvSpPr>
        <p:spPr>
          <a:xfrm>
            <a:off x="5936810" y="3173315"/>
            <a:ext cx="12137363" cy="387667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lang="en-US" sz="3599" u="sng">
                <a:solidFill>
                  <a:srgbClr val="011C50"/>
                </a:solidFill>
                <a:latin typeface="Gidole"/>
                <a:ea typeface="Gidole"/>
                <a:cs typeface="Gidole"/>
                <a:sym typeface="Gidole"/>
                <a:hlinkClick r:id="rId7">
                  <a:extLst>
                    <a:ext uri="{A12FA001-AC4F-418D-AE19-62706E023703}">
                      <ahyp:hlinkClr val="tx"/>
                    </a:ext>
                  </a:extLst>
                </a:hlinkClick>
              </a:rPr>
              <a:t>www.NAR.REALTOR</a:t>
            </a:r>
            <a:r>
              <a:rPr lang="en-US" sz="3599">
                <a:solidFill>
                  <a:srgbClr val="011C50"/>
                </a:solidFill>
                <a:latin typeface="Gidole"/>
                <a:ea typeface="Gidole"/>
                <a:cs typeface="Gidole"/>
                <a:sym typeface="Gidole"/>
              </a:rPr>
              <a:t> </a:t>
            </a:r>
            <a:endParaRPr/>
          </a:p>
          <a:p>
            <a:pPr indent="0" lvl="0" marL="0" marR="0" rtl="0" algn="l">
              <a:lnSpc>
                <a:spcPct val="120005"/>
              </a:lnSpc>
              <a:spcBef>
                <a:spcPts val="0"/>
              </a:spcBef>
              <a:spcAft>
                <a:spcPts val="0"/>
              </a:spcAft>
              <a:buNone/>
            </a:pPr>
            <a:r>
              <a:t/>
            </a:r>
            <a:endParaRPr sz="3599">
              <a:solidFill>
                <a:srgbClr val="011C50"/>
              </a:solidFill>
              <a:latin typeface="Gidole"/>
              <a:ea typeface="Gidole"/>
              <a:cs typeface="Gidole"/>
              <a:sym typeface="Gidole"/>
            </a:endParaRPr>
          </a:p>
          <a:p>
            <a:pPr indent="0" lvl="0" marL="0" marR="0" rtl="0" algn="l">
              <a:lnSpc>
                <a:spcPct val="120004"/>
              </a:lnSpc>
              <a:spcBef>
                <a:spcPts val="0"/>
              </a:spcBef>
              <a:spcAft>
                <a:spcPts val="0"/>
              </a:spcAft>
              <a:buNone/>
            </a:pPr>
            <a:r>
              <a:rPr lang="en-US" sz="4599">
                <a:solidFill>
                  <a:srgbClr val="011C50"/>
                </a:solidFill>
                <a:latin typeface="Gidole"/>
                <a:ea typeface="Gidole"/>
                <a:cs typeface="Gidole"/>
                <a:sym typeface="Gidole"/>
              </a:rPr>
              <a:t>Online shopping for real estate products, including marketing strategies, statistics and much more, PLUS National REALTOR® Database and updates on real estate related issues.</a:t>
            </a:r>
            <a:endParaRPr/>
          </a:p>
        </p:txBody>
      </p:sp>
      <p:sp>
        <p:nvSpPr>
          <p:cNvPr id="265" name="Google Shape;265;p16"/>
          <p:cNvSpPr/>
          <p:nvPr/>
        </p:nvSpPr>
        <p:spPr>
          <a:xfrm>
            <a:off x="229186" y="9064723"/>
            <a:ext cx="3034423" cy="895155"/>
          </a:xfrm>
          <a:custGeom>
            <a:rect b="b" l="l" r="r" t="t"/>
            <a:pathLst>
              <a:path extrusionOk="0" h="895155" w="3034423">
                <a:moveTo>
                  <a:pt x="0" y="0"/>
                </a:moveTo>
                <a:lnTo>
                  <a:pt x="3034423" y="0"/>
                </a:lnTo>
                <a:lnTo>
                  <a:pt x="3034423" y="895154"/>
                </a:lnTo>
                <a:lnTo>
                  <a:pt x="0" y="895154"/>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1C50"/>
        </a:solidFill>
      </p:bgPr>
    </p:bg>
    <p:spTree>
      <p:nvGrpSpPr>
        <p:cNvPr id="269" name="Shape 269"/>
        <p:cNvGrpSpPr/>
        <p:nvPr/>
      </p:nvGrpSpPr>
      <p:grpSpPr>
        <a:xfrm>
          <a:off x="0" y="0"/>
          <a:ext cx="0" cy="0"/>
          <a:chOff x="0" y="0"/>
          <a:chExt cx="0" cy="0"/>
        </a:xfrm>
      </p:grpSpPr>
      <p:sp>
        <p:nvSpPr>
          <p:cNvPr id="270" name="Google Shape;270;p17"/>
          <p:cNvSpPr/>
          <p:nvPr/>
        </p:nvSpPr>
        <p:spPr>
          <a:xfrm>
            <a:off x="0" y="8395975"/>
            <a:ext cx="18286192" cy="2618853"/>
          </a:xfrm>
          <a:custGeom>
            <a:rect b="b" l="l" r="r" t="t"/>
            <a:pathLst>
              <a:path extrusionOk="0" h="334464" w="2507534">
                <a:moveTo>
                  <a:pt x="0" y="0"/>
                </a:moveTo>
                <a:lnTo>
                  <a:pt x="2507534" y="0"/>
                </a:lnTo>
                <a:lnTo>
                  <a:pt x="2507534" y="334464"/>
                </a:lnTo>
                <a:lnTo>
                  <a:pt x="0" y="334464"/>
                </a:lnTo>
                <a:close/>
              </a:path>
            </a:pathLst>
          </a:custGeom>
          <a:solidFill>
            <a:srgbClr val="011C50"/>
          </a:solidFill>
          <a:ln>
            <a:noFill/>
          </a:ln>
        </p:spPr>
      </p:sp>
      <p:grpSp>
        <p:nvGrpSpPr>
          <p:cNvPr id="271" name="Google Shape;271;p17"/>
          <p:cNvGrpSpPr/>
          <p:nvPr/>
        </p:nvGrpSpPr>
        <p:grpSpPr>
          <a:xfrm>
            <a:off x="-2047899" y="-2157747"/>
            <a:ext cx="9201200" cy="9700295"/>
            <a:chOff x="0" y="0"/>
            <a:chExt cx="12268266" cy="12933727"/>
          </a:xfrm>
        </p:grpSpPr>
        <p:sp>
          <p:nvSpPr>
            <p:cNvPr id="272" name="Google Shape;272;p17"/>
            <p:cNvSpPr/>
            <p:nvPr/>
          </p:nvSpPr>
          <p:spPr>
            <a:xfrm>
              <a:off x="1456267" y="2573866"/>
              <a:ext cx="10811999" cy="10359861"/>
            </a:xfrm>
            <a:custGeom>
              <a:rect b="b" l="l" r="r" t="t"/>
              <a:pathLst>
                <a:path extrusionOk="0" h="10359861" w="10811999">
                  <a:moveTo>
                    <a:pt x="0" y="0"/>
                  </a:moveTo>
                  <a:lnTo>
                    <a:pt x="10811998" y="0"/>
                  </a:lnTo>
                  <a:lnTo>
                    <a:pt x="10811998" y="10359861"/>
                  </a:lnTo>
                  <a:lnTo>
                    <a:pt x="0" y="10359861"/>
                  </a:lnTo>
                  <a:lnTo>
                    <a:pt x="0" y="0"/>
                  </a:lnTo>
                  <a:close/>
                </a:path>
              </a:pathLst>
            </a:custGeom>
            <a:blipFill rotWithShape="1">
              <a:blip r:embed="rId3">
                <a:alphaModFix amt="14000"/>
              </a:blip>
              <a:stretch>
                <a:fillRect b="0" l="0" r="0" t="0"/>
              </a:stretch>
            </a:blipFill>
            <a:ln>
              <a:noFill/>
            </a:ln>
          </p:spPr>
        </p:sp>
        <p:sp>
          <p:nvSpPr>
            <p:cNvPr id="273" name="Google Shape;273;p17"/>
            <p:cNvSpPr/>
            <p:nvPr/>
          </p:nvSpPr>
          <p:spPr>
            <a:xfrm>
              <a:off x="0" y="0"/>
              <a:ext cx="10811999" cy="10359861"/>
            </a:xfrm>
            <a:custGeom>
              <a:rect b="b" l="l" r="r" t="t"/>
              <a:pathLst>
                <a:path extrusionOk="0" h="10359861" w="10811999">
                  <a:moveTo>
                    <a:pt x="0" y="0"/>
                  </a:moveTo>
                  <a:lnTo>
                    <a:pt x="10811999" y="0"/>
                  </a:lnTo>
                  <a:lnTo>
                    <a:pt x="10811999" y="10359861"/>
                  </a:lnTo>
                  <a:lnTo>
                    <a:pt x="0" y="10359861"/>
                  </a:lnTo>
                  <a:lnTo>
                    <a:pt x="0" y="0"/>
                  </a:lnTo>
                  <a:close/>
                </a:path>
              </a:pathLst>
            </a:custGeom>
            <a:blipFill rotWithShape="1">
              <a:blip r:embed="rId3">
                <a:alphaModFix amt="14000"/>
              </a:blip>
              <a:stretch>
                <a:fillRect b="0" l="0" r="0" t="0"/>
              </a:stretch>
            </a:blipFill>
            <a:ln>
              <a:noFill/>
            </a:ln>
          </p:spPr>
        </p:sp>
      </p:grpSp>
      <p:sp>
        <p:nvSpPr>
          <p:cNvPr id="274" name="Google Shape;274;p17"/>
          <p:cNvSpPr/>
          <p:nvPr/>
        </p:nvSpPr>
        <p:spPr>
          <a:xfrm>
            <a:off x="1433403" y="4692805"/>
            <a:ext cx="5602506" cy="2849743"/>
          </a:xfrm>
          <a:custGeom>
            <a:rect b="b" l="l" r="r" t="t"/>
            <a:pathLst>
              <a:path extrusionOk="0" h="2849743" w="5602506">
                <a:moveTo>
                  <a:pt x="0" y="0"/>
                </a:moveTo>
                <a:lnTo>
                  <a:pt x="5602506" y="0"/>
                </a:lnTo>
                <a:lnTo>
                  <a:pt x="5602506" y="2849743"/>
                </a:lnTo>
                <a:lnTo>
                  <a:pt x="0" y="2849743"/>
                </a:lnTo>
                <a:lnTo>
                  <a:pt x="0" y="0"/>
                </a:lnTo>
                <a:close/>
              </a:path>
            </a:pathLst>
          </a:custGeom>
          <a:blipFill rotWithShape="1">
            <a:blip r:embed="rId4">
              <a:alphaModFix/>
            </a:blip>
            <a:stretch>
              <a:fillRect b="0" l="0" r="0" t="0"/>
            </a:stretch>
          </a:blipFill>
          <a:ln>
            <a:noFill/>
          </a:ln>
        </p:spPr>
      </p:sp>
      <p:sp>
        <p:nvSpPr>
          <p:cNvPr id="275" name="Google Shape;275;p17"/>
          <p:cNvSpPr/>
          <p:nvPr/>
        </p:nvSpPr>
        <p:spPr>
          <a:xfrm>
            <a:off x="1433403" y="2359560"/>
            <a:ext cx="10590925" cy="1646155"/>
          </a:xfrm>
          <a:custGeom>
            <a:rect b="b" l="l" r="r" t="t"/>
            <a:pathLst>
              <a:path extrusionOk="0" h="1646155" w="10590925">
                <a:moveTo>
                  <a:pt x="0" y="0"/>
                </a:moveTo>
                <a:lnTo>
                  <a:pt x="10590926" y="0"/>
                </a:lnTo>
                <a:lnTo>
                  <a:pt x="10590926" y="1646155"/>
                </a:lnTo>
                <a:lnTo>
                  <a:pt x="0" y="1646155"/>
                </a:lnTo>
                <a:lnTo>
                  <a:pt x="0" y="0"/>
                </a:lnTo>
                <a:close/>
              </a:path>
            </a:pathLst>
          </a:custGeom>
          <a:blipFill rotWithShape="1">
            <a:blip r:embed="rId5">
              <a:alphaModFix/>
            </a:blip>
            <a:stretch>
              <a:fillRect b="0" l="0" r="0" t="0"/>
            </a:stretch>
          </a:blipFill>
          <a:ln>
            <a:noFill/>
          </a:ln>
        </p:spPr>
      </p:sp>
      <p:grpSp>
        <p:nvGrpSpPr>
          <p:cNvPr id="276" name="Google Shape;276;p17"/>
          <p:cNvGrpSpPr/>
          <p:nvPr/>
        </p:nvGrpSpPr>
        <p:grpSpPr>
          <a:xfrm>
            <a:off x="7621161" y="3348226"/>
            <a:ext cx="9852725" cy="5047744"/>
            <a:chOff x="0" y="0"/>
            <a:chExt cx="13136966" cy="6730325"/>
          </a:xfrm>
        </p:grpSpPr>
        <p:sp>
          <p:nvSpPr>
            <p:cNvPr id="277" name="Google Shape;277;p17"/>
            <p:cNvSpPr txBox="1"/>
            <p:nvPr/>
          </p:nvSpPr>
          <p:spPr>
            <a:xfrm>
              <a:off x="0" y="2085300"/>
              <a:ext cx="13136966" cy="4645025"/>
            </a:xfrm>
            <a:prstGeom prst="rect">
              <a:avLst/>
            </a:prstGeom>
            <a:noFill/>
            <a:ln>
              <a:noFill/>
            </a:ln>
          </p:spPr>
          <p:txBody>
            <a:bodyPr anchorCtr="0" anchor="t" bIns="0" lIns="0" spcFirstLastPara="1" rIns="0" wrap="square" tIns="0">
              <a:spAutoFit/>
            </a:bodyPr>
            <a:lstStyle/>
            <a:p>
              <a:pPr indent="0" lvl="0" marL="0" marR="0" rtl="0" algn="l">
                <a:lnSpc>
                  <a:spcPct val="120004"/>
                </a:lnSpc>
                <a:spcBef>
                  <a:spcPts val="0"/>
                </a:spcBef>
                <a:spcAft>
                  <a:spcPts val="0"/>
                </a:spcAft>
                <a:buNone/>
              </a:pPr>
              <a:r>
                <a:rPr lang="en-US" sz="4599">
                  <a:solidFill>
                    <a:srgbClr val="FFFFFF"/>
                  </a:solidFill>
                  <a:latin typeface="Gidole"/>
                  <a:ea typeface="Gidole"/>
                  <a:cs typeface="Gidole"/>
                  <a:sym typeface="Gidole"/>
                </a:rPr>
                <a:t>The WRA is a STATE ASSOCIATION</a:t>
              </a:r>
              <a:endParaRPr/>
            </a:p>
            <a:p>
              <a:pPr indent="0" lvl="0" marL="0" marR="0" rtl="0" algn="l">
                <a:lnSpc>
                  <a:spcPct val="120004"/>
                </a:lnSpc>
                <a:spcBef>
                  <a:spcPts val="0"/>
                </a:spcBef>
                <a:spcAft>
                  <a:spcPts val="0"/>
                </a:spcAft>
                <a:buNone/>
              </a:pPr>
              <a:r>
                <a:rPr lang="en-US" sz="4599">
                  <a:solidFill>
                    <a:srgbClr val="FFFFFF"/>
                  </a:solidFill>
                  <a:latin typeface="Gidole"/>
                  <a:ea typeface="Gidole"/>
                  <a:cs typeface="Gidole"/>
                  <a:sym typeface="Gidole"/>
                </a:rPr>
                <a:t>made up of Members of the NINETEEN Wisconsin Local A</a:t>
              </a:r>
              <a:r>
                <a:rPr lang="en-US" sz="4599" u="none">
                  <a:solidFill>
                    <a:srgbClr val="FFFFFF"/>
                  </a:solidFill>
                  <a:latin typeface="Gidole"/>
                  <a:ea typeface="Gidole"/>
                  <a:cs typeface="Gidole"/>
                  <a:sym typeface="Gidole"/>
                </a:rPr>
                <a:t>ss</a:t>
              </a:r>
              <a:r>
                <a:rPr lang="en-US" sz="4599">
                  <a:solidFill>
                    <a:srgbClr val="FFFFFF"/>
                  </a:solidFill>
                  <a:latin typeface="Gidole"/>
                  <a:ea typeface="Gidole"/>
                  <a:cs typeface="Gidole"/>
                  <a:sym typeface="Gidole"/>
                </a:rPr>
                <a:t>oc</a:t>
              </a:r>
              <a:r>
                <a:rPr lang="en-US" sz="4599" u="none">
                  <a:solidFill>
                    <a:srgbClr val="FFFFFF"/>
                  </a:solidFill>
                  <a:latin typeface="Gidole"/>
                  <a:ea typeface="Gidole"/>
                  <a:cs typeface="Gidole"/>
                  <a:sym typeface="Gidole"/>
                </a:rPr>
                <a:t>ia</a:t>
              </a:r>
              <a:r>
                <a:rPr lang="en-US" sz="4599">
                  <a:solidFill>
                    <a:srgbClr val="FFFFFF"/>
                  </a:solidFill>
                  <a:latin typeface="Gidole"/>
                  <a:ea typeface="Gidole"/>
                  <a:cs typeface="Gidole"/>
                  <a:sym typeface="Gidole"/>
                </a:rPr>
                <a:t>tio</a:t>
              </a:r>
              <a:r>
                <a:rPr lang="en-US" sz="4599" u="none">
                  <a:solidFill>
                    <a:srgbClr val="FFFFFF"/>
                  </a:solidFill>
                  <a:latin typeface="Gidole"/>
                  <a:ea typeface="Gidole"/>
                  <a:cs typeface="Gidole"/>
                  <a:sym typeface="Gidole"/>
                </a:rPr>
                <a:t>n</a:t>
              </a:r>
              <a:r>
                <a:rPr lang="en-US" sz="4599">
                  <a:solidFill>
                    <a:srgbClr val="FFFFFF"/>
                  </a:solidFill>
                  <a:latin typeface="Gidole"/>
                  <a:ea typeface="Gidole"/>
                  <a:cs typeface="Gidole"/>
                  <a:sym typeface="Gidole"/>
                </a:rPr>
                <a:t>s.</a:t>
              </a:r>
              <a:endParaRPr/>
            </a:p>
            <a:p>
              <a:pPr indent="0" lvl="0" marL="0" marR="0" rtl="0" algn="ctr">
                <a:lnSpc>
                  <a:spcPct val="120004"/>
                </a:lnSpc>
                <a:spcBef>
                  <a:spcPts val="0"/>
                </a:spcBef>
                <a:spcAft>
                  <a:spcPts val="0"/>
                </a:spcAft>
                <a:buNone/>
              </a:pPr>
              <a:r>
                <a:t/>
              </a:r>
              <a:endParaRPr sz="4599">
                <a:solidFill>
                  <a:srgbClr val="FFFFFF"/>
                </a:solidFill>
                <a:latin typeface="Gidole"/>
                <a:ea typeface="Gidole"/>
                <a:cs typeface="Gidole"/>
                <a:sym typeface="Gidole"/>
              </a:endParaRPr>
            </a:p>
            <a:p>
              <a:pPr indent="0" lvl="0" marL="0" marR="0" rtl="0" algn="l">
                <a:lnSpc>
                  <a:spcPct val="120004"/>
                </a:lnSpc>
                <a:spcBef>
                  <a:spcPts val="0"/>
                </a:spcBef>
                <a:spcAft>
                  <a:spcPts val="0"/>
                </a:spcAft>
                <a:buNone/>
              </a:pPr>
              <a:r>
                <a:t/>
              </a:r>
              <a:endParaRPr sz="4599">
                <a:solidFill>
                  <a:srgbClr val="FFFFFF"/>
                </a:solidFill>
                <a:latin typeface="Gidole"/>
                <a:ea typeface="Gidole"/>
                <a:cs typeface="Gidole"/>
                <a:sym typeface="Gidole"/>
              </a:endParaRPr>
            </a:p>
          </p:txBody>
        </p:sp>
        <p:sp>
          <p:nvSpPr>
            <p:cNvPr id="278" name="Google Shape;278;p17"/>
            <p:cNvSpPr txBox="1"/>
            <p:nvPr/>
          </p:nvSpPr>
          <p:spPr>
            <a:xfrm>
              <a:off x="0" y="0"/>
              <a:ext cx="13136966" cy="1295400"/>
            </a:xfrm>
            <a:prstGeom prst="rect">
              <a:avLst/>
            </a:prstGeom>
            <a:noFill/>
            <a:ln>
              <a:noFill/>
            </a:ln>
          </p:spPr>
          <p:txBody>
            <a:bodyPr anchorCtr="0" anchor="t" bIns="0" lIns="0" spcFirstLastPara="1" rIns="0" wrap="square" tIns="0">
              <a:spAutoFit/>
            </a:bodyPr>
            <a:lstStyle/>
            <a:p>
              <a:pPr indent="0" lvl="0" marL="0" marR="0" rtl="0" algn="l">
                <a:lnSpc>
                  <a:spcPct val="426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79" name="Google Shape;279;p17"/>
          <p:cNvSpPr/>
          <p:nvPr/>
        </p:nvSpPr>
        <p:spPr>
          <a:xfrm>
            <a:off x="14439463" y="8810723"/>
            <a:ext cx="3034423" cy="895155"/>
          </a:xfrm>
          <a:custGeom>
            <a:rect b="b" l="l" r="r" t="t"/>
            <a:pathLst>
              <a:path extrusionOk="0" h="895155" w="3034423">
                <a:moveTo>
                  <a:pt x="0" y="0"/>
                </a:moveTo>
                <a:lnTo>
                  <a:pt x="3034423" y="0"/>
                </a:lnTo>
                <a:lnTo>
                  <a:pt x="3034423" y="895154"/>
                </a:lnTo>
                <a:lnTo>
                  <a:pt x="0" y="895154"/>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8"/>
          <p:cNvSpPr/>
          <p:nvPr/>
        </p:nvSpPr>
        <p:spPr>
          <a:xfrm>
            <a:off x="13121755" y="0"/>
            <a:ext cx="5166245" cy="10287000"/>
          </a:xfrm>
          <a:custGeom>
            <a:rect b="b" l="l" r="r" t="t"/>
            <a:pathLst>
              <a:path extrusionOk="0" h="3479800" w="1747594">
                <a:moveTo>
                  <a:pt x="0" y="0"/>
                </a:moveTo>
                <a:lnTo>
                  <a:pt x="1747594" y="0"/>
                </a:lnTo>
                <a:lnTo>
                  <a:pt x="1747594" y="3479800"/>
                </a:lnTo>
                <a:lnTo>
                  <a:pt x="0" y="3479800"/>
                </a:lnTo>
                <a:close/>
              </a:path>
            </a:pathLst>
          </a:custGeom>
          <a:solidFill>
            <a:srgbClr val="011C50"/>
          </a:solidFill>
          <a:ln>
            <a:noFill/>
          </a:ln>
        </p:spPr>
      </p:sp>
      <p:grpSp>
        <p:nvGrpSpPr>
          <p:cNvPr id="285" name="Google Shape;285;p18"/>
          <p:cNvGrpSpPr/>
          <p:nvPr/>
        </p:nvGrpSpPr>
        <p:grpSpPr>
          <a:xfrm>
            <a:off x="10101691" y="2677679"/>
            <a:ext cx="12202208" cy="8169007"/>
            <a:chOff x="0" y="0"/>
            <a:chExt cx="16269610" cy="10892009"/>
          </a:xfrm>
        </p:grpSpPr>
        <p:sp>
          <p:nvSpPr>
            <p:cNvPr id="286" name="Google Shape;286;p18"/>
            <p:cNvSpPr/>
            <p:nvPr/>
          </p:nvSpPr>
          <p:spPr>
            <a:xfrm>
              <a:off x="0" y="0"/>
              <a:ext cx="16269610" cy="10778617"/>
            </a:xfrm>
            <a:custGeom>
              <a:rect b="b" l="l" r="r" t="t"/>
              <a:pathLst>
                <a:path extrusionOk="0" h="10778617" w="16269610">
                  <a:moveTo>
                    <a:pt x="0" y="0"/>
                  </a:moveTo>
                  <a:lnTo>
                    <a:pt x="16269610" y="0"/>
                  </a:lnTo>
                  <a:lnTo>
                    <a:pt x="16269610" y="10778617"/>
                  </a:lnTo>
                  <a:lnTo>
                    <a:pt x="0" y="10778617"/>
                  </a:lnTo>
                  <a:lnTo>
                    <a:pt x="0" y="0"/>
                  </a:lnTo>
                  <a:close/>
                </a:path>
              </a:pathLst>
            </a:custGeom>
            <a:blipFill rotWithShape="1">
              <a:blip r:embed="rId3">
                <a:alphaModFix amt="14000"/>
              </a:blip>
              <a:stretch>
                <a:fillRect b="0" l="0" r="0" t="0"/>
              </a:stretch>
            </a:blipFill>
            <a:ln>
              <a:noFill/>
            </a:ln>
          </p:spPr>
        </p:sp>
        <p:sp>
          <p:nvSpPr>
            <p:cNvPr id="287" name="Google Shape;287;p18"/>
            <p:cNvSpPr/>
            <p:nvPr/>
          </p:nvSpPr>
          <p:spPr>
            <a:xfrm>
              <a:off x="2042892" y="2009289"/>
              <a:ext cx="13407879" cy="8882720"/>
            </a:xfrm>
            <a:custGeom>
              <a:rect b="b" l="l" r="r" t="t"/>
              <a:pathLst>
                <a:path extrusionOk="0" h="8882720" w="13407879">
                  <a:moveTo>
                    <a:pt x="0" y="0"/>
                  </a:moveTo>
                  <a:lnTo>
                    <a:pt x="13407879" y="0"/>
                  </a:lnTo>
                  <a:lnTo>
                    <a:pt x="13407879" y="8882720"/>
                  </a:lnTo>
                  <a:lnTo>
                    <a:pt x="0" y="8882720"/>
                  </a:lnTo>
                  <a:lnTo>
                    <a:pt x="0" y="0"/>
                  </a:lnTo>
                  <a:close/>
                </a:path>
              </a:pathLst>
            </a:custGeom>
            <a:blipFill rotWithShape="1">
              <a:blip r:embed="rId3">
                <a:alphaModFix amt="14000"/>
              </a:blip>
              <a:stretch>
                <a:fillRect b="0" l="0" r="0" t="0"/>
              </a:stretch>
            </a:blipFill>
            <a:ln>
              <a:noFill/>
            </a:ln>
          </p:spPr>
        </p:sp>
      </p:grpSp>
      <p:sp>
        <p:nvSpPr>
          <p:cNvPr id="288" name="Google Shape;288;p18"/>
          <p:cNvSpPr/>
          <p:nvPr/>
        </p:nvSpPr>
        <p:spPr>
          <a:xfrm>
            <a:off x="13121752" y="8663350"/>
            <a:ext cx="5165338" cy="2351513"/>
          </a:xfrm>
          <a:custGeom>
            <a:rect b="b" l="l" r="r" t="t"/>
            <a:pathLst>
              <a:path extrusionOk="0" h="300321" w="976896">
                <a:moveTo>
                  <a:pt x="0" y="0"/>
                </a:moveTo>
                <a:lnTo>
                  <a:pt x="976896" y="0"/>
                </a:lnTo>
                <a:lnTo>
                  <a:pt x="976896" y="300321"/>
                </a:lnTo>
                <a:lnTo>
                  <a:pt x="0" y="300321"/>
                </a:lnTo>
                <a:close/>
              </a:path>
            </a:pathLst>
          </a:custGeom>
          <a:solidFill>
            <a:srgbClr val="011C50"/>
          </a:solidFill>
          <a:ln>
            <a:noFill/>
          </a:ln>
        </p:spPr>
      </p:sp>
      <p:sp>
        <p:nvSpPr>
          <p:cNvPr id="289" name="Google Shape;289;p18"/>
          <p:cNvSpPr/>
          <p:nvPr/>
        </p:nvSpPr>
        <p:spPr>
          <a:xfrm>
            <a:off x="1231888" y="403953"/>
            <a:ext cx="3158483" cy="3158483"/>
          </a:xfrm>
          <a:custGeom>
            <a:rect b="b" l="l" r="r" t="t"/>
            <a:pathLst>
              <a:path extrusionOk="0" h="3158483" w="3158483">
                <a:moveTo>
                  <a:pt x="0" y="0"/>
                </a:moveTo>
                <a:lnTo>
                  <a:pt x="3158484" y="0"/>
                </a:lnTo>
                <a:lnTo>
                  <a:pt x="3158484" y="3158484"/>
                </a:lnTo>
                <a:lnTo>
                  <a:pt x="0" y="3158484"/>
                </a:lnTo>
                <a:lnTo>
                  <a:pt x="0" y="0"/>
                </a:lnTo>
                <a:close/>
              </a:path>
            </a:pathLst>
          </a:custGeom>
          <a:blipFill rotWithShape="1">
            <a:blip r:embed="rId4">
              <a:alphaModFix/>
            </a:blip>
            <a:stretch>
              <a:fillRect b="0" l="0" r="0" t="0"/>
            </a:stretch>
          </a:blipFill>
          <a:ln>
            <a:noFill/>
          </a:ln>
        </p:spPr>
      </p:sp>
      <p:sp>
        <p:nvSpPr>
          <p:cNvPr id="290" name="Google Shape;290;p18"/>
          <p:cNvSpPr txBox="1"/>
          <p:nvPr/>
        </p:nvSpPr>
        <p:spPr>
          <a:xfrm>
            <a:off x="960800" y="2299125"/>
            <a:ext cx="11630700" cy="7879200"/>
          </a:xfrm>
          <a:prstGeom prst="rect">
            <a:avLst/>
          </a:prstGeom>
          <a:noFill/>
          <a:ln>
            <a:noFill/>
          </a:ln>
        </p:spPr>
        <p:txBody>
          <a:bodyPr anchorCtr="0" anchor="t" bIns="0" lIns="0" spcFirstLastPara="1" rIns="0" wrap="square" tIns="0">
            <a:spAutoFit/>
          </a:bodyPr>
          <a:lstStyle/>
          <a:p>
            <a:pPr indent="-349882" lvl="1" marL="712464" marR="0" rtl="0" algn="l">
              <a:lnSpc>
                <a:spcPct val="150015"/>
              </a:lnSpc>
              <a:spcBef>
                <a:spcPts val="0"/>
              </a:spcBef>
              <a:spcAft>
                <a:spcPts val="0"/>
              </a:spcAft>
              <a:buClr>
                <a:srgbClr val="011C50"/>
              </a:buClr>
              <a:buSzPts val="3199"/>
              <a:buFont typeface="Arial"/>
              <a:buChar char="•"/>
            </a:pPr>
            <a:r>
              <a:rPr b="0" i="0" lang="en-US" sz="3199" u="sng" cap="none" strike="noStrike">
                <a:solidFill>
                  <a:srgbClr val="011C50"/>
                </a:solidFill>
                <a:latin typeface="Gidole"/>
                <a:ea typeface="Gidole"/>
                <a:cs typeface="Gidole"/>
                <a:sym typeface="Gidole"/>
                <a:hlinkClick r:id="rId5">
                  <a:extLst>
                    <a:ext uri="{A12FA001-AC4F-418D-AE19-62706E023703}">
                      <ahyp:hlinkClr val="tx"/>
                    </a:ext>
                  </a:extLst>
                </a:hlinkClick>
              </a:rPr>
              <a:t>Continuing Education and Licensing Courses</a:t>
            </a:r>
            <a:endParaRPr sz="1300"/>
          </a:p>
          <a:p>
            <a:pPr indent="-349882" lvl="1" marL="712464" marR="0" rtl="0" algn="l">
              <a:lnSpc>
                <a:spcPct val="150015"/>
              </a:lnSpc>
              <a:spcBef>
                <a:spcPts val="0"/>
              </a:spcBef>
              <a:spcAft>
                <a:spcPts val="0"/>
              </a:spcAft>
              <a:buClr>
                <a:srgbClr val="011C50"/>
              </a:buClr>
              <a:buSzPts val="3199"/>
              <a:buFont typeface="Arial"/>
              <a:buChar char="•"/>
            </a:pPr>
            <a:r>
              <a:rPr b="0" i="0" lang="en-US" sz="3199" u="none" cap="none" strike="noStrike">
                <a:solidFill>
                  <a:srgbClr val="011C50"/>
                </a:solidFill>
                <a:latin typeface="Gidole"/>
                <a:ea typeface="Gidole"/>
                <a:cs typeface="Gidole"/>
                <a:sym typeface="Gidole"/>
              </a:rPr>
              <a:t>S</a:t>
            </a:r>
            <a:r>
              <a:rPr b="0" i="0" lang="en-US" sz="3199" u="sng" cap="none" strike="noStrike">
                <a:solidFill>
                  <a:srgbClr val="011C50"/>
                </a:solidFill>
                <a:latin typeface="Gidole"/>
                <a:ea typeface="Gidole"/>
                <a:cs typeface="Gidole"/>
                <a:sym typeface="Gidole"/>
                <a:hlinkClick r:id="rId6">
                  <a:extLst>
                    <a:ext uri="{A12FA001-AC4F-418D-AE19-62706E023703}">
                      <ahyp:hlinkClr val="tx"/>
                    </a:ext>
                  </a:extLst>
                </a:hlinkClick>
              </a:rPr>
              <a:t>uccess tips on building your business</a:t>
            </a:r>
            <a:endParaRPr sz="1300"/>
          </a:p>
          <a:p>
            <a:pPr indent="-349882" lvl="1" marL="712464" marR="0" rtl="0" algn="l">
              <a:lnSpc>
                <a:spcPct val="150015"/>
              </a:lnSpc>
              <a:spcBef>
                <a:spcPts val="0"/>
              </a:spcBef>
              <a:spcAft>
                <a:spcPts val="0"/>
              </a:spcAft>
              <a:buClr>
                <a:srgbClr val="011C50"/>
              </a:buClr>
              <a:buSzPts val="3199"/>
              <a:buFont typeface="Arial"/>
              <a:buChar char="•"/>
            </a:pPr>
            <a:r>
              <a:rPr b="0" i="0" lang="en-US" sz="3199" u="sng" cap="none" strike="noStrike">
                <a:solidFill>
                  <a:srgbClr val="011C50"/>
                </a:solidFill>
                <a:latin typeface="Gidole"/>
                <a:ea typeface="Gidole"/>
                <a:cs typeface="Gidole"/>
                <a:sym typeface="Gidole"/>
                <a:hlinkClick r:id="rId7">
                  <a:extLst>
                    <a:ext uri="{A12FA001-AC4F-418D-AE19-62706E023703}">
                      <ahyp:hlinkClr val="tx"/>
                    </a:ext>
                  </a:extLst>
                </a:hlinkClick>
              </a:rPr>
              <a:t>Access to ZipForms</a:t>
            </a:r>
            <a:endParaRPr b="0" i="0" sz="3199" u="sng" cap="none" strike="noStrike">
              <a:solidFill>
                <a:srgbClr val="011C50"/>
              </a:solidFill>
              <a:latin typeface="Gidole"/>
              <a:ea typeface="Gidole"/>
              <a:cs typeface="Gidole"/>
              <a:sym typeface="Gidole"/>
              <a:hlinkClick r:id="rId8">
                <a:extLst>
                  <a:ext uri="{A12FA001-AC4F-418D-AE19-62706E023703}">
                    <ahyp:hlinkClr val="tx"/>
                  </a:ext>
                </a:extLst>
              </a:hlinkClick>
            </a:endParaRPr>
          </a:p>
          <a:p>
            <a:pPr indent="-349882" lvl="1" marL="712464" marR="0" rtl="0" algn="l">
              <a:lnSpc>
                <a:spcPct val="150015"/>
              </a:lnSpc>
              <a:spcBef>
                <a:spcPts val="0"/>
              </a:spcBef>
              <a:spcAft>
                <a:spcPts val="0"/>
              </a:spcAft>
              <a:buClr>
                <a:srgbClr val="011C50"/>
              </a:buClr>
              <a:buSzPts val="3199"/>
              <a:buFont typeface="Arial"/>
              <a:buChar char="•"/>
            </a:pPr>
            <a:r>
              <a:rPr b="0" i="0" lang="en-US" sz="3199" u="sng" cap="none" strike="noStrike">
                <a:solidFill>
                  <a:srgbClr val="011C50"/>
                </a:solidFill>
                <a:latin typeface="Gidole"/>
                <a:ea typeface="Gidole"/>
                <a:cs typeface="Gidole"/>
                <a:sym typeface="Gidole"/>
                <a:hlinkClick r:id="rId9">
                  <a:extLst>
                    <a:ext uri="{A12FA001-AC4F-418D-AE19-62706E023703}">
                      <ahyp:hlinkClr val="tx"/>
                    </a:ext>
                  </a:extLst>
                </a:hlinkClick>
              </a:rPr>
              <a:t>Legal updates on issues affecting </a:t>
            </a:r>
            <a:r>
              <a:rPr b="0" i="0" lang="en-US" sz="3199" u="none" cap="none" strike="noStrike">
                <a:solidFill>
                  <a:srgbClr val="011C50"/>
                </a:solidFill>
                <a:latin typeface="Gidole"/>
                <a:ea typeface="Gidole"/>
                <a:cs typeface="Gidole"/>
                <a:sym typeface="Gidole"/>
              </a:rPr>
              <a:t>the industry</a:t>
            </a:r>
            <a:endParaRPr sz="1300"/>
          </a:p>
          <a:p>
            <a:pPr indent="-349882" lvl="1" marL="712464" marR="0" rtl="0" algn="l">
              <a:lnSpc>
                <a:spcPct val="150015"/>
              </a:lnSpc>
              <a:spcBef>
                <a:spcPts val="0"/>
              </a:spcBef>
              <a:spcAft>
                <a:spcPts val="0"/>
              </a:spcAft>
              <a:buClr>
                <a:srgbClr val="011C50"/>
              </a:buClr>
              <a:buSzPts val="3199"/>
              <a:buFont typeface="Arial"/>
              <a:buChar char="•"/>
            </a:pPr>
            <a:r>
              <a:rPr b="0" i="0" lang="en-US" sz="3199" u="sng" cap="none" strike="noStrike">
                <a:solidFill>
                  <a:srgbClr val="011C50"/>
                </a:solidFill>
                <a:latin typeface="Gidole"/>
                <a:ea typeface="Gidole"/>
                <a:cs typeface="Gidole"/>
                <a:sym typeface="Gidole"/>
                <a:hlinkClick r:id="rId10">
                  <a:extLst>
                    <a:ext uri="{A12FA001-AC4F-418D-AE19-62706E023703}">
                      <ahyp:hlinkClr val="tx"/>
                    </a:ext>
                  </a:extLst>
                </a:hlinkClick>
              </a:rPr>
              <a:t>Legal Hotline</a:t>
            </a:r>
            <a:endParaRPr sz="1300"/>
          </a:p>
          <a:p>
            <a:pPr indent="-349882" lvl="1" marL="712464" marR="0" rtl="0" algn="l">
              <a:lnSpc>
                <a:spcPct val="150015"/>
              </a:lnSpc>
              <a:spcBef>
                <a:spcPts val="0"/>
              </a:spcBef>
              <a:spcAft>
                <a:spcPts val="0"/>
              </a:spcAft>
              <a:buClr>
                <a:srgbClr val="011C50"/>
              </a:buClr>
              <a:buSzPts val="3199"/>
              <a:buFont typeface="Arial"/>
              <a:buChar char="•"/>
            </a:pPr>
            <a:r>
              <a:rPr b="0" i="0" lang="en-US" sz="3199" u="sng" cap="none" strike="noStrike">
                <a:solidFill>
                  <a:srgbClr val="011C50"/>
                </a:solidFill>
                <a:latin typeface="Gidole"/>
                <a:ea typeface="Gidole"/>
                <a:cs typeface="Gidole"/>
                <a:sym typeface="Gidole"/>
                <a:hlinkClick r:id="rId11">
                  <a:extLst>
                    <a:ext uri="{A12FA001-AC4F-418D-AE19-62706E023703}">
                      <ahyp:hlinkClr val="tx"/>
                    </a:ext>
                  </a:extLst>
                </a:hlinkClick>
              </a:rPr>
              <a:t>Intervention with Department of Safety and Professional Services</a:t>
            </a:r>
            <a:endParaRPr sz="1300"/>
          </a:p>
          <a:p>
            <a:pPr indent="-349882" lvl="1" marL="712464" marR="0" rtl="0" algn="l">
              <a:lnSpc>
                <a:spcPct val="150015"/>
              </a:lnSpc>
              <a:spcBef>
                <a:spcPts val="0"/>
              </a:spcBef>
              <a:spcAft>
                <a:spcPts val="0"/>
              </a:spcAft>
              <a:buClr>
                <a:srgbClr val="011C50"/>
              </a:buClr>
              <a:buSzPts val="3199"/>
              <a:buFont typeface="Arial"/>
              <a:buChar char="•"/>
            </a:pPr>
            <a:r>
              <a:rPr b="0" i="0" lang="en-US" sz="3199" u="sng" cap="none" strike="noStrike">
                <a:solidFill>
                  <a:srgbClr val="011C50"/>
                </a:solidFill>
                <a:latin typeface="Gidole"/>
                <a:ea typeface="Gidole"/>
                <a:cs typeface="Gidole"/>
                <a:sym typeface="Gidole"/>
                <a:hlinkClick r:id="rId12">
                  <a:extLst>
                    <a:ext uri="{A12FA001-AC4F-418D-AE19-62706E023703}">
                      <ahyp:hlinkClr val="tx"/>
                    </a:ext>
                  </a:extLst>
                </a:hlinkClick>
              </a:rPr>
              <a:t>Government Affairs and Lobbying at State Level</a:t>
            </a:r>
            <a:endParaRPr sz="1300"/>
          </a:p>
          <a:p>
            <a:pPr indent="-349882" lvl="1" marL="712464" marR="0" rtl="0" algn="l">
              <a:lnSpc>
                <a:spcPct val="150015"/>
              </a:lnSpc>
              <a:spcBef>
                <a:spcPts val="0"/>
              </a:spcBef>
              <a:spcAft>
                <a:spcPts val="0"/>
              </a:spcAft>
              <a:buClr>
                <a:srgbClr val="011C50"/>
              </a:buClr>
              <a:buSzPts val="3199"/>
              <a:buFont typeface="Arial"/>
              <a:buChar char="•"/>
            </a:pPr>
            <a:r>
              <a:rPr b="0" i="0" lang="en-US" sz="3199" u="none" cap="none" strike="noStrike">
                <a:solidFill>
                  <a:srgbClr val="011C50"/>
                </a:solidFill>
                <a:latin typeface="Gidole"/>
                <a:ea typeface="Gidole"/>
                <a:cs typeface="Gidole"/>
                <a:sym typeface="Gidole"/>
              </a:rPr>
              <a:t>Wisconsin market statistics</a:t>
            </a:r>
            <a:endParaRPr sz="1300"/>
          </a:p>
          <a:p>
            <a:pPr indent="-349882" lvl="1" marL="712464" marR="0" rtl="0" algn="l">
              <a:lnSpc>
                <a:spcPct val="150015"/>
              </a:lnSpc>
              <a:spcBef>
                <a:spcPts val="0"/>
              </a:spcBef>
              <a:spcAft>
                <a:spcPts val="0"/>
              </a:spcAft>
              <a:buClr>
                <a:srgbClr val="011C50"/>
              </a:buClr>
              <a:buSzPts val="3199"/>
              <a:buFont typeface="Arial"/>
              <a:buChar char="•"/>
            </a:pPr>
            <a:r>
              <a:rPr b="0" i="0" lang="en-US" sz="3199" u="sng" cap="none" strike="noStrike">
                <a:solidFill>
                  <a:srgbClr val="011C50"/>
                </a:solidFill>
                <a:latin typeface="Gidole"/>
                <a:ea typeface="Gidole"/>
                <a:cs typeface="Gidole"/>
                <a:sym typeface="Gidole"/>
                <a:hlinkClick r:id="rId13">
                  <a:extLst>
                    <a:ext uri="{A12FA001-AC4F-418D-AE19-62706E023703}">
                      <ahyp:hlinkClr val="tx"/>
                    </a:ext>
                  </a:extLst>
                </a:hlinkClick>
              </a:rPr>
              <a:t>Monthly Magazine</a:t>
            </a:r>
            <a:endParaRPr sz="1300"/>
          </a:p>
          <a:p>
            <a:pPr indent="-349882" lvl="1" marL="712464" marR="0" rtl="0" algn="l">
              <a:lnSpc>
                <a:spcPct val="150015"/>
              </a:lnSpc>
              <a:spcBef>
                <a:spcPts val="0"/>
              </a:spcBef>
              <a:spcAft>
                <a:spcPts val="0"/>
              </a:spcAft>
              <a:buClr>
                <a:srgbClr val="011C50"/>
              </a:buClr>
              <a:buSzPts val="3199"/>
              <a:buFont typeface="Arial"/>
              <a:buChar char="•"/>
            </a:pPr>
            <a:r>
              <a:rPr b="0" i="0" lang="en-US" sz="3199" u="sng" cap="none" strike="noStrike">
                <a:solidFill>
                  <a:srgbClr val="011C50"/>
                </a:solidFill>
                <a:latin typeface="Gidole"/>
                <a:ea typeface="Gidole"/>
                <a:cs typeface="Gidole"/>
                <a:sym typeface="Gidole"/>
                <a:hlinkClick r:id="rId14">
                  <a:extLst>
                    <a:ext uri="{A12FA001-AC4F-418D-AE19-62706E023703}">
                      <ahyp:hlinkClr val="tx"/>
                    </a:ext>
                  </a:extLst>
                </a:hlinkClick>
              </a:rPr>
              <a:t>State Conventions</a:t>
            </a:r>
            <a:endParaRPr sz="1300"/>
          </a:p>
        </p:txBody>
      </p:sp>
      <p:sp>
        <p:nvSpPr>
          <p:cNvPr id="291" name="Google Shape;291;p18"/>
          <p:cNvSpPr/>
          <p:nvPr/>
        </p:nvSpPr>
        <p:spPr>
          <a:xfrm>
            <a:off x="14187666" y="9010650"/>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15">
              <a:alphaModFix/>
            </a:blip>
            <a:stretch>
              <a:fillRect b="0" l="0" r="0" t="0"/>
            </a:stretch>
          </a:blipFill>
          <a:ln>
            <a:noFill/>
          </a:ln>
        </p:spPr>
      </p:sp>
      <p:sp>
        <p:nvSpPr>
          <p:cNvPr id="292" name="Google Shape;292;p18"/>
          <p:cNvSpPr txBox="1"/>
          <p:nvPr/>
        </p:nvSpPr>
        <p:spPr>
          <a:xfrm>
            <a:off x="13619239" y="1303036"/>
            <a:ext cx="4171277" cy="158115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US" sz="5200">
                <a:solidFill>
                  <a:srgbClr val="FFFFFF"/>
                </a:solidFill>
                <a:latin typeface="League Spartan"/>
                <a:ea typeface="League Spartan"/>
                <a:cs typeface="League Spartan"/>
                <a:sym typeface="League Spartan"/>
              </a:rPr>
              <a:t>BENEFITS &amp; SERVICES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grpSp>
        <p:nvGrpSpPr>
          <p:cNvPr id="297" name="Google Shape;297;p19"/>
          <p:cNvGrpSpPr/>
          <p:nvPr/>
        </p:nvGrpSpPr>
        <p:grpSpPr>
          <a:xfrm>
            <a:off x="8742985" y="-363375"/>
            <a:ext cx="15051428" cy="14746763"/>
            <a:chOff x="0" y="0"/>
            <a:chExt cx="20068571" cy="19662351"/>
          </a:xfrm>
        </p:grpSpPr>
        <p:sp>
          <p:nvSpPr>
            <p:cNvPr id="298" name="Google Shape;298;p19"/>
            <p:cNvSpPr/>
            <p:nvPr/>
          </p:nvSpPr>
          <p:spPr>
            <a:xfrm>
              <a:off x="0" y="0"/>
              <a:ext cx="17410038" cy="18629418"/>
            </a:xfrm>
            <a:custGeom>
              <a:rect b="b" l="l" r="r" t="t"/>
              <a:pathLst>
                <a:path extrusionOk="0" h="18629418" w="17410038">
                  <a:moveTo>
                    <a:pt x="0" y="0"/>
                  </a:moveTo>
                  <a:lnTo>
                    <a:pt x="17410038" y="0"/>
                  </a:lnTo>
                  <a:lnTo>
                    <a:pt x="17410038" y="18629418"/>
                  </a:lnTo>
                  <a:lnTo>
                    <a:pt x="0" y="18629418"/>
                  </a:lnTo>
                  <a:lnTo>
                    <a:pt x="0" y="0"/>
                  </a:lnTo>
                  <a:close/>
                </a:path>
              </a:pathLst>
            </a:custGeom>
            <a:blipFill rotWithShape="1">
              <a:blip r:embed="rId3">
                <a:alphaModFix amt="25000"/>
              </a:blip>
              <a:stretch>
                <a:fillRect b="0" l="0" r="0" t="0"/>
              </a:stretch>
            </a:blipFill>
            <a:ln>
              <a:noFill/>
            </a:ln>
          </p:spPr>
        </p:sp>
        <p:sp>
          <p:nvSpPr>
            <p:cNvPr id="299" name="Google Shape;299;p19"/>
            <p:cNvSpPr/>
            <p:nvPr/>
          </p:nvSpPr>
          <p:spPr>
            <a:xfrm>
              <a:off x="2658533" y="1032933"/>
              <a:ext cx="17410038" cy="18629418"/>
            </a:xfrm>
            <a:custGeom>
              <a:rect b="b" l="l" r="r" t="t"/>
              <a:pathLst>
                <a:path extrusionOk="0" h="18629418" w="17410038">
                  <a:moveTo>
                    <a:pt x="0" y="0"/>
                  </a:moveTo>
                  <a:lnTo>
                    <a:pt x="17410038" y="0"/>
                  </a:lnTo>
                  <a:lnTo>
                    <a:pt x="17410038" y="18629418"/>
                  </a:lnTo>
                  <a:lnTo>
                    <a:pt x="0" y="18629418"/>
                  </a:lnTo>
                  <a:lnTo>
                    <a:pt x="0" y="0"/>
                  </a:lnTo>
                  <a:close/>
                </a:path>
              </a:pathLst>
            </a:custGeom>
            <a:blipFill rotWithShape="1">
              <a:blip r:embed="rId4">
                <a:alphaModFix amt="25000"/>
              </a:blip>
              <a:stretch>
                <a:fillRect b="0" l="0" r="0" t="0"/>
              </a:stretch>
            </a:blipFill>
            <a:ln>
              <a:noFill/>
            </a:ln>
          </p:spPr>
        </p:sp>
      </p:grpSp>
      <p:sp>
        <p:nvSpPr>
          <p:cNvPr id="300" name="Google Shape;300;p19"/>
          <p:cNvSpPr/>
          <p:nvPr/>
        </p:nvSpPr>
        <p:spPr>
          <a:xfrm>
            <a:off x="1028700" y="381534"/>
            <a:ext cx="3158483" cy="3158483"/>
          </a:xfrm>
          <a:custGeom>
            <a:rect b="b" l="l" r="r" t="t"/>
            <a:pathLst>
              <a:path extrusionOk="0" h="3158483" w="3158483">
                <a:moveTo>
                  <a:pt x="0" y="0"/>
                </a:moveTo>
                <a:lnTo>
                  <a:pt x="3158483" y="0"/>
                </a:lnTo>
                <a:lnTo>
                  <a:pt x="3158483" y="3158483"/>
                </a:lnTo>
                <a:lnTo>
                  <a:pt x="0" y="3158483"/>
                </a:lnTo>
                <a:lnTo>
                  <a:pt x="0" y="0"/>
                </a:lnTo>
                <a:close/>
              </a:path>
            </a:pathLst>
          </a:custGeom>
          <a:blipFill rotWithShape="1">
            <a:blip r:embed="rId5">
              <a:alphaModFix/>
            </a:blip>
            <a:stretch>
              <a:fillRect b="0" l="0" r="0" t="0"/>
            </a:stretch>
          </a:blipFill>
          <a:ln>
            <a:noFill/>
          </a:ln>
        </p:spPr>
      </p:sp>
      <p:grpSp>
        <p:nvGrpSpPr>
          <p:cNvPr id="301" name="Google Shape;301;p19"/>
          <p:cNvGrpSpPr/>
          <p:nvPr/>
        </p:nvGrpSpPr>
        <p:grpSpPr>
          <a:xfrm>
            <a:off x="1028700" y="2703173"/>
            <a:ext cx="10574101" cy="5654040"/>
            <a:chOff x="0" y="0"/>
            <a:chExt cx="14098801" cy="7538720"/>
          </a:xfrm>
        </p:grpSpPr>
        <p:sp>
          <p:nvSpPr>
            <p:cNvPr id="302" name="Google Shape;302;p19"/>
            <p:cNvSpPr txBox="1"/>
            <p:nvPr/>
          </p:nvSpPr>
          <p:spPr>
            <a:xfrm>
              <a:off x="0" y="0"/>
              <a:ext cx="14098801" cy="105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5200">
                  <a:solidFill>
                    <a:srgbClr val="131213"/>
                  </a:solidFill>
                  <a:latin typeface="League Spartan"/>
                  <a:ea typeface="League Spartan"/>
                  <a:cs typeface="League Spartan"/>
                  <a:sym typeface="League Spartan"/>
                </a:rPr>
                <a:t>FINDING WRA RESOURCES</a:t>
              </a:r>
              <a:endParaRPr/>
            </a:p>
          </p:txBody>
        </p:sp>
        <p:sp>
          <p:nvSpPr>
            <p:cNvPr id="303" name="Google Shape;303;p19"/>
            <p:cNvSpPr txBox="1"/>
            <p:nvPr/>
          </p:nvSpPr>
          <p:spPr>
            <a:xfrm>
              <a:off x="0" y="1369695"/>
              <a:ext cx="14098801" cy="616902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lang="en-US" sz="3799" u="sng">
                  <a:solidFill>
                    <a:srgbClr val="011C50"/>
                  </a:solidFill>
                  <a:latin typeface="Gidole"/>
                  <a:ea typeface="Gidole"/>
                  <a:cs typeface="Gidole"/>
                  <a:sym typeface="Gidole"/>
                  <a:hlinkClick r:id="rId6">
                    <a:extLst>
                      <a:ext uri="{A12FA001-AC4F-418D-AE19-62706E023703}">
                        <ahyp:hlinkClr val="tx"/>
                      </a:ext>
                    </a:extLst>
                  </a:hlinkClick>
                </a:rPr>
                <a:t>www.WRA.org </a:t>
              </a:r>
              <a:endParaRPr/>
            </a:p>
            <a:p>
              <a:pPr indent="0" lvl="0" marL="0" marR="0" rtl="0" algn="l">
                <a:lnSpc>
                  <a:spcPct val="120005"/>
                </a:lnSpc>
                <a:spcBef>
                  <a:spcPts val="0"/>
                </a:spcBef>
                <a:spcAft>
                  <a:spcPts val="0"/>
                </a:spcAft>
                <a:buNone/>
              </a:pPr>
              <a:r>
                <a:t/>
              </a:r>
              <a:endParaRPr sz="3799" u="sng">
                <a:solidFill>
                  <a:srgbClr val="011C50"/>
                </a:solidFill>
                <a:latin typeface="Gidole"/>
                <a:ea typeface="Gidole"/>
                <a:cs typeface="Gidole"/>
                <a:sym typeface="Gidole"/>
                <a:hlinkClick r:id="rId7">
                  <a:extLst>
                    <a:ext uri="{A12FA001-AC4F-418D-AE19-62706E023703}">
                      <ahyp:hlinkClr val="tx"/>
                    </a:ext>
                  </a:extLst>
                </a:hlinkClick>
              </a:endParaRPr>
            </a:p>
            <a:p>
              <a:pPr indent="0" lvl="0" marL="0" marR="0" rtl="0" algn="l">
                <a:lnSpc>
                  <a:spcPct val="120004"/>
                </a:lnSpc>
                <a:spcBef>
                  <a:spcPts val="0"/>
                </a:spcBef>
                <a:spcAft>
                  <a:spcPts val="0"/>
                </a:spcAft>
                <a:buNone/>
              </a:pPr>
              <a:r>
                <a:rPr lang="en-US" sz="4599">
                  <a:solidFill>
                    <a:srgbClr val="011C50"/>
                  </a:solidFill>
                  <a:latin typeface="Gidole"/>
                  <a:ea typeface="Gidole"/>
                  <a:cs typeface="Gidole"/>
                  <a:sym typeface="Gidole"/>
                </a:rPr>
                <a:t>Online shopping for real estate products, including marketing strategies, statistics, and much more, PLUS Wisconsin REALTOR Database, Legal Hotline, and Updates on LOCAL real estate related issues.</a:t>
              </a:r>
              <a:endParaRPr/>
            </a:p>
          </p:txBody>
        </p:sp>
      </p:grpSp>
      <p:sp>
        <p:nvSpPr>
          <p:cNvPr id="304" name="Google Shape;304;p19"/>
          <p:cNvSpPr/>
          <p:nvPr/>
        </p:nvSpPr>
        <p:spPr>
          <a:xfrm flipH="1">
            <a:off x="10001657" y="7084305"/>
            <a:ext cx="5693680" cy="3202695"/>
          </a:xfrm>
          <a:custGeom>
            <a:rect b="b" l="l" r="r" t="t"/>
            <a:pathLst>
              <a:path extrusionOk="0" h="3202695" w="5693680">
                <a:moveTo>
                  <a:pt x="5693680" y="0"/>
                </a:moveTo>
                <a:lnTo>
                  <a:pt x="0" y="0"/>
                </a:lnTo>
                <a:lnTo>
                  <a:pt x="0" y="3202695"/>
                </a:lnTo>
                <a:lnTo>
                  <a:pt x="5693680" y="3202695"/>
                </a:lnTo>
                <a:lnTo>
                  <a:pt x="5693680" y="0"/>
                </a:lnTo>
                <a:close/>
              </a:path>
            </a:pathLst>
          </a:custGeom>
          <a:blipFill rotWithShape="1">
            <a:blip r:embed="rId8">
              <a:alphaModFix/>
            </a:blip>
            <a:stretch>
              <a:fillRect b="0" l="0" r="0" t="0"/>
            </a:stretch>
          </a:blipFill>
          <a:ln>
            <a:noFill/>
          </a:ln>
        </p:spPr>
      </p:sp>
      <p:sp>
        <p:nvSpPr>
          <p:cNvPr id="305" name="Google Shape;305;p19"/>
          <p:cNvSpPr/>
          <p:nvPr/>
        </p:nvSpPr>
        <p:spPr>
          <a:xfrm>
            <a:off x="15125022" y="8915421"/>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p:nvPr/>
        </p:nvSpPr>
        <p:spPr>
          <a:xfrm rot="10800000">
            <a:off x="10784090" y="8471309"/>
            <a:ext cx="7481286" cy="1815691"/>
          </a:xfrm>
          <a:custGeom>
            <a:rect b="b" l="l" r="r" t="t"/>
            <a:pathLst>
              <a:path extrusionOk="0" h="231889" w="981474">
                <a:moveTo>
                  <a:pt x="0" y="0"/>
                </a:moveTo>
                <a:lnTo>
                  <a:pt x="981474" y="0"/>
                </a:lnTo>
                <a:lnTo>
                  <a:pt x="981474" y="231889"/>
                </a:lnTo>
                <a:lnTo>
                  <a:pt x="0" y="231889"/>
                </a:lnTo>
                <a:close/>
              </a:path>
            </a:pathLst>
          </a:custGeom>
          <a:solidFill>
            <a:srgbClr val="011C50"/>
          </a:solidFill>
          <a:ln>
            <a:noFill/>
          </a:ln>
        </p:spPr>
      </p:sp>
      <p:sp>
        <p:nvSpPr>
          <p:cNvPr id="95" name="Google Shape;95;p2"/>
          <p:cNvSpPr/>
          <p:nvPr/>
        </p:nvSpPr>
        <p:spPr>
          <a:xfrm>
            <a:off x="13110230" y="8963248"/>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3">
              <a:alphaModFix/>
            </a:blip>
            <a:stretch>
              <a:fillRect b="0" l="0" r="0" t="0"/>
            </a:stretch>
          </a:blipFill>
          <a:ln>
            <a:noFill/>
          </a:ln>
        </p:spPr>
      </p:sp>
      <p:sp>
        <p:nvSpPr>
          <p:cNvPr id="96" name="Google Shape;96;p2"/>
          <p:cNvSpPr/>
          <p:nvPr/>
        </p:nvSpPr>
        <p:spPr>
          <a:xfrm>
            <a:off x="10784525" y="0"/>
            <a:ext cx="7503469" cy="8570691"/>
          </a:xfrm>
          <a:custGeom>
            <a:rect b="b" l="l" r="r" t="t"/>
            <a:pathLst>
              <a:path extrusionOk="0" h="9093571" w="7503469">
                <a:moveTo>
                  <a:pt x="0" y="0"/>
                </a:moveTo>
                <a:lnTo>
                  <a:pt x="7503469" y="0"/>
                </a:lnTo>
                <a:lnTo>
                  <a:pt x="7503469" y="9093572"/>
                </a:lnTo>
                <a:lnTo>
                  <a:pt x="0" y="9093572"/>
                </a:lnTo>
                <a:lnTo>
                  <a:pt x="0" y="0"/>
                </a:lnTo>
                <a:close/>
              </a:path>
            </a:pathLst>
          </a:custGeom>
          <a:blipFill rotWithShape="1">
            <a:blip r:embed="rId4">
              <a:alphaModFix/>
            </a:blip>
            <a:stretch>
              <a:fillRect b="-8461" l="0" r="0" t="-15308"/>
            </a:stretch>
          </a:blipFill>
          <a:ln>
            <a:noFill/>
          </a:ln>
        </p:spPr>
      </p:sp>
      <p:sp>
        <p:nvSpPr>
          <p:cNvPr id="97" name="Google Shape;97;p2"/>
          <p:cNvSpPr txBox="1"/>
          <p:nvPr/>
        </p:nvSpPr>
        <p:spPr>
          <a:xfrm>
            <a:off x="1139117" y="1894486"/>
            <a:ext cx="10069839" cy="847779"/>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600" u="none" cap="none" strike="noStrike">
                <a:solidFill>
                  <a:srgbClr val="011C50"/>
                </a:solidFill>
                <a:latin typeface="League Spartan"/>
                <a:ea typeface="League Spartan"/>
                <a:cs typeface="League Spartan"/>
                <a:sym typeface="League Spartan"/>
              </a:rPr>
              <a:t>INTRODUCTIONS</a:t>
            </a:r>
            <a:endParaRPr/>
          </a:p>
        </p:txBody>
      </p:sp>
      <p:sp>
        <p:nvSpPr>
          <p:cNvPr id="98" name="Google Shape;98;p2"/>
          <p:cNvSpPr txBox="1"/>
          <p:nvPr/>
        </p:nvSpPr>
        <p:spPr>
          <a:xfrm>
            <a:off x="1139117" y="3292882"/>
            <a:ext cx="8828882" cy="4955123"/>
          </a:xfrm>
          <a:prstGeom prst="rect">
            <a:avLst/>
          </a:prstGeom>
          <a:noFill/>
          <a:ln>
            <a:noFill/>
          </a:ln>
        </p:spPr>
        <p:txBody>
          <a:bodyPr anchorCtr="0" anchor="t" bIns="0" lIns="0" spcFirstLastPara="1" rIns="0" wrap="square" tIns="0">
            <a:spAutoFit/>
          </a:bodyPr>
          <a:lstStyle/>
          <a:p>
            <a:pPr indent="-431796" lvl="1" marL="863593" marR="0" rtl="0" algn="l">
              <a:lnSpc>
                <a:spcPct val="174018"/>
              </a:lnSpc>
              <a:spcBef>
                <a:spcPts val="0"/>
              </a:spcBef>
              <a:spcAft>
                <a:spcPts val="0"/>
              </a:spcAft>
              <a:buClr>
                <a:srgbClr val="011C50"/>
              </a:buClr>
              <a:buSzPts val="3999"/>
              <a:buFont typeface="Arial"/>
              <a:buChar char="•"/>
            </a:pPr>
            <a:r>
              <a:rPr b="0" i="0" lang="en-US" sz="3999" u="none" cap="none" strike="noStrike">
                <a:solidFill>
                  <a:srgbClr val="011C50"/>
                </a:solidFill>
                <a:latin typeface="Gidole"/>
                <a:ea typeface="Gidole"/>
                <a:cs typeface="Gidole"/>
                <a:sym typeface="Gidole"/>
              </a:rPr>
              <a:t>Your Name </a:t>
            </a:r>
            <a:endParaRPr/>
          </a:p>
          <a:p>
            <a:pPr indent="-431796" lvl="1" marL="863593" marR="0" rtl="0" algn="l">
              <a:lnSpc>
                <a:spcPct val="174018"/>
              </a:lnSpc>
              <a:spcBef>
                <a:spcPts val="0"/>
              </a:spcBef>
              <a:spcAft>
                <a:spcPts val="0"/>
              </a:spcAft>
              <a:buClr>
                <a:srgbClr val="011C50"/>
              </a:buClr>
              <a:buSzPts val="3999"/>
              <a:buFont typeface="Arial"/>
              <a:buChar char="•"/>
            </a:pPr>
            <a:r>
              <a:rPr b="0" i="0" lang="en-US" sz="3999" u="none" cap="none" strike="noStrike">
                <a:solidFill>
                  <a:srgbClr val="011C50"/>
                </a:solidFill>
                <a:latin typeface="Gidole"/>
                <a:ea typeface="Gidole"/>
                <a:cs typeface="Gidole"/>
                <a:sym typeface="Gidole"/>
              </a:rPr>
              <a:t>Your Brokerage</a:t>
            </a:r>
            <a:endParaRPr/>
          </a:p>
          <a:p>
            <a:pPr indent="-431796" lvl="1" marL="863593" marR="0" rtl="0" algn="l">
              <a:lnSpc>
                <a:spcPct val="174018"/>
              </a:lnSpc>
              <a:spcBef>
                <a:spcPts val="0"/>
              </a:spcBef>
              <a:spcAft>
                <a:spcPts val="0"/>
              </a:spcAft>
              <a:buClr>
                <a:srgbClr val="011C50"/>
              </a:buClr>
              <a:buSzPts val="3999"/>
              <a:buFont typeface="Arial"/>
              <a:buChar char="•"/>
            </a:pPr>
            <a:r>
              <a:rPr b="0" i="0" lang="en-US" sz="3999" u="none" cap="none" strike="noStrike">
                <a:solidFill>
                  <a:srgbClr val="011C50"/>
                </a:solidFill>
                <a:latin typeface="Gidole"/>
                <a:ea typeface="Gidole"/>
                <a:cs typeface="Gidole"/>
                <a:sym typeface="Gidole"/>
              </a:rPr>
              <a:t>Why have you chosen real estate?</a:t>
            </a:r>
            <a:endParaRPr/>
          </a:p>
          <a:p>
            <a:pPr indent="-431796" lvl="1" marL="863593" marR="0" rtl="0" algn="l">
              <a:lnSpc>
                <a:spcPct val="149012"/>
              </a:lnSpc>
              <a:spcBef>
                <a:spcPts val="0"/>
              </a:spcBef>
              <a:spcAft>
                <a:spcPts val="0"/>
              </a:spcAft>
              <a:buClr>
                <a:srgbClr val="011C50"/>
              </a:buClr>
              <a:buSzPts val="3999"/>
              <a:buFont typeface="Arial"/>
              <a:buChar char="•"/>
            </a:pPr>
            <a:r>
              <a:rPr b="0" i="0" lang="en-US" sz="3999" u="none" cap="none" strike="noStrike">
                <a:solidFill>
                  <a:srgbClr val="011C50"/>
                </a:solidFill>
                <a:latin typeface="Gidole"/>
                <a:ea typeface="Gidole"/>
                <a:cs typeface="Gidole"/>
                <a:sym typeface="Gidole"/>
              </a:rPr>
              <a:t>What are you most excited about &amp; least excited about?</a:t>
            </a:r>
            <a:endParaRPr/>
          </a:p>
          <a:p>
            <a:pPr indent="-431796" lvl="1" marL="863593" marR="0" rtl="0" algn="l">
              <a:lnSpc>
                <a:spcPct val="174018"/>
              </a:lnSpc>
              <a:spcBef>
                <a:spcPts val="0"/>
              </a:spcBef>
              <a:spcAft>
                <a:spcPts val="0"/>
              </a:spcAft>
              <a:buClr>
                <a:srgbClr val="011C50"/>
              </a:buClr>
              <a:buSzPts val="3999"/>
              <a:buFont typeface="Arial"/>
              <a:buChar char="•"/>
            </a:pPr>
            <a:r>
              <a:rPr b="0" i="0" lang="en-US" sz="3999" u="none" cap="none" strike="noStrike">
                <a:solidFill>
                  <a:srgbClr val="011C50"/>
                </a:solidFill>
                <a:latin typeface="Gidole"/>
                <a:ea typeface="Gidole"/>
                <a:cs typeface="Gidole"/>
                <a:sym typeface="Gidole"/>
              </a:rPr>
              <a:t>Hobbies/Family/Charity?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0"/>
          <p:cNvSpPr/>
          <p:nvPr/>
        </p:nvSpPr>
        <p:spPr>
          <a:xfrm>
            <a:off x="11904600" y="0"/>
            <a:ext cx="6383738" cy="10287000"/>
          </a:xfrm>
          <a:custGeom>
            <a:rect b="b" l="l" r="r" t="t"/>
            <a:pathLst>
              <a:path extrusionOk="0" h="10287000" w="7295701">
                <a:moveTo>
                  <a:pt x="0" y="0"/>
                </a:moveTo>
                <a:lnTo>
                  <a:pt x="7295701" y="0"/>
                </a:lnTo>
                <a:lnTo>
                  <a:pt x="7295701" y="10287000"/>
                </a:lnTo>
                <a:lnTo>
                  <a:pt x="0" y="10287000"/>
                </a:lnTo>
                <a:lnTo>
                  <a:pt x="0" y="0"/>
                </a:lnTo>
                <a:close/>
              </a:path>
            </a:pathLst>
          </a:custGeom>
          <a:blipFill rotWithShape="1">
            <a:blip r:embed="rId3">
              <a:alphaModFix/>
            </a:blip>
            <a:stretch>
              <a:fillRect b="0" l="-25695" r="-21368" t="0"/>
            </a:stretch>
          </a:blipFill>
          <a:ln>
            <a:noFill/>
          </a:ln>
        </p:spPr>
      </p:sp>
      <p:sp>
        <p:nvSpPr>
          <p:cNvPr id="311" name="Google Shape;311;p20"/>
          <p:cNvSpPr/>
          <p:nvPr/>
        </p:nvSpPr>
        <p:spPr>
          <a:xfrm rot="10800000">
            <a:off x="11905344" y="8591892"/>
            <a:ext cx="6382656" cy="1729058"/>
          </a:xfrm>
          <a:custGeom>
            <a:rect b="b" l="l" r="r" t="t"/>
            <a:pathLst>
              <a:path extrusionOk="0" h="264180" w="815154">
                <a:moveTo>
                  <a:pt x="0" y="0"/>
                </a:moveTo>
                <a:lnTo>
                  <a:pt x="815154" y="0"/>
                </a:lnTo>
                <a:lnTo>
                  <a:pt x="815154" y="264180"/>
                </a:lnTo>
                <a:lnTo>
                  <a:pt x="0" y="264180"/>
                </a:lnTo>
                <a:close/>
              </a:path>
            </a:pathLst>
          </a:custGeom>
          <a:solidFill>
            <a:srgbClr val="011C50"/>
          </a:solidFill>
          <a:ln>
            <a:noFill/>
          </a:ln>
        </p:spPr>
      </p:sp>
      <p:sp>
        <p:nvSpPr>
          <p:cNvPr id="312" name="Google Shape;312;p20"/>
          <p:cNvSpPr/>
          <p:nvPr/>
        </p:nvSpPr>
        <p:spPr>
          <a:xfrm>
            <a:off x="1028700" y="1028700"/>
            <a:ext cx="5978353" cy="1771087"/>
          </a:xfrm>
          <a:custGeom>
            <a:rect b="b" l="l" r="r" t="t"/>
            <a:pathLst>
              <a:path extrusionOk="0" h="1771087" w="5978353">
                <a:moveTo>
                  <a:pt x="0" y="0"/>
                </a:moveTo>
                <a:lnTo>
                  <a:pt x="5978353" y="0"/>
                </a:lnTo>
                <a:lnTo>
                  <a:pt x="5978353" y="1771087"/>
                </a:lnTo>
                <a:lnTo>
                  <a:pt x="0" y="1771087"/>
                </a:lnTo>
                <a:lnTo>
                  <a:pt x="0" y="0"/>
                </a:lnTo>
                <a:close/>
              </a:path>
            </a:pathLst>
          </a:custGeom>
          <a:blipFill rotWithShape="1">
            <a:blip r:embed="rId4">
              <a:alphaModFix/>
            </a:blip>
            <a:stretch>
              <a:fillRect b="0" l="0" r="0" t="0"/>
            </a:stretch>
          </a:blipFill>
          <a:ln>
            <a:noFill/>
          </a:ln>
        </p:spPr>
      </p:sp>
      <p:sp>
        <p:nvSpPr>
          <p:cNvPr id="313" name="Google Shape;313;p20"/>
          <p:cNvSpPr txBox="1"/>
          <p:nvPr/>
        </p:nvSpPr>
        <p:spPr>
          <a:xfrm>
            <a:off x="1028700" y="3282750"/>
            <a:ext cx="10496163" cy="5944871"/>
          </a:xfrm>
          <a:prstGeom prst="rect">
            <a:avLst/>
          </a:prstGeom>
          <a:noFill/>
          <a:ln>
            <a:noFill/>
          </a:ln>
        </p:spPr>
        <p:txBody>
          <a:bodyPr anchorCtr="0" anchor="t" bIns="0" lIns="0" spcFirstLastPara="1" rIns="0" wrap="square" tIns="0">
            <a:spAutoFit/>
          </a:bodyPr>
          <a:lstStyle/>
          <a:p>
            <a:pPr indent="0" lvl="0" marL="0" marR="0" rtl="0" algn="l">
              <a:lnSpc>
                <a:spcPct val="130006"/>
              </a:lnSpc>
              <a:spcBef>
                <a:spcPts val="0"/>
              </a:spcBef>
              <a:spcAft>
                <a:spcPts val="0"/>
              </a:spcAft>
              <a:buNone/>
            </a:pPr>
            <a:r>
              <a:rPr lang="en-US" sz="4599">
                <a:solidFill>
                  <a:srgbClr val="011C50"/>
                </a:solidFill>
                <a:latin typeface="Gidole"/>
                <a:ea typeface="Gidole"/>
                <a:cs typeface="Gidole"/>
                <a:sym typeface="Gidole"/>
              </a:rPr>
              <a:t>Your LOCAL association.</a:t>
            </a:r>
            <a:endParaRPr/>
          </a:p>
          <a:p>
            <a:pPr indent="0" lvl="0" marL="0" marR="0" rtl="0" algn="l">
              <a:lnSpc>
                <a:spcPct val="130006"/>
              </a:lnSpc>
              <a:spcBef>
                <a:spcPts val="0"/>
              </a:spcBef>
              <a:spcAft>
                <a:spcPts val="0"/>
              </a:spcAft>
              <a:buNone/>
            </a:pPr>
            <a:r>
              <a:t/>
            </a:r>
            <a:endParaRPr sz="4599">
              <a:solidFill>
                <a:srgbClr val="011C50"/>
              </a:solidFill>
              <a:latin typeface="Gidole"/>
              <a:ea typeface="Gidole"/>
              <a:cs typeface="Gidole"/>
              <a:sym typeface="Gidole"/>
            </a:endParaRPr>
          </a:p>
          <a:p>
            <a:pPr indent="0" lvl="0" marL="0" marR="0" rtl="0" algn="l">
              <a:lnSpc>
                <a:spcPct val="130006"/>
              </a:lnSpc>
              <a:spcBef>
                <a:spcPts val="0"/>
              </a:spcBef>
              <a:spcAft>
                <a:spcPts val="0"/>
              </a:spcAft>
              <a:buNone/>
            </a:pPr>
            <a:r>
              <a:rPr lang="en-US" sz="4599">
                <a:solidFill>
                  <a:srgbClr val="011C50"/>
                </a:solidFill>
                <a:latin typeface="Gidole"/>
                <a:ea typeface="Gidole"/>
                <a:cs typeface="Gidole"/>
                <a:sym typeface="Gidole"/>
              </a:rPr>
              <a:t>RASCW is a TEAM made up of members (YOU), and the RASCW and South Central WI MLS staff!</a:t>
            </a:r>
            <a:endParaRPr/>
          </a:p>
          <a:p>
            <a:pPr indent="0" lvl="0" marL="0" marR="0" rtl="0" algn="l">
              <a:lnSpc>
                <a:spcPct val="130006"/>
              </a:lnSpc>
              <a:spcBef>
                <a:spcPts val="0"/>
              </a:spcBef>
              <a:spcAft>
                <a:spcPts val="0"/>
              </a:spcAft>
              <a:buNone/>
            </a:pPr>
            <a:r>
              <a:t/>
            </a:r>
            <a:endParaRPr sz="4599">
              <a:solidFill>
                <a:srgbClr val="011C50"/>
              </a:solidFill>
              <a:latin typeface="Gidole"/>
              <a:ea typeface="Gidole"/>
              <a:cs typeface="Gidole"/>
              <a:sym typeface="Gidole"/>
            </a:endParaRPr>
          </a:p>
          <a:p>
            <a:pPr indent="0" lvl="0" marL="0" marR="0" rtl="0" algn="l">
              <a:lnSpc>
                <a:spcPct val="130006"/>
              </a:lnSpc>
              <a:spcBef>
                <a:spcPts val="0"/>
              </a:spcBef>
              <a:spcAft>
                <a:spcPts val="0"/>
              </a:spcAft>
              <a:buNone/>
            </a:pPr>
            <a:r>
              <a:rPr lang="en-US" sz="4599">
                <a:solidFill>
                  <a:srgbClr val="011C50"/>
                </a:solidFill>
                <a:latin typeface="Gidole"/>
                <a:ea typeface="Gidole"/>
                <a:cs typeface="Gidole"/>
                <a:sym typeface="Gidole"/>
              </a:rPr>
              <a:t>Let’s get acquainted…</a:t>
            </a:r>
            <a:endParaRPr/>
          </a:p>
          <a:p>
            <a:pPr indent="0" lvl="0" marL="0" marR="0" rtl="0" algn="l">
              <a:lnSpc>
                <a:spcPct val="118699"/>
              </a:lnSpc>
              <a:spcBef>
                <a:spcPts val="0"/>
              </a:spcBef>
              <a:spcAft>
                <a:spcPts val="0"/>
              </a:spcAft>
              <a:buNone/>
            </a:pPr>
            <a:r>
              <a:t/>
            </a:r>
            <a:endParaRPr sz="4599">
              <a:solidFill>
                <a:srgbClr val="011C50"/>
              </a:solidFill>
              <a:latin typeface="Gidole"/>
              <a:ea typeface="Gidole"/>
              <a:cs typeface="Gidole"/>
              <a:sym typeface="Gidole"/>
            </a:endParaRPr>
          </a:p>
        </p:txBody>
      </p:sp>
      <p:sp>
        <p:nvSpPr>
          <p:cNvPr id="314" name="Google Shape;314;p20"/>
          <p:cNvSpPr/>
          <p:nvPr/>
        </p:nvSpPr>
        <p:spPr>
          <a:xfrm>
            <a:off x="13579093" y="8912648"/>
            <a:ext cx="3034423" cy="895155"/>
          </a:xfrm>
          <a:custGeom>
            <a:rect b="b" l="l" r="r" t="t"/>
            <a:pathLst>
              <a:path extrusionOk="0" h="895155" w="3034423">
                <a:moveTo>
                  <a:pt x="0" y="0"/>
                </a:moveTo>
                <a:lnTo>
                  <a:pt x="3034424" y="0"/>
                </a:lnTo>
                <a:lnTo>
                  <a:pt x="3034424" y="895155"/>
                </a:lnTo>
                <a:lnTo>
                  <a:pt x="0" y="895155"/>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grpSp>
        <p:nvGrpSpPr>
          <p:cNvPr id="319" name="Google Shape;319;p21"/>
          <p:cNvGrpSpPr/>
          <p:nvPr/>
        </p:nvGrpSpPr>
        <p:grpSpPr>
          <a:xfrm>
            <a:off x="-8815762" y="-1098369"/>
            <a:ext cx="22311062" cy="21221337"/>
            <a:chOff x="0" y="0"/>
            <a:chExt cx="29748083" cy="28295115"/>
          </a:xfrm>
        </p:grpSpPr>
        <p:sp>
          <p:nvSpPr>
            <p:cNvPr id="320" name="Google Shape;320;p21"/>
            <p:cNvSpPr/>
            <p:nvPr/>
          </p:nvSpPr>
          <p:spPr>
            <a:xfrm rot="-2405687">
              <a:off x="6722477" y="3711970"/>
              <a:ext cx="18809262" cy="19956776"/>
            </a:xfrm>
            <a:custGeom>
              <a:rect b="b" l="l" r="r" t="t"/>
              <a:pathLst>
                <a:path extrusionOk="0" h="19956776" w="18809262">
                  <a:moveTo>
                    <a:pt x="0" y="0"/>
                  </a:moveTo>
                  <a:lnTo>
                    <a:pt x="18809262" y="0"/>
                  </a:lnTo>
                  <a:lnTo>
                    <a:pt x="18809262" y="19956776"/>
                  </a:lnTo>
                  <a:lnTo>
                    <a:pt x="0" y="19956776"/>
                  </a:lnTo>
                  <a:lnTo>
                    <a:pt x="0" y="0"/>
                  </a:lnTo>
                  <a:close/>
                </a:path>
              </a:pathLst>
            </a:custGeom>
            <a:blipFill rotWithShape="1">
              <a:blip r:embed="rId3">
                <a:alphaModFix amt="25000"/>
              </a:blip>
              <a:stretch>
                <a:fillRect b="0" l="0" r="0" t="0"/>
              </a:stretch>
            </a:blipFill>
            <a:ln>
              <a:noFill/>
            </a:ln>
          </p:spPr>
        </p:sp>
        <p:sp>
          <p:nvSpPr>
            <p:cNvPr id="321" name="Google Shape;321;p21"/>
            <p:cNvSpPr/>
            <p:nvPr/>
          </p:nvSpPr>
          <p:spPr>
            <a:xfrm rot="-2405687">
              <a:off x="4216345" y="4626370"/>
              <a:ext cx="18809262" cy="19956776"/>
            </a:xfrm>
            <a:custGeom>
              <a:rect b="b" l="l" r="r" t="t"/>
              <a:pathLst>
                <a:path extrusionOk="0" h="19956776" w="18809262">
                  <a:moveTo>
                    <a:pt x="0" y="0"/>
                  </a:moveTo>
                  <a:lnTo>
                    <a:pt x="18809262" y="0"/>
                  </a:lnTo>
                  <a:lnTo>
                    <a:pt x="18809262" y="19956776"/>
                  </a:lnTo>
                  <a:lnTo>
                    <a:pt x="0" y="19956776"/>
                  </a:lnTo>
                  <a:lnTo>
                    <a:pt x="0" y="0"/>
                  </a:lnTo>
                  <a:close/>
                </a:path>
              </a:pathLst>
            </a:custGeom>
            <a:blipFill rotWithShape="1">
              <a:blip r:embed="rId4">
                <a:alphaModFix amt="25000"/>
              </a:blip>
              <a:stretch>
                <a:fillRect b="0" l="0" r="0" t="0"/>
              </a:stretch>
            </a:blipFill>
            <a:ln>
              <a:noFill/>
            </a:ln>
          </p:spPr>
        </p:sp>
      </p:grpSp>
      <p:sp>
        <p:nvSpPr>
          <p:cNvPr id="322" name="Google Shape;322;p21"/>
          <p:cNvSpPr/>
          <p:nvPr/>
        </p:nvSpPr>
        <p:spPr>
          <a:xfrm>
            <a:off x="5121183" y="5678813"/>
            <a:ext cx="4815137" cy="3102640"/>
          </a:xfrm>
          <a:custGeom>
            <a:rect b="b" l="l" r="r" t="t"/>
            <a:pathLst>
              <a:path extrusionOk="0" h="3102640" w="4815137">
                <a:moveTo>
                  <a:pt x="0" y="0"/>
                </a:moveTo>
                <a:lnTo>
                  <a:pt x="4815137" y="0"/>
                </a:lnTo>
                <a:lnTo>
                  <a:pt x="4815137" y="3102640"/>
                </a:lnTo>
                <a:lnTo>
                  <a:pt x="0" y="3102640"/>
                </a:lnTo>
                <a:lnTo>
                  <a:pt x="0" y="0"/>
                </a:lnTo>
                <a:close/>
              </a:path>
            </a:pathLst>
          </a:custGeom>
          <a:blipFill rotWithShape="1">
            <a:blip r:embed="rId5">
              <a:alphaModFix/>
            </a:blip>
            <a:stretch>
              <a:fillRect b="0" l="0" r="0" t="0"/>
            </a:stretch>
          </a:blipFill>
          <a:ln>
            <a:noFill/>
          </a:ln>
        </p:spPr>
      </p:sp>
      <p:sp>
        <p:nvSpPr>
          <p:cNvPr id="323" name="Google Shape;323;p21"/>
          <p:cNvSpPr/>
          <p:nvPr/>
        </p:nvSpPr>
        <p:spPr>
          <a:xfrm>
            <a:off x="12265872" y="5505313"/>
            <a:ext cx="4027346" cy="3452011"/>
          </a:xfrm>
          <a:custGeom>
            <a:rect b="b" l="l" r="r" t="t"/>
            <a:pathLst>
              <a:path extrusionOk="0" h="3452011" w="4027346">
                <a:moveTo>
                  <a:pt x="0" y="0"/>
                </a:moveTo>
                <a:lnTo>
                  <a:pt x="4027346" y="0"/>
                </a:lnTo>
                <a:lnTo>
                  <a:pt x="4027346" y="3452011"/>
                </a:lnTo>
                <a:lnTo>
                  <a:pt x="0" y="3452011"/>
                </a:lnTo>
                <a:lnTo>
                  <a:pt x="0" y="0"/>
                </a:lnTo>
                <a:close/>
              </a:path>
            </a:pathLst>
          </a:custGeom>
          <a:blipFill rotWithShape="1">
            <a:blip r:embed="rId6">
              <a:alphaModFix/>
            </a:blip>
            <a:stretch>
              <a:fillRect b="0" l="0" r="0" t="0"/>
            </a:stretch>
          </a:blipFill>
          <a:ln>
            <a:noFill/>
          </a:ln>
        </p:spPr>
      </p:sp>
      <p:sp>
        <p:nvSpPr>
          <p:cNvPr id="324" name="Google Shape;324;p21"/>
          <p:cNvSpPr txBox="1"/>
          <p:nvPr/>
        </p:nvSpPr>
        <p:spPr>
          <a:xfrm>
            <a:off x="1028700" y="1186823"/>
            <a:ext cx="16551321" cy="790548"/>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5200">
                <a:solidFill>
                  <a:srgbClr val="011C50"/>
                </a:solidFill>
                <a:latin typeface="League Spartan"/>
                <a:ea typeface="League Spartan"/>
                <a:cs typeface="League Spartan"/>
                <a:sym typeface="League Spartan"/>
              </a:rPr>
              <a:t>SOUTH CENTRAL WI MLS</a:t>
            </a:r>
            <a:endParaRPr/>
          </a:p>
        </p:txBody>
      </p:sp>
      <p:sp>
        <p:nvSpPr>
          <p:cNvPr id="325" name="Google Shape;325;p21"/>
          <p:cNvSpPr txBox="1"/>
          <p:nvPr/>
        </p:nvSpPr>
        <p:spPr>
          <a:xfrm>
            <a:off x="1028700" y="2211686"/>
            <a:ext cx="16551321" cy="2981487"/>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lang="en-US" sz="3399" u="sng">
                <a:solidFill>
                  <a:srgbClr val="011C50"/>
                </a:solidFill>
                <a:latin typeface="Gidole"/>
                <a:ea typeface="Gidole"/>
                <a:cs typeface="Gidole"/>
                <a:sym typeface="Gidole"/>
                <a:hlinkClick r:id="rId7">
                  <a:extLst>
                    <a:ext uri="{A12FA001-AC4F-418D-AE19-62706E023703}">
                      <ahyp:hlinkClr val="tx"/>
                    </a:ext>
                  </a:extLst>
                </a:hlinkClick>
              </a:rPr>
              <a:t>www.scwmls.com</a:t>
            </a:r>
            <a:endParaRPr/>
          </a:p>
          <a:p>
            <a:pPr indent="0" lvl="0" marL="0" marR="0" rtl="0" algn="l">
              <a:lnSpc>
                <a:spcPct val="120005"/>
              </a:lnSpc>
              <a:spcBef>
                <a:spcPts val="0"/>
              </a:spcBef>
              <a:spcAft>
                <a:spcPts val="0"/>
              </a:spcAft>
              <a:buNone/>
            </a:pPr>
            <a:r>
              <a:t/>
            </a:r>
            <a:endParaRPr sz="3399" u="sng">
              <a:solidFill>
                <a:srgbClr val="011C50"/>
              </a:solidFill>
              <a:latin typeface="Gidole"/>
              <a:ea typeface="Gidole"/>
              <a:cs typeface="Gidole"/>
              <a:sym typeface="Gidole"/>
              <a:hlinkClick r:id="rId8">
                <a:extLst>
                  <a:ext uri="{A12FA001-AC4F-418D-AE19-62706E023703}">
                    <ahyp:hlinkClr val="tx"/>
                  </a:ext>
                </a:extLst>
              </a:hlinkClick>
            </a:endParaRPr>
          </a:p>
          <a:p>
            <a:pPr indent="0" lvl="0" marL="0" marR="0" rtl="0" algn="l">
              <a:lnSpc>
                <a:spcPct val="120000"/>
              </a:lnSpc>
              <a:spcBef>
                <a:spcPts val="0"/>
              </a:spcBef>
              <a:spcAft>
                <a:spcPts val="0"/>
              </a:spcAft>
              <a:buNone/>
            </a:pPr>
            <a:r>
              <a:rPr lang="en-US" sz="3800">
                <a:solidFill>
                  <a:srgbClr val="011C50"/>
                </a:solidFill>
                <a:latin typeface="Gidole"/>
                <a:ea typeface="Gidole"/>
                <a:cs typeface="Gidole"/>
                <a:sym typeface="Gidole"/>
              </a:rPr>
              <a:t>Listing Rules - Statistics - Support - Public Records - Forms</a:t>
            </a:r>
            <a:endParaRPr/>
          </a:p>
          <a:p>
            <a:pPr indent="0" lvl="0" marL="0" marR="0" rtl="0" algn="l">
              <a:lnSpc>
                <a:spcPct val="47368"/>
              </a:lnSpc>
              <a:spcBef>
                <a:spcPts val="0"/>
              </a:spcBef>
              <a:spcAft>
                <a:spcPts val="0"/>
              </a:spcAft>
              <a:buNone/>
            </a:pPr>
            <a:r>
              <a:t/>
            </a:r>
            <a:endParaRPr sz="3800">
              <a:solidFill>
                <a:srgbClr val="011C50"/>
              </a:solidFill>
              <a:latin typeface="Gidole"/>
              <a:ea typeface="Gidole"/>
              <a:cs typeface="Gidole"/>
              <a:sym typeface="Gidole"/>
            </a:endParaRPr>
          </a:p>
          <a:p>
            <a:pPr indent="0" lvl="0" marL="0" marR="0" rtl="0" algn="l">
              <a:lnSpc>
                <a:spcPct val="120000"/>
              </a:lnSpc>
              <a:spcBef>
                <a:spcPts val="0"/>
              </a:spcBef>
              <a:spcAft>
                <a:spcPts val="0"/>
              </a:spcAft>
              <a:buNone/>
            </a:pPr>
            <a:r>
              <a:rPr lang="en-US" sz="3800">
                <a:solidFill>
                  <a:srgbClr val="011C50"/>
                </a:solidFill>
                <a:latin typeface="Gidole"/>
                <a:ea typeface="Gidole"/>
                <a:cs typeface="Gidole"/>
                <a:sym typeface="Gidole"/>
              </a:rPr>
              <a:t>Statistics are pulled on the 12th of every month and published across social media platforms, as well as in the monthly newsletter.</a:t>
            </a:r>
            <a:endParaRPr/>
          </a:p>
        </p:txBody>
      </p:sp>
      <p:sp>
        <p:nvSpPr>
          <p:cNvPr id="326" name="Google Shape;326;p21"/>
          <p:cNvSpPr txBox="1"/>
          <p:nvPr/>
        </p:nvSpPr>
        <p:spPr>
          <a:xfrm>
            <a:off x="3586024" y="8900174"/>
            <a:ext cx="9294297" cy="5378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3200">
                <a:solidFill>
                  <a:srgbClr val="000000"/>
                </a:solidFill>
                <a:latin typeface="Gidole"/>
                <a:ea typeface="Gidole"/>
                <a:cs typeface="Gidole"/>
                <a:sym typeface="Gidole"/>
              </a:rPr>
              <a:t>Paragon MLS System: </a:t>
            </a:r>
            <a:r>
              <a:rPr lang="en-US" sz="3200" u="sng">
                <a:solidFill>
                  <a:srgbClr val="000000"/>
                </a:solidFill>
                <a:latin typeface="Gidole"/>
                <a:ea typeface="Gidole"/>
                <a:cs typeface="Gidole"/>
                <a:sym typeface="Gidole"/>
                <a:hlinkClick r:id="rId9">
                  <a:extLst>
                    <a:ext uri="{A12FA001-AC4F-418D-AE19-62706E023703}">
                      <ahyp:hlinkClr val="tx"/>
                    </a:ext>
                  </a:extLst>
                </a:hlinkClick>
              </a:rPr>
              <a:t>scwmls.paragonrels.com</a:t>
            </a:r>
            <a:endParaRPr/>
          </a:p>
        </p:txBody>
      </p:sp>
      <p:sp>
        <p:nvSpPr>
          <p:cNvPr id="327" name="Google Shape;327;p21"/>
          <p:cNvSpPr txBox="1"/>
          <p:nvPr/>
        </p:nvSpPr>
        <p:spPr>
          <a:xfrm>
            <a:off x="12462531" y="8900174"/>
            <a:ext cx="3830687" cy="5378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3200">
                <a:solidFill>
                  <a:srgbClr val="000000"/>
                </a:solidFill>
                <a:latin typeface="Gidole"/>
                <a:ea typeface="Gidole"/>
                <a:cs typeface="Gidole"/>
                <a:sym typeface="Gidole"/>
              </a:rPr>
              <a:t>Supra Keyboxes/eKEY</a:t>
            </a:r>
            <a:endParaRPr/>
          </a:p>
        </p:txBody>
      </p:sp>
      <p:sp>
        <p:nvSpPr>
          <p:cNvPr id="328" name="Google Shape;328;p21"/>
          <p:cNvSpPr/>
          <p:nvPr/>
        </p:nvSpPr>
        <p:spPr>
          <a:xfrm>
            <a:off x="276375" y="9073846"/>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10">
              <a:alphaModFix/>
            </a:blip>
            <a:stretch>
              <a:fillRect b="0" l="0" r="0" t="0"/>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1C50"/>
        </a:solidFill>
      </p:bgPr>
    </p:bg>
    <p:spTree>
      <p:nvGrpSpPr>
        <p:cNvPr id="332" name="Shape 332"/>
        <p:cNvGrpSpPr/>
        <p:nvPr/>
      </p:nvGrpSpPr>
      <p:grpSpPr>
        <a:xfrm>
          <a:off x="0" y="0"/>
          <a:ext cx="0" cy="0"/>
          <a:chOff x="0" y="0"/>
          <a:chExt cx="0" cy="0"/>
        </a:xfrm>
      </p:grpSpPr>
      <p:sp>
        <p:nvSpPr>
          <p:cNvPr id="333" name="Google Shape;333;p22"/>
          <p:cNvSpPr/>
          <p:nvPr/>
        </p:nvSpPr>
        <p:spPr>
          <a:xfrm>
            <a:off x="-50801" y="-374650"/>
            <a:ext cx="11521130" cy="1111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2"/>
          <p:cNvSpPr/>
          <p:nvPr/>
        </p:nvSpPr>
        <p:spPr>
          <a:xfrm>
            <a:off x="13486391" y="9004660"/>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3">
              <a:alphaModFix/>
            </a:blip>
            <a:stretch>
              <a:fillRect b="0" l="0" r="0" t="0"/>
            </a:stretch>
          </a:blipFill>
          <a:ln>
            <a:noFill/>
          </a:ln>
        </p:spPr>
      </p:sp>
      <p:sp>
        <p:nvSpPr>
          <p:cNvPr id="335" name="Google Shape;335;p22"/>
          <p:cNvSpPr txBox="1"/>
          <p:nvPr/>
        </p:nvSpPr>
        <p:spPr>
          <a:xfrm>
            <a:off x="11832280" y="1562840"/>
            <a:ext cx="5983465" cy="237172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US" sz="5200">
                <a:solidFill>
                  <a:srgbClr val="FFFFFF"/>
                </a:solidFill>
                <a:latin typeface="League Spartan"/>
                <a:ea typeface="League Spartan"/>
                <a:cs typeface="League Spartan"/>
                <a:sym typeface="League Spartan"/>
              </a:rPr>
              <a:t>RASCW MEMBER</a:t>
            </a:r>
            <a:endParaRPr/>
          </a:p>
          <a:p>
            <a:pPr indent="0" lvl="0" marL="0" marR="0" rtl="0" algn="r">
              <a:lnSpc>
                <a:spcPct val="120000"/>
              </a:lnSpc>
              <a:spcBef>
                <a:spcPts val="0"/>
              </a:spcBef>
              <a:spcAft>
                <a:spcPts val="0"/>
              </a:spcAft>
              <a:buNone/>
            </a:pPr>
            <a:r>
              <a:rPr lang="en-US" sz="5200">
                <a:solidFill>
                  <a:srgbClr val="FFFFFF"/>
                </a:solidFill>
                <a:latin typeface="League Spartan"/>
                <a:ea typeface="League Spartan"/>
                <a:cs typeface="League Spartan"/>
                <a:sym typeface="League Spartan"/>
              </a:rPr>
              <a:t>BENEFITS &amp; SERVICES</a:t>
            </a:r>
            <a:endParaRPr/>
          </a:p>
        </p:txBody>
      </p:sp>
      <p:sp>
        <p:nvSpPr>
          <p:cNvPr id="336" name="Google Shape;336;p22"/>
          <p:cNvSpPr txBox="1"/>
          <p:nvPr/>
        </p:nvSpPr>
        <p:spPr>
          <a:xfrm>
            <a:off x="12447292" y="7709900"/>
            <a:ext cx="5112621" cy="76327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lang="en-US" sz="2199" u="sng">
                <a:solidFill>
                  <a:srgbClr val="FFFFFF"/>
                </a:solidFill>
                <a:latin typeface="Open Sans"/>
                <a:ea typeface="Open Sans"/>
                <a:cs typeface="Open Sans"/>
                <a:sym typeface="Open Sans"/>
                <a:hlinkClick r:id="rId4">
                  <a:extLst>
                    <a:ext uri="{A12FA001-AC4F-418D-AE19-62706E023703}">
                      <ahyp:hlinkClr val="tx"/>
                    </a:ext>
                  </a:extLst>
                </a:hlinkClick>
              </a:rPr>
              <a:t>https://www.rascw.org/member-services/rediscover-the-value-of-rascw/</a:t>
            </a:r>
            <a:endParaRPr/>
          </a:p>
        </p:txBody>
      </p:sp>
      <p:sp>
        <p:nvSpPr>
          <p:cNvPr id="337" name="Google Shape;337;p22"/>
          <p:cNvSpPr/>
          <p:nvPr/>
        </p:nvSpPr>
        <p:spPr>
          <a:xfrm>
            <a:off x="888737" y="773746"/>
            <a:ext cx="2646469" cy="2646469"/>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5">
              <a:alphaModFix/>
            </a:blip>
            <a:stretch>
              <a:fillRect b="0" l="-25046" r="-25046" t="0"/>
            </a:stretch>
          </a:blipFill>
          <a:ln cap="sq" cmpd="sng" w="57150">
            <a:solidFill>
              <a:srgbClr val="D9D9D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2"/>
          <p:cNvSpPr/>
          <p:nvPr/>
        </p:nvSpPr>
        <p:spPr>
          <a:xfrm>
            <a:off x="866775" y="3934565"/>
            <a:ext cx="2646469" cy="2646469"/>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6">
              <a:alphaModFix/>
            </a:blip>
            <a:stretch>
              <a:fillRect b="0" l="-16665" r="-16665" t="0"/>
            </a:stretch>
          </a:blipFill>
          <a:ln cap="sq" cmpd="sng" w="38100">
            <a:solidFill>
              <a:srgbClr val="D9D9D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2"/>
          <p:cNvSpPr/>
          <p:nvPr/>
        </p:nvSpPr>
        <p:spPr>
          <a:xfrm>
            <a:off x="866775" y="6986208"/>
            <a:ext cx="2646469" cy="2646469"/>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7">
              <a:alphaModFix/>
            </a:blip>
            <a:stretch>
              <a:fillRect b="0" l="-15447" r="-34644" t="0"/>
            </a:stretch>
          </a:blipFill>
          <a:ln cap="sq" cmpd="sng" w="57150">
            <a:solidFill>
              <a:srgbClr val="D9D9D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2"/>
          <p:cNvSpPr txBox="1"/>
          <p:nvPr/>
        </p:nvSpPr>
        <p:spPr>
          <a:xfrm>
            <a:off x="3897724" y="1006005"/>
            <a:ext cx="2646469" cy="55592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3200">
                <a:solidFill>
                  <a:srgbClr val="011C50"/>
                </a:solidFill>
                <a:latin typeface="League Spartan"/>
                <a:ea typeface="League Spartan"/>
                <a:cs typeface="League Spartan"/>
                <a:sym typeface="League Spartan"/>
              </a:rPr>
              <a:t>CONNECT</a:t>
            </a:r>
            <a:endParaRPr/>
          </a:p>
        </p:txBody>
      </p:sp>
      <p:sp>
        <p:nvSpPr>
          <p:cNvPr id="341" name="Google Shape;341;p22"/>
          <p:cNvSpPr txBox="1"/>
          <p:nvPr/>
        </p:nvSpPr>
        <p:spPr>
          <a:xfrm>
            <a:off x="3897724" y="3707668"/>
            <a:ext cx="1410620" cy="5378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3200">
                <a:solidFill>
                  <a:srgbClr val="011C50"/>
                </a:solidFill>
                <a:latin typeface="League Spartan"/>
                <a:ea typeface="League Spartan"/>
                <a:cs typeface="League Spartan"/>
                <a:sym typeface="League Spartan"/>
              </a:rPr>
              <a:t>LEARN</a:t>
            </a:r>
            <a:endParaRPr/>
          </a:p>
        </p:txBody>
      </p:sp>
      <p:sp>
        <p:nvSpPr>
          <p:cNvPr id="342" name="Google Shape;342;p22"/>
          <p:cNvSpPr txBox="1"/>
          <p:nvPr/>
        </p:nvSpPr>
        <p:spPr>
          <a:xfrm>
            <a:off x="3925140" y="7129083"/>
            <a:ext cx="2018459" cy="55592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3200">
                <a:solidFill>
                  <a:srgbClr val="011C50"/>
                </a:solidFill>
                <a:latin typeface="League Spartan"/>
                <a:ea typeface="League Spartan"/>
                <a:cs typeface="League Spartan"/>
                <a:sym typeface="League Spartan"/>
              </a:rPr>
              <a:t>THRIVE</a:t>
            </a:r>
            <a:endParaRPr/>
          </a:p>
        </p:txBody>
      </p:sp>
      <p:sp>
        <p:nvSpPr>
          <p:cNvPr id="343" name="Google Shape;343;p22"/>
          <p:cNvSpPr txBox="1"/>
          <p:nvPr/>
        </p:nvSpPr>
        <p:spPr>
          <a:xfrm>
            <a:off x="3763806" y="1558760"/>
            <a:ext cx="7162474" cy="1842406"/>
          </a:xfrm>
          <a:prstGeom prst="rect">
            <a:avLst/>
          </a:prstGeom>
          <a:noFill/>
          <a:ln>
            <a:noFill/>
          </a:ln>
        </p:spPr>
        <p:txBody>
          <a:bodyPr anchorCtr="0" anchor="t" bIns="0" lIns="0" spcFirstLastPara="1" rIns="0" wrap="square" tIns="0">
            <a:spAutoFit/>
          </a:bodyPr>
          <a:lstStyle/>
          <a:p>
            <a:pPr indent="-226693" lvl="1" marL="453387" marR="0" rtl="0" algn="l">
              <a:lnSpc>
                <a:spcPct val="140019"/>
              </a:lnSpc>
              <a:spcBef>
                <a:spcPts val="0"/>
              </a:spcBef>
              <a:spcAft>
                <a:spcPts val="0"/>
              </a:spcAft>
              <a:buClr>
                <a:srgbClr val="000000"/>
              </a:buClr>
              <a:buSzPts val="2099"/>
              <a:buFont typeface="Arial"/>
              <a:buChar char="•"/>
            </a:pPr>
            <a:r>
              <a:rPr b="1" i="0" lang="en-US" sz="2099" u="none" cap="none" strike="noStrike">
                <a:solidFill>
                  <a:srgbClr val="000000"/>
                </a:solidFill>
                <a:latin typeface="Open Sans"/>
                <a:ea typeface="Open Sans"/>
                <a:cs typeface="Open Sans"/>
                <a:sym typeface="Open Sans"/>
              </a:rPr>
              <a:t>Build Connections: </a:t>
            </a:r>
            <a:r>
              <a:rPr b="0" i="0" lang="en-US" sz="2099" u="none" cap="none" strike="noStrike">
                <a:solidFill>
                  <a:srgbClr val="000000"/>
                </a:solidFill>
                <a:latin typeface="Open Sans"/>
                <a:ea typeface="Open Sans"/>
                <a:cs typeface="Open Sans"/>
                <a:sym typeface="Open Sans"/>
              </a:rPr>
              <a:t>Networking, outreach, committees </a:t>
            </a:r>
            <a:endParaRPr/>
          </a:p>
          <a:p>
            <a:pPr indent="-226693" lvl="1" marL="453387" marR="0" rtl="0" algn="l">
              <a:lnSpc>
                <a:spcPct val="140019"/>
              </a:lnSpc>
              <a:spcBef>
                <a:spcPts val="0"/>
              </a:spcBef>
              <a:spcAft>
                <a:spcPts val="0"/>
              </a:spcAft>
              <a:buClr>
                <a:srgbClr val="000000"/>
              </a:buClr>
              <a:buSzPts val="2099"/>
              <a:buFont typeface="Arial"/>
              <a:buChar char="•"/>
            </a:pPr>
            <a:r>
              <a:rPr b="1" i="0" lang="en-US" sz="2099" u="none" cap="none" strike="noStrike">
                <a:solidFill>
                  <a:srgbClr val="000000"/>
                </a:solidFill>
                <a:latin typeface="Open Sans"/>
                <a:ea typeface="Open Sans"/>
                <a:cs typeface="Open Sans"/>
                <a:sym typeface="Open Sans"/>
              </a:rPr>
              <a:t>Access Support: </a:t>
            </a:r>
            <a:r>
              <a:rPr b="0" i="0" lang="en-US" sz="2099" u="none" cap="none" strike="noStrike">
                <a:solidFill>
                  <a:srgbClr val="000000"/>
                </a:solidFill>
                <a:latin typeface="Open Sans"/>
                <a:ea typeface="Open Sans"/>
                <a:cs typeface="Open Sans"/>
                <a:sym typeface="Open Sans"/>
              </a:rPr>
              <a:t>Staff, sponsorships, advertising </a:t>
            </a:r>
            <a:endParaRPr/>
          </a:p>
          <a:p>
            <a:pPr indent="-226693" lvl="1" marL="453387" marR="0" rtl="0" algn="l">
              <a:lnSpc>
                <a:spcPct val="140019"/>
              </a:lnSpc>
              <a:spcBef>
                <a:spcPts val="0"/>
              </a:spcBef>
              <a:spcAft>
                <a:spcPts val="0"/>
              </a:spcAft>
              <a:buClr>
                <a:srgbClr val="000000"/>
              </a:buClr>
              <a:buSzPts val="2099"/>
              <a:buFont typeface="Arial"/>
              <a:buChar char="•"/>
            </a:pPr>
            <a:r>
              <a:rPr b="1" i="0" lang="en-US" sz="2099" u="none" cap="none" strike="noStrike">
                <a:solidFill>
                  <a:srgbClr val="000000"/>
                </a:solidFill>
                <a:latin typeface="Open Sans"/>
                <a:ea typeface="Open Sans"/>
                <a:cs typeface="Open Sans"/>
                <a:sym typeface="Open Sans"/>
              </a:rPr>
              <a:t>Advocate</a:t>
            </a:r>
            <a:r>
              <a:rPr b="0" i="0" lang="en-US" sz="2099" u="none" cap="none" strike="noStrike">
                <a:solidFill>
                  <a:srgbClr val="000000"/>
                </a:solidFill>
                <a:latin typeface="Open Sans"/>
                <a:ea typeface="Open Sans"/>
                <a:cs typeface="Open Sans"/>
                <a:sym typeface="Open Sans"/>
              </a:rPr>
              <a:t>: Industry and legislative action</a:t>
            </a:r>
            <a:endParaRPr/>
          </a:p>
          <a:p>
            <a:pPr indent="0" lvl="0" marL="0" marR="0" rtl="0" algn="l">
              <a:lnSpc>
                <a:spcPct val="140019"/>
              </a:lnSpc>
              <a:spcBef>
                <a:spcPts val="0"/>
              </a:spcBef>
              <a:spcAft>
                <a:spcPts val="0"/>
              </a:spcAft>
              <a:buNone/>
            </a:pPr>
            <a:r>
              <a:t/>
            </a:r>
            <a:endParaRPr sz="2099">
              <a:solidFill>
                <a:srgbClr val="000000"/>
              </a:solidFill>
              <a:latin typeface="Open Sans"/>
              <a:ea typeface="Open Sans"/>
              <a:cs typeface="Open Sans"/>
              <a:sym typeface="Open Sans"/>
            </a:endParaRPr>
          </a:p>
        </p:txBody>
      </p:sp>
      <p:sp>
        <p:nvSpPr>
          <p:cNvPr id="344" name="Google Shape;344;p22"/>
          <p:cNvSpPr txBox="1"/>
          <p:nvPr/>
        </p:nvSpPr>
        <p:spPr>
          <a:xfrm>
            <a:off x="3754281" y="4305494"/>
            <a:ext cx="7162474" cy="2585464"/>
          </a:xfrm>
          <a:prstGeom prst="rect">
            <a:avLst/>
          </a:prstGeom>
          <a:noFill/>
          <a:ln>
            <a:noFill/>
          </a:ln>
        </p:spPr>
        <p:txBody>
          <a:bodyPr anchorCtr="0" anchor="t" bIns="0" lIns="0" spcFirstLastPara="1" rIns="0" wrap="square" tIns="0">
            <a:spAutoFit/>
          </a:bodyPr>
          <a:lstStyle/>
          <a:p>
            <a:pPr indent="-226693" lvl="1" marL="453387" marR="0" rtl="0" algn="l">
              <a:lnSpc>
                <a:spcPct val="140019"/>
              </a:lnSpc>
              <a:spcBef>
                <a:spcPts val="0"/>
              </a:spcBef>
              <a:spcAft>
                <a:spcPts val="0"/>
              </a:spcAft>
              <a:buClr>
                <a:srgbClr val="000000"/>
              </a:buClr>
              <a:buSzPts val="2099"/>
              <a:buFont typeface="Arial"/>
              <a:buChar char="•"/>
            </a:pPr>
            <a:r>
              <a:rPr b="1" i="0" lang="en-US" sz="2099" u="none" cap="none" strike="noStrike">
                <a:solidFill>
                  <a:srgbClr val="000000"/>
                </a:solidFill>
                <a:latin typeface="Open Sans"/>
                <a:ea typeface="Open Sans"/>
                <a:cs typeface="Open Sans"/>
                <a:sym typeface="Open Sans"/>
              </a:rPr>
              <a:t>Empower Your Growth:</a:t>
            </a:r>
            <a:r>
              <a:rPr b="0" i="0" lang="en-US" sz="2099" u="none" cap="none" strike="noStrike">
                <a:solidFill>
                  <a:srgbClr val="000000"/>
                </a:solidFill>
                <a:latin typeface="Open Sans"/>
                <a:ea typeface="Open Sans"/>
                <a:cs typeface="Open Sans"/>
                <a:sym typeface="Open Sans"/>
              </a:rPr>
              <a:t> Professional development and leadership.</a:t>
            </a:r>
            <a:endParaRPr/>
          </a:p>
          <a:p>
            <a:pPr indent="-226693" lvl="1" marL="453387" marR="0" rtl="0" algn="l">
              <a:lnSpc>
                <a:spcPct val="140019"/>
              </a:lnSpc>
              <a:spcBef>
                <a:spcPts val="0"/>
              </a:spcBef>
              <a:spcAft>
                <a:spcPts val="0"/>
              </a:spcAft>
              <a:buClr>
                <a:srgbClr val="000000"/>
              </a:buClr>
              <a:buSzPts val="2099"/>
              <a:buFont typeface="Arial"/>
              <a:buChar char="•"/>
            </a:pPr>
            <a:r>
              <a:rPr b="1" i="0" lang="en-US" sz="2099" u="none" cap="none" strike="noStrike">
                <a:solidFill>
                  <a:srgbClr val="000000"/>
                </a:solidFill>
                <a:latin typeface="Open Sans"/>
                <a:ea typeface="Open Sans"/>
                <a:cs typeface="Open Sans"/>
                <a:sym typeface="Open Sans"/>
              </a:rPr>
              <a:t>Stay Informed: </a:t>
            </a:r>
            <a:r>
              <a:rPr b="0" i="0" lang="en-US" sz="2099" u="none" cap="none" strike="noStrike">
                <a:solidFill>
                  <a:srgbClr val="000000"/>
                </a:solidFill>
                <a:latin typeface="Open Sans"/>
                <a:ea typeface="Open Sans"/>
                <a:cs typeface="Open Sans"/>
                <a:sym typeface="Open Sans"/>
              </a:rPr>
              <a:t>Local market insights and industry updates</a:t>
            </a:r>
            <a:endParaRPr/>
          </a:p>
          <a:p>
            <a:pPr indent="-226693" lvl="1" marL="453387" marR="0" rtl="0" algn="l">
              <a:lnSpc>
                <a:spcPct val="140019"/>
              </a:lnSpc>
              <a:spcBef>
                <a:spcPts val="0"/>
              </a:spcBef>
              <a:spcAft>
                <a:spcPts val="0"/>
              </a:spcAft>
              <a:buClr>
                <a:srgbClr val="000000"/>
              </a:buClr>
              <a:buSzPts val="2099"/>
              <a:buFont typeface="Arial"/>
              <a:buChar char="•"/>
            </a:pPr>
            <a:r>
              <a:rPr b="1" i="0" lang="en-US" sz="2099" u="none" cap="none" strike="noStrike">
                <a:solidFill>
                  <a:srgbClr val="000000"/>
                </a:solidFill>
                <a:latin typeface="Open Sans"/>
                <a:ea typeface="Open Sans"/>
                <a:cs typeface="Open Sans"/>
                <a:sym typeface="Open Sans"/>
              </a:rPr>
              <a:t>Equip Your Success: </a:t>
            </a:r>
            <a:r>
              <a:rPr b="0" i="0" lang="en-US" sz="2099" u="none" cap="none" strike="noStrike">
                <a:solidFill>
                  <a:srgbClr val="000000"/>
                </a:solidFill>
                <a:latin typeface="Open Sans"/>
                <a:ea typeface="Open Sans"/>
                <a:cs typeface="Open Sans"/>
                <a:sym typeface="Open Sans"/>
              </a:rPr>
              <a:t>Tools, resources, and ethics support</a:t>
            </a:r>
            <a:endParaRPr/>
          </a:p>
          <a:p>
            <a:pPr indent="0" lvl="0" marL="0" marR="0" rtl="0" algn="l">
              <a:lnSpc>
                <a:spcPct val="140019"/>
              </a:lnSpc>
              <a:spcBef>
                <a:spcPts val="0"/>
              </a:spcBef>
              <a:spcAft>
                <a:spcPts val="0"/>
              </a:spcAft>
              <a:buNone/>
            </a:pPr>
            <a:r>
              <a:t/>
            </a:r>
            <a:endParaRPr sz="2099">
              <a:solidFill>
                <a:srgbClr val="000000"/>
              </a:solidFill>
              <a:latin typeface="Open Sans"/>
              <a:ea typeface="Open Sans"/>
              <a:cs typeface="Open Sans"/>
              <a:sym typeface="Open Sans"/>
            </a:endParaRPr>
          </a:p>
        </p:txBody>
      </p:sp>
      <p:sp>
        <p:nvSpPr>
          <p:cNvPr id="345" name="Google Shape;345;p22"/>
          <p:cNvSpPr txBox="1"/>
          <p:nvPr/>
        </p:nvSpPr>
        <p:spPr>
          <a:xfrm>
            <a:off x="3763806" y="7705082"/>
            <a:ext cx="7119840" cy="1842406"/>
          </a:xfrm>
          <a:prstGeom prst="rect">
            <a:avLst/>
          </a:prstGeom>
          <a:noFill/>
          <a:ln>
            <a:noFill/>
          </a:ln>
        </p:spPr>
        <p:txBody>
          <a:bodyPr anchorCtr="0" anchor="t" bIns="0" lIns="0" spcFirstLastPara="1" rIns="0" wrap="square" tIns="0">
            <a:spAutoFit/>
          </a:bodyPr>
          <a:lstStyle/>
          <a:p>
            <a:pPr indent="-226693" lvl="1" marL="453387" marR="0" rtl="0" algn="l">
              <a:lnSpc>
                <a:spcPct val="140019"/>
              </a:lnSpc>
              <a:spcBef>
                <a:spcPts val="0"/>
              </a:spcBef>
              <a:spcAft>
                <a:spcPts val="0"/>
              </a:spcAft>
              <a:buClr>
                <a:srgbClr val="000000"/>
              </a:buClr>
              <a:buSzPts val="2099"/>
              <a:buFont typeface="Arial"/>
              <a:buChar char="•"/>
            </a:pPr>
            <a:r>
              <a:rPr b="1" i="0" lang="en-US" sz="2099" u="none" cap="none" strike="noStrike">
                <a:solidFill>
                  <a:srgbClr val="000000"/>
                </a:solidFill>
                <a:latin typeface="Open Sans"/>
                <a:ea typeface="Open Sans"/>
                <a:cs typeface="Open Sans"/>
                <a:sym typeface="Open Sans"/>
              </a:rPr>
              <a:t>Grow &amp; Advance: </a:t>
            </a:r>
            <a:r>
              <a:rPr b="0" i="0" lang="en-US" sz="2099" u="none" cap="none" strike="noStrike">
                <a:solidFill>
                  <a:srgbClr val="000000"/>
                </a:solidFill>
                <a:latin typeface="Open Sans"/>
                <a:ea typeface="Open Sans"/>
                <a:cs typeface="Open Sans"/>
                <a:sym typeface="Open Sans"/>
              </a:rPr>
              <a:t>Build your business and career</a:t>
            </a:r>
            <a:endParaRPr/>
          </a:p>
          <a:p>
            <a:pPr indent="-226693" lvl="1" marL="453387" marR="0" rtl="0" algn="l">
              <a:lnSpc>
                <a:spcPct val="140019"/>
              </a:lnSpc>
              <a:spcBef>
                <a:spcPts val="0"/>
              </a:spcBef>
              <a:spcAft>
                <a:spcPts val="0"/>
              </a:spcAft>
              <a:buClr>
                <a:srgbClr val="000000"/>
              </a:buClr>
              <a:buSzPts val="2099"/>
              <a:buFont typeface="Arial"/>
              <a:buChar char="•"/>
            </a:pPr>
            <a:r>
              <a:rPr b="1" i="0" lang="en-US" sz="2099" u="none" cap="none" strike="noStrike">
                <a:solidFill>
                  <a:srgbClr val="000000"/>
                </a:solidFill>
                <a:latin typeface="Open Sans"/>
                <a:ea typeface="Open Sans"/>
                <a:cs typeface="Open Sans"/>
                <a:sym typeface="Open Sans"/>
              </a:rPr>
              <a:t>Strengthen Communities: </a:t>
            </a:r>
            <a:r>
              <a:rPr b="0" i="0" lang="en-US" sz="2099" u="none" cap="none" strike="noStrike">
                <a:solidFill>
                  <a:srgbClr val="000000"/>
                </a:solidFill>
                <a:latin typeface="Open Sans"/>
                <a:ea typeface="Open Sans"/>
                <a:cs typeface="Open Sans"/>
                <a:sym typeface="Open Sans"/>
              </a:rPr>
              <a:t>Support local growth &amp; promote homeownership</a:t>
            </a:r>
            <a:endParaRPr/>
          </a:p>
          <a:p>
            <a:pPr indent="-226693" lvl="1" marL="453387" marR="0" rtl="0" algn="l">
              <a:lnSpc>
                <a:spcPct val="140019"/>
              </a:lnSpc>
              <a:spcBef>
                <a:spcPts val="0"/>
              </a:spcBef>
              <a:spcAft>
                <a:spcPts val="0"/>
              </a:spcAft>
              <a:buClr>
                <a:srgbClr val="000000"/>
              </a:buClr>
              <a:buSzPts val="2099"/>
              <a:buFont typeface="Arial"/>
              <a:buChar char="•"/>
            </a:pPr>
            <a:r>
              <a:rPr b="1" i="0" lang="en-US" sz="2099" u="none" cap="none" strike="noStrike">
                <a:solidFill>
                  <a:srgbClr val="000000"/>
                </a:solidFill>
                <a:latin typeface="Open Sans"/>
                <a:ea typeface="Open Sans"/>
                <a:cs typeface="Open Sans"/>
                <a:sym typeface="Open Sans"/>
              </a:rPr>
              <a:t>Sustain Industry Health: </a:t>
            </a:r>
            <a:r>
              <a:rPr b="0" i="0" lang="en-US" sz="2099" u="none" cap="none" strike="noStrike">
                <a:solidFill>
                  <a:srgbClr val="000000"/>
                </a:solidFill>
                <a:latin typeface="Open Sans"/>
                <a:ea typeface="Open Sans"/>
                <a:cs typeface="Open Sans"/>
                <a:sym typeface="Open Sans"/>
              </a:rPr>
              <a:t>Back a strong real estate market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23"/>
          <p:cNvSpPr/>
          <p:nvPr/>
        </p:nvSpPr>
        <p:spPr>
          <a:xfrm>
            <a:off x="-103050" y="0"/>
            <a:ext cx="5964600" cy="10287000"/>
          </a:xfrm>
          <a:prstGeom prst="rect">
            <a:avLst/>
          </a:prstGeom>
          <a:solidFill>
            <a:srgbClr val="011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3"/>
          <p:cNvSpPr txBox="1"/>
          <p:nvPr/>
        </p:nvSpPr>
        <p:spPr>
          <a:xfrm>
            <a:off x="793256" y="1418495"/>
            <a:ext cx="4413819" cy="20002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4400">
                <a:solidFill>
                  <a:srgbClr val="FFFFFF"/>
                </a:solidFill>
                <a:latin typeface="League Spartan"/>
                <a:ea typeface="League Spartan"/>
                <a:cs typeface="League Spartan"/>
                <a:sym typeface="League Spartan"/>
              </a:rPr>
              <a:t>TASKFORCES, COMMITTEES,&amp; CHAPTERS</a:t>
            </a:r>
            <a:endParaRPr/>
          </a:p>
        </p:txBody>
      </p:sp>
      <p:sp>
        <p:nvSpPr>
          <p:cNvPr id="352" name="Google Shape;352;p23"/>
          <p:cNvSpPr txBox="1"/>
          <p:nvPr/>
        </p:nvSpPr>
        <p:spPr>
          <a:xfrm>
            <a:off x="7102225" y="1337566"/>
            <a:ext cx="9751200" cy="5984700"/>
          </a:xfrm>
          <a:prstGeom prst="rect">
            <a:avLst/>
          </a:prstGeom>
          <a:noFill/>
          <a:ln>
            <a:noFill/>
          </a:ln>
        </p:spPr>
        <p:txBody>
          <a:bodyPr anchorCtr="0" anchor="t" bIns="0" lIns="0" spcFirstLastPara="1" rIns="0" wrap="square" tIns="0">
            <a:spAutoFit/>
          </a:bodyPr>
          <a:lstStyle/>
          <a:p>
            <a:pPr indent="-259086" lvl="1" marL="518171" marR="0" rtl="0" algn="l">
              <a:lnSpc>
                <a:spcPct val="152000"/>
              </a:lnSpc>
              <a:spcBef>
                <a:spcPts val="0"/>
              </a:spcBef>
              <a:spcAft>
                <a:spcPts val="0"/>
              </a:spcAft>
              <a:buClr>
                <a:srgbClr val="131213"/>
              </a:buClr>
              <a:buSzPts val="2400"/>
              <a:buFont typeface="Arial"/>
              <a:buChar char="•"/>
            </a:pPr>
            <a:r>
              <a:rPr b="0" i="0" lang="en-US" sz="2400" u="none" cap="none" strike="noStrike">
                <a:solidFill>
                  <a:srgbClr val="131213"/>
                </a:solidFill>
                <a:latin typeface="Gidole"/>
                <a:ea typeface="Gidole"/>
                <a:cs typeface="Gidole"/>
                <a:sym typeface="Gidole"/>
              </a:rPr>
              <a:t>Commercial Services </a:t>
            </a:r>
            <a:endParaRPr/>
          </a:p>
          <a:p>
            <a:pPr indent="-259086" lvl="1" marL="518171" marR="0" rtl="0" algn="l">
              <a:lnSpc>
                <a:spcPct val="152000"/>
              </a:lnSpc>
              <a:spcBef>
                <a:spcPts val="0"/>
              </a:spcBef>
              <a:spcAft>
                <a:spcPts val="0"/>
              </a:spcAft>
              <a:buClr>
                <a:srgbClr val="131213"/>
              </a:buClr>
              <a:buSzPts val="2400"/>
              <a:buFont typeface="Arial"/>
              <a:buChar char="•"/>
            </a:pPr>
            <a:r>
              <a:rPr b="0" i="0" lang="en-US" sz="2400" u="none" cap="none" strike="noStrike">
                <a:solidFill>
                  <a:srgbClr val="131213"/>
                </a:solidFill>
                <a:latin typeface="Gidole"/>
                <a:ea typeface="Gidole"/>
                <a:cs typeface="Gidole"/>
                <a:sym typeface="Gidole"/>
              </a:rPr>
              <a:t>Professional Standards</a:t>
            </a:r>
            <a:endParaRPr/>
          </a:p>
          <a:p>
            <a:pPr indent="-259086" lvl="1" marL="518171" marR="0" rtl="0" algn="l">
              <a:lnSpc>
                <a:spcPct val="152000"/>
              </a:lnSpc>
              <a:spcBef>
                <a:spcPts val="0"/>
              </a:spcBef>
              <a:spcAft>
                <a:spcPts val="0"/>
              </a:spcAft>
              <a:buClr>
                <a:srgbClr val="131213"/>
              </a:buClr>
              <a:buSzPts val="2400"/>
              <a:buFont typeface="Arial"/>
              <a:buChar char="•"/>
            </a:pPr>
            <a:r>
              <a:rPr b="0" i="0" lang="en-US" sz="2400" u="none" cap="none" strike="noStrike">
                <a:solidFill>
                  <a:srgbClr val="131213"/>
                </a:solidFill>
                <a:latin typeface="Gidole"/>
                <a:ea typeface="Gidole"/>
                <a:cs typeface="Gidole"/>
                <a:sym typeface="Gidole"/>
              </a:rPr>
              <a:t>Orientation</a:t>
            </a:r>
            <a:endParaRPr/>
          </a:p>
          <a:p>
            <a:pPr indent="-259086" lvl="1" marL="518171" marR="0" rtl="0" algn="l">
              <a:lnSpc>
                <a:spcPct val="152000"/>
              </a:lnSpc>
              <a:spcBef>
                <a:spcPts val="0"/>
              </a:spcBef>
              <a:spcAft>
                <a:spcPts val="0"/>
              </a:spcAft>
              <a:buClr>
                <a:srgbClr val="131213"/>
              </a:buClr>
              <a:buSzPts val="2400"/>
              <a:buFont typeface="Arial"/>
              <a:buChar char="•"/>
            </a:pPr>
            <a:r>
              <a:rPr b="0" i="0" lang="en-US" sz="2400" u="none" cap="none" strike="noStrike">
                <a:solidFill>
                  <a:srgbClr val="131213"/>
                </a:solidFill>
                <a:latin typeface="Gidole"/>
                <a:ea typeface="Gidole"/>
                <a:cs typeface="Gidole"/>
                <a:sym typeface="Gidole"/>
              </a:rPr>
              <a:t>Member/YPN Networking</a:t>
            </a:r>
            <a:endParaRPr/>
          </a:p>
          <a:p>
            <a:pPr indent="-259086" lvl="1" marL="518171" marR="0" rtl="0" algn="l">
              <a:lnSpc>
                <a:spcPct val="152000"/>
              </a:lnSpc>
              <a:spcBef>
                <a:spcPts val="0"/>
              </a:spcBef>
              <a:spcAft>
                <a:spcPts val="0"/>
              </a:spcAft>
              <a:buClr>
                <a:srgbClr val="131213"/>
              </a:buClr>
              <a:buSzPts val="2400"/>
              <a:buFont typeface="Arial"/>
              <a:buChar char="•"/>
            </a:pPr>
            <a:r>
              <a:rPr b="0" i="0" lang="en-US" sz="2400" u="none" cap="none" strike="noStrike">
                <a:solidFill>
                  <a:srgbClr val="131213"/>
                </a:solidFill>
                <a:latin typeface="Gidole"/>
                <a:ea typeface="Gidole"/>
                <a:cs typeface="Gidole"/>
                <a:sym typeface="Gidole"/>
              </a:rPr>
              <a:t>Learning Lab</a:t>
            </a:r>
            <a:endParaRPr/>
          </a:p>
          <a:p>
            <a:pPr indent="-259086" lvl="1" marL="518171" marR="0" rtl="0" algn="l">
              <a:lnSpc>
                <a:spcPct val="152000"/>
              </a:lnSpc>
              <a:spcBef>
                <a:spcPts val="0"/>
              </a:spcBef>
              <a:spcAft>
                <a:spcPts val="0"/>
              </a:spcAft>
              <a:buClr>
                <a:srgbClr val="131213"/>
              </a:buClr>
              <a:buSzPts val="2400"/>
              <a:buFont typeface="Arial"/>
              <a:buChar char="•"/>
            </a:pPr>
            <a:r>
              <a:rPr b="0" i="0" lang="en-US" sz="2400" u="none" cap="none" strike="noStrike">
                <a:solidFill>
                  <a:srgbClr val="131213"/>
                </a:solidFill>
                <a:latin typeface="Gidole"/>
                <a:ea typeface="Gidole"/>
                <a:cs typeface="Gidole"/>
                <a:sym typeface="Gidole"/>
              </a:rPr>
              <a:t>Community Engagement/Housing Awareness </a:t>
            </a:r>
            <a:endParaRPr/>
          </a:p>
          <a:p>
            <a:pPr indent="-259086" lvl="1" marL="518171" marR="0" rtl="0" algn="l">
              <a:lnSpc>
                <a:spcPct val="152000"/>
              </a:lnSpc>
              <a:spcBef>
                <a:spcPts val="0"/>
              </a:spcBef>
              <a:spcAft>
                <a:spcPts val="0"/>
              </a:spcAft>
              <a:buClr>
                <a:srgbClr val="131213"/>
              </a:buClr>
              <a:buSzPts val="2400"/>
              <a:buFont typeface="Arial"/>
              <a:buChar char="•"/>
            </a:pPr>
            <a:r>
              <a:rPr b="0" i="0" lang="en-US" sz="2400" u="none" cap="none" strike="noStrike">
                <a:solidFill>
                  <a:srgbClr val="131213"/>
                </a:solidFill>
                <a:latin typeface="Gidole"/>
                <a:ea typeface="Gidole"/>
                <a:cs typeface="Gidole"/>
                <a:sym typeface="Gidole"/>
              </a:rPr>
              <a:t>Investment Taskforce</a:t>
            </a:r>
            <a:endParaRPr/>
          </a:p>
          <a:p>
            <a:pPr indent="-259086" lvl="1" marL="518171" marR="0" rtl="0" algn="l">
              <a:lnSpc>
                <a:spcPct val="152000"/>
              </a:lnSpc>
              <a:spcBef>
                <a:spcPts val="0"/>
              </a:spcBef>
              <a:spcAft>
                <a:spcPts val="0"/>
              </a:spcAft>
              <a:buClr>
                <a:srgbClr val="131213"/>
              </a:buClr>
              <a:buSzPts val="2400"/>
              <a:buFont typeface="Arial"/>
              <a:buChar char="•"/>
            </a:pPr>
            <a:r>
              <a:rPr b="0" i="0" lang="en-US" sz="2400" u="none" cap="none" strike="noStrike">
                <a:solidFill>
                  <a:srgbClr val="131213"/>
                </a:solidFill>
                <a:latin typeface="Gidole"/>
                <a:ea typeface="Gidole"/>
                <a:cs typeface="Gidole"/>
                <a:sym typeface="Gidole"/>
              </a:rPr>
              <a:t>RASCW Housing Foundation</a:t>
            </a:r>
            <a:endParaRPr/>
          </a:p>
          <a:p>
            <a:pPr indent="-259086" lvl="1" marL="518171" marR="0" rtl="0" algn="l">
              <a:lnSpc>
                <a:spcPct val="152000"/>
              </a:lnSpc>
              <a:spcBef>
                <a:spcPts val="0"/>
              </a:spcBef>
              <a:spcAft>
                <a:spcPts val="0"/>
              </a:spcAft>
              <a:buClr>
                <a:srgbClr val="131213"/>
              </a:buClr>
              <a:buSzPts val="2400"/>
              <a:buFont typeface="Arial"/>
              <a:buChar char="•"/>
            </a:pPr>
            <a:r>
              <a:rPr b="0" i="0" lang="en-US" sz="2400" u="none" cap="none" strike="noStrike">
                <a:solidFill>
                  <a:srgbClr val="131213"/>
                </a:solidFill>
                <a:latin typeface="Gidole"/>
                <a:ea typeface="Gidole"/>
                <a:cs typeface="Gidole"/>
                <a:sym typeface="Gidole"/>
              </a:rPr>
              <a:t>Government Affairs</a:t>
            </a:r>
            <a:endParaRPr/>
          </a:p>
          <a:p>
            <a:pPr indent="-259086" lvl="1" marL="518171" marR="0" rtl="0" algn="l">
              <a:lnSpc>
                <a:spcPct val="152000"/>
              </a:lnSpc>
              <a:spcBef>
                <a:spcPts val="0"/>
              </a:spcBef>
              <a:spcAft>
                <a:spcPts val="0"/>
              </a:spcAft>
              <a:buClr>
                <a:srgbClr val="131213"/>
              </a:buClr>
              <a:buSzPts val="2400"/>
              <a:buFont typeface="Arial"/>
              <a:buChar char="•"/>
            </a:pPr>
            <a:r>
              <a:rPr b="0" i="0" lang="en-US" sz="2400" u="none" cap="none" strike="noStrike">
                <a:solidFill>
                  <a:srgbClr val="131213"/>
                </a:solidFill>
                <a:latin typeface="Gidole"/>
                <a:ea typeface="Gidole"/>
                <a:cs typeface="Gidole"/>
                <a:sym typeface="Gidole"/>
              </a:rPr>
              <a:t>MLS Committee</a:t>
            </a:r>
            <a:endParaRPr/>
          </a:p>
          <a:p>
            <a:pPr indent="0" lvl="0" marL="0" marR="0" rtl="0" algn="l">
              <a:lnSpc>
                <a:spcPct val="171000"/>
              </a:lnSpc>
              <a:spcBef>
                <a:spcPts val="0"/>
              </a:spcBef>
              <a:spcAft>
                <a:spcPts val="0"/>
              </a:spcAft>
              <a:buNone/>
            </a:pPr>
            <a:r>
              <a:t/>
            </a:r>
            <a:endParaRPr sz="2400">
              <a:solidFill>
                <a:srgbClr val="131213"/>
              </a:solidFill>
              <a:latin typeface="Gidole"/>
              <a:ea typeface="Gidole"/>
              <a:cs typeface="Gidole"/>
              <a:sym typeface="Gidole"/>
            </a:endParaRPr>
          </a:p>
        </p:txBody>
      </p:sp>
      <p:sp>
        <p:nvSpPr>
          <p:cNvPr id="353" name="Google Shape;353;p23"/>
          <p:cNvSpPr/>
          <p:nvPr/>
        </p:nvSpPr>
        <p:spPr>
          <a:xfrm>
            <a:off x="1362048" y="8899086"/>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3">
              <a:alphaModFix/>
            </a:blip>
            <a:stretch>
              <a:fillRect b="0" l="0" r="0" t="0"/>
            </a:stretch>
          </a:blipFill>
          <a:ln>
            <a:noFill/>
          </a:ln>
        </p:spPr>
      </p:sp>
      <p:sp>
        <p:nvSpPr>
          <p:cNvPr id="354" name="Google Shape;354;p23"/>
          <p:cNvSpPr txBox="1"/>
          <p:nvPr/>
        </p:nvSpPr>
        <p:spPr>
          <a:xfrm>
            <a:off x="7017375" y="492996"/>
            <a:ext cx="6799500" cy="569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700">
                <a:solidFill>
                  <a:srgbClr val="000000"/>
                </a:solidFill>
                <a:latin typeface="Arial"/>
                <a:ea typeface="Arial"/>
                <a:cs typeface="Arial"/>
                <a:sym typeface="Arial"/>
              </a:rPr>
              <a:t>TASK FORCES/COMMITTEES:</a:t>
            </a:r>
            <a:endParaRPr/>
          </a:p>
        </p:txBody>
      </p:sp>
      <p:sp>
        <p:nvSpPr>
          <p:cNvPr id="355" name="Google Shape;355;p23"/>
          <p:cNvSpPr txBox="1"/>
          <p:nvPr/>
        </p:nvSpPr>
        <p:spPr>
          <a:xfrm>
            <a:off x="7373850" y="6836413"/>
            <a:ext cx="3065550" cy="62997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700">
                <a:solidFill>
                  <a:srgbClr val="000000"/>
                </a:solidFill>
                <a:latin typeface="Arial"/>
                <a:ea typeface="Arial"/>
                <a:cs typeface="Arial"/>
                <a:sym typeface="Arial"/>
              </a:rPr>
              <a:t>CHAPTERS:</a:t>
            </a:r>
            <a:endParaRPr/>
          </a:p>
        </p:txBody>
      </p:sp>
      <p:sp>
        <p:nvSpPr>
          <p:cNvPr id="356" name="Google Shape;356;p23"/>
          <p:cNvSpPr txBox="1"/>
          <p:nvPr/>
        </p:nvSpPr>
        <p:spPr>
          <a:xfrm>
            <a:off x="7204100" y="7597461"/>
            <a:ext cx="4132500" cy="1679100"/>
          </a:xfrm>
          <a:prstGeom prst="rect">
            <a:avLst/>
          </a:prstGeom>
          <a:noFill/>
          <a:ln>
            <a:noFill/>
          </a:ln>
        </p:spPr>
        <p:txBody>
          <a:bodyPr anchorCtr="0" anchor="t" bIns="0" lIns="0" spcFirstLastPara="1" rIns="0" wrap="square" tIns="0">
            <a:spAutoFit/>
          </a:bodyPr>
          <a:lstStyle/>
          <a:p>
            <a:pPr indent="-291468" lvl="1" marL="582936" marR="0" rtl="0" algn="l">
              <a:lnSpc>
                <a:spcPct val="152000"/>
              </a:lnSpc>
              <a:spcBef>
                <a:spcPts val="0"/>
              </a:spcBef>
              <a:spcAft>
                <a:spcPts val="0"/>
              </a:spcAft>
              <a:buClr>
                <a:srgbClr val="131213"/>
              </a:buClr>
              <a:buSzPts val="2700"/>
              <a:buFont typeface="Arial"/>
              <a:buChar char="•"/>
            </a:pPr>
            <a:r>
              <a:rPr b="0" i="0" lang="en-US" sz="2700" u="none" cap="none" strike="noStrike">
                <a:solidFill>
                  <a:srgbClr val="131213"/>
                </a:solidFill>
                <a:latin typeface="Gidole"/>
                <a:ea typeface="Gidole"/>
                <a:cs typeface="Gidole"/>
                <a:sym typeface="Gidole"/>
              </a:rPr>
              <a:t>Green Lake Chapter</a:t>
            </a:r>
            <a:endParaRPr/>
          </a:p>
          <a:p>
            <a:pPr indent="-291468" lvl="1" marL="582936" marR="0" rtl="0" algn="l">
              <a:lnSpc>
                <a:spcPct val="152000"/>
              </a:lnSpc>
              <a:spcBef>
                <a:spcPts val="0"/>
              </a:spcBef>
              <a:spcAft>
                <a:spcPts val="0"/>
              </a:spcAft>
              <a:buClr>
                <a:srgbClr val="131213"/>
              </a:buClr>
              <a:buSzPts val="2700"/>
              <a:buFont typeface="Arial"/>
              <a:buChar char="•"/>
            </a:pPr>
            <a:r>
              <a:rPr b="0" i="0" lang="en-US" sz="2700" u="none" cap="none" strike="noStrike">
                <a:solidFill>
                  <a:srgbClr val="131213"/>
                </a:solidFill>
                <a:latin typeface="Gidole"/>
                <a:ea typeface="Gidole"/>
                <a:cs typeface="Gidole"/>
                <a:sym typeface="Gidole"/>
              </a:rPr>
              <a:t>Sauk Columbia Chapter</a:t>
            </a:r>
            <a:endParaRPr/>
          </a:p>
          <a:p>
            <a:pPr indent="-291468" lvl="1" marL="582936" marR="0" rtl="0" algn="l">
              <a:lnSpc>
                <a:spcPct val="152000"/>
              </a:lnSpc>
              <a:spcBef>
                <a:spcPts val="0"/>
              </a:spcBef>
              <a:spcAft>
                <a:spcPts val="0"/>
              </a:spcAft>
              <a:buClr>
                <a:srgbClr val="131213"/>
              </a:buClr>
              <a:buSzPts val="2700"/>
              <a:buFont typeface="Arial"/>
              <a:buChar char="•"/>
            </a:pPr>
            <a:r>
              <a:rPr b="0" i="0" lang="en-US" sz="2700" u="none" cap="none" strike="noStrike">
                <a:solidFill>
                  <a:srgbClr val="131213"/>
                </a:solidFill>
                <a:latin typeface="Gidole"/>
                <a:ea typeface="Gidole"/>
                <a:cs typeface="Gidole"/>
                <a:sym typeface="Gidole"/>
              </a:rPr>
              <a:t>Southwest Chapter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4"/>
          <p:cNvSpPr/>
          <p:nvPr/>
        </p:nvSpPr>
        <p:spPr>
          <a:xfrm>
            <a:off x="0" y="-201824"/>
            <a:ext cx="4778187" cy="10947400"/>
          </a:xfrm>
          <a:prstGeom prst="rect">
            <a:avLst/>
          </a:prstGeom>
          <a:solidFill>
            <a:srgbClr val="011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2" name="Google Shape;362;p24"/>
          <p:cNvGrpSpPr/>
          <p:nvPr/>
        </p:nvGrpSpPr>
        <p:grpSpPr>
          <a:xfrm>
            <a:off x="-372645" y="4892532"/>
            <a:ext cx="9718564" cy="4889428"/>
            <a:chOff x="0" y="0"/>
            <a:chExt cx="12958086" cy="6519237"/>
          </a:xfrm>
        </p:grpSpPr>
        <p:sp>
          <p:nvSpPr>
            <p:cNvPr id="363" name="Google Shape;363;p24"/>
            <p:cNvSpPr/>
            <p:nvPr/>
          </p:nvSpPr>
          <p:spPr>
            <a:xfrm>
              <a:off x="0" y="990997"/>
              <a:ext cx="12907287" cy="5528240"/>
            </a:xfrm>
            <a:custGeom>
              <a:rect b="b" l="l" r="r" t="t"/>
              <a:pathLst>
                <a:path extrusionOk="0" h="5528240" w="12907287">
                  <a:moveTo>
                    <a:pt x="0" y="0"/>
                  </a:moveTo>
                  <a:lnTo>
                    <a:pt x="12907287" y="0"/>
                  </a:lnTo>
                  <a:lnTo>
                    <a:pt x="12907287" y="5528240"/>
                  </a:lnTo>
                  <a:lnTo>
                    <a:pt x="0" y="5528240"/>
                  </a:lnTo>
                  <a:lnTo>
                    <a:pt x="0" y="0"/>
                  </a:lnTo>
                  <a:close/>
                </a:path>
              </a:pathLst>
            </a:custGeom>
            <a:blipFill rotWithShape="1">
              <a:blip r:embed="rId3">
                <a:alphaModFix amt="14000"/>
              </a:blip>
              <a:stretch>
                <a:fillRect b="0" l="0" r="-7074" t="0"/>
              </a:stretch>
            </a:blipFill>
            <a:ln>
              <a:noFill/>
            </a:ln>
          </p:spPr>
        </p:sp>
        <p:sp>
          <p:nvSpPr>
            <p:cNvPr id="364" name="Google Shape;364;p24"/>
            <p:cNvSpPr/>
            <p:nvPr/>
          </p:nvSpPr>
          <p:spPr>
            <a:xfrm>
              <a:off x="8587" y="0"/>
              <a:ext cx="12949499" cy="5528240"/>
            </a:xfrm>
            <a:custGeom>
              <a:rect b="b" l="l" r="r" t="t"/>
              <a:pathLst>
                <a:path extrusionOk="0" h="5528240" w="12949499">
                  <a:moveTo>
                    <a:pt x="0" y="0"/>
                  </a:moveTo>
                  <a:lnTo>
                    <a:pt x="12949500" y="0"/>
                  </a:lnTo>
                  <a:lnTo>
                    <a:pt x="12949500" y="5528240"/>
                  </a:lnTo>
                  <a:lnTo>
                    <a:pt x="0" y="5528240"/>
                  </a:lnTo>
                  <a:lnTo>
                    <a:pt x="0" y="0"/>
                  </a:lnTo>
                  <a:close/>
                </a:path>
              </a:pathLst>
            </a:custGeom>
            <a:blipFill rotWithShape="1">
              <a:blip r:embed="rId3">
                <a:alphaModFix amt="14000"/>
              </a:blip>
              <a:stretch>
                <a:fillRect b="0" l="0" r="-6726" t="0"/>
              </a:stretch>
            </a:blipFill>
            <a:ln>
              <a:noFill/>
            </a:ln>
          </p:spPr>
        </p:sp>
      </p:grpSp>
      <p:sp>
        <p:nvSpPr>
          <p:cNvPr id="365" name="Google Shape;365;p24"/>
          <p:cNvSpPr/>
          <p:nvPr/>
        </p:nvSpPr>
        <p:spPr>
          <a:xfrm>
            <a:off x="0" y="8838350"/>
            <a:ext cx="4778142" cy="1448924"/>
          </a:xfrm>
          <a:custGeom>
            <a:rect b="b" l="l" r="r" t="t"/>
            <a:pathLst>
              <a:path extrusionOk="0" h="277971" w="782340">
                <a:moveTo>
                  <a:pt x="0" y="0"/>
                </a:moveTo>
                <a:lnTo>
                  <a:pt x="782340" y="0"/>
                </a:lnTo>
                <a:lnTo>
                  <a:pt x="782340" y="277971"/>
                </a:lnTo>
                <a:lnTo>
                  <a:pt x="0" y="277971"/>
                </a:lnTo>
                <a:close/>
              </a:path>
            </a:pathLst>
          </a:custGeom>
          <a:solidFill>
            <a:srgbClr val="011C50"/>
          </a:solidFill>
          <a:ln>
            <a:noFill/>
          </a:ln>
        </p:spPr>
      </p:sp>
      <p:sp>
        <p:nvSpPr>
          <p:cNvPr id="366" name="Google Shape;366;p24"/>
          <p:cNvSpPr txBox="1"/>
          <p:nvPr/>
        </p:nvSpPr>
        <p:spPr>
          <a:xfrm>
            <a:off x="5539970" y="1146840"/>
            <a:ext cx="12400500" cy="9028200"/>
          </a:xfrm>
          <a:prstGeom prst="rect">
            <a:avLst/>
          </a:prstGeom>
          <a:noFill/>
          <a:ln>
            <a:noFill/>
          </a:ln>
        </p:spPr>
        <p:txBody>
          <a:bodyPr anchorCtr="0" anchor="t" bIns="0" lIns="0" spcFirstLastPara="1" rIns="0" wrap="square" tIns="0">
            <a:spAutoFit/>
          </a:bodyPr>
          <a:lstStyle/>
          <a:p>
            <a:pPr indent="0" lvl="0" marL="0" marR="0" rtl="0" algn="l">
              <a:lnSpc>
                <a:spcPct val="130006"/>
              </a:lnSpc>
              <a:spcBef>
                <a:spcPts val="0"/>
              </a:spcBef>
              <a:spcAft>
                <a:spcPts val="0"/>
              </a:spcAft>
              <a:buNone/>
            </a:pPr>
            <a:r>
              <a:rPr lang="en-US" sz="4499">
                <a:solidFill>
                  <a:srgbClr val="011C50"/>
                </a:solidFill>
                <a:latin typeface="Gidole"/>
                <a:ea typeface="Gidole"/>
                <a:cs typeface="Gidole"/>
                <a:sym typeface="Gidole"/>
              </a:rPr>
              <a:t>Many events support causes in the community!</a:t>
            </a:r>
            <a:endParaRPr sz="1100"/>
          </a:p>
          <a:p>
            <a:pPr indent="0" lvl="0" marL="0" marR="0" rtl="0" algn="l">
              <a:lnSpc>
                <a:spcPct val="62283"/>
              </a:lnSpc>
              <a:spcBef>
                <a:spcPts val="0"/>
              </a:spcBef>
              <a:spcAft>
                <a:spcPts val="0"/>
              </a:spcAft>
              <a:buNone/>
            </a:pPr>
            <a:r>
              <a:t/>
            </a:r>
            <a:endParaRPr sz="4499">
              <a:solidFill>
                <a:srgbClr val="011C50"/>
              </a:solidFill>
              <a:latin typeface="Gidole"/>
              <a:ea typeface="Gidole"/>
              <a:cs typeface="Gidole"/>
              <a:sym typeface="Gidole"/>
            </a:endParaRPr>
          </a:p>
          <a:p>
            <a:pPr indent="0" lvl="0" marL="0" marR="0" rtl="0" algn="l">
              <a:lnSpc>
                <a:spcPct val="130006"/>
              </a:lnSpc>
              <a:spcBef>
                <a:spcPts val="0"/>
              </a:spcBef>
              <a:spcAft>
                <a:spcPts val="0"/>
              </a:spcAft>
              <a:buNone/>
            </a:pPr>
            <a:r>
              <a:rPr lang="en-US" sz="4499">
                <a:solidFill>
                  <a:srgbClr val="011C50"/>
                </a:solidFill>
                <a:latin typeface="Gidole"/>
                <a:ea typeface="Gidole"/>
                <a:cs typeface="Gidole"/>
                <a:sym typeface="Gidole"/>
              </a:rPr>
              <a:t>Memorial Golf Outing</a:t>
            </a:r>
            <a:endParaRPr sz="1100"/>
          </a:p>
          <a:p>
            <a:pPr indent="0" lvl="0" marL="0" marR="0" rtl="0" algn="l">
              <a:lnSpc>
                <a:spcPct val="130006"/>
              </a:lnSpc>
              <a:spcBef>
                <a:spcPts val="0"/>
              </a:spcBef>
              <a:spcAft>
                <a:spcPts val="0"/>
              </a:spcAft>
              <a:buNone/>
            </a:pPr>
            <a:r>
              <a:rPr lang="en-US" sz="4499">
                <a:solidFill>
                  <a:srgbClr val="011C50"/>
                </a:solidFill>
                <a:latin typeface="Gidole"/>
                <a:ea typeface="Gidole"/>
                <a:cs typeface="Gidole"/>
                <a:sym typeface="Gidole"/>
              </a:rPr>
              <a:t>Bocce Ball &amp; Backpacks Tournament</a:t>
            </a:r>
            <a:endParaRPr sz="1100"/>
          </a:p>
          <a:p>
            <a:pPr indent="0" lvl="0" marL="0" marR="0" rtl="0" algn="l">
              <a:lnSpc>
                <a:spcPct val="130006"/>
              </a:lnSpc>
              <a:spcBef>
                <a:spcPts val="0"/>
              </a:spcBef>
              <a:spcAft>
                <a:spcPts val="0"/>
              </a:spcAft>
              <a:buNone/>
            </a:pPr>
            <a:r>
              <a:rPr lang="en-US" sz="4499">
                <a:solidFill>
                  <a:srgbClr val="011C50"/>
                </a:solidFill>
                <a:latin typeface="Gidole"/>
                <a:ea typeface="Gidole"/>
                <a:cs typeface="Gidole"/>
                <a:sym typeface="Gidole"/>
              </a:rPr>
              <a:t>Trivia Extravaganza</a:t>
            </a:r>
            <a:endParaRPr sz="1100"/>
          </a:p>
          <a:p>
            <a:pPr indent="0" lvl="0" marL="0" marR="0" rtl="0" algn="l">
              <a:lnSpc>
                <a:spcPct val="130006"/>
              </a:lnSpc>
              <a:spcBef>
                <a:spcPts val="0"/>
              </a:spcBef>
              <a:spcAft>
                <a:spcPts val="0"/>
              </a:spcAft>
              <a:buNone/>
            </a:pPr>
            <a:r>
              <a:rPr lang="en-US" sz="4499">
                <a:solidFill>
                  <a:srgbClr val="011C50"/>
                </a:solidFill>
                <a:latin typeface="Gidole"/>
                <a:ea typeface="Gidole"/>
                <a:cs typeface="Gidole"/>
                <a:sym typeface="Gidole"/>
              </a:rPr>
              <a:t>Bags Tournament</a:t>
            </a:r>
            <a:endParaRPr sz="1100"/>
          </a:p>
          <a:p>
            <a:pPr indent="0" lvl="0" marL="0" marR="0" rtl="0" algn="l">
              <a:lnSpc>
                <a:spcPct val="130006"/>
              </a:lnSpc>
              <a:spcBef>
                <a:spcPts val="0"/>
              </a:spcBef>
              <a:spcAft>
                <a:spcPts val="0"/>
              </a:spcAft>
              <a:buNone/>
            </a:pPr>
            <a:r>
              <a:rPr lang="en-US" sz="4499">
                <a:solidFill>
                  <a:srgbClr val="011C50"/>
                </a:solidFill>
                <a:latin typeface="Gidole"/>
                <a:ea typeface="Gidole"/>
                <a:cs typeface="Gidole"/>
                <a:sym typeface="Gidole"/>
              </a:rPr>
              <a:t>Euchre Tournament</a:t>
            </a:r>
            <a:endParaRPr sz="1100"/>
          </a:p>
          <a:p>
            <a:pPr indent="0" lvl="0" marL="0" marR="0" rtl="0" algn="l">
              <a:lnSpc>
                <a:spcPct val="130006"/>
              </a:lnSpc>
              <a:spcBef>
                <a:spcPts val="0"/>
              </a:spcBef>
              <a:spcAft>
                <a:spcPts val="0"/>
              </a:spcAft>
              <a:buNone/>
            </a:pPr>
            <a:r>
              <a:rPr lang="en-US" sz="4499">
                <a:solidFill>
                  <a:srgbClr val="011C50"/>
                </a:solidFill>
                <a:latin typeface="Gidole"/>
                <a:ea typeface="Gidole"/>
                <a:cs typeface="Gidole"/>
                <a:sym typeface="Gidole"/>
              </a:rPr>
              <a:t>Holiday Party &amp; Gift Drive</a:t>
            </a:r>
            <a:endParaRPr sz="1100"/>
          </a:p>
          <a:p>
            <a:pPr indent="0" lvl="0" marL="0" marR="0" rtl="0" algn="l">
              <a:lnSpc>
                <a:spcPct val="130006"/>
              </a:lnSpc>
              <a:spcBef>
                <a:spcPts val="0"/>
              </a:spcBef>
              <a:spcAft>
                <a:spcPts val="0"/>
              </a:spcAft>
              <a:buNone/>
            </a:pPr>
            <a:r>
              <a:rPr lang="en-US" sz="4499">
                <a:solidFill>
                  <a:srgbClr val="011C50"/>
                </a:solidFill>
                <a:latin typeface="Gidole"/>
                <a:ea typeface="Gidole"/>
                <a:cs typeface="Gidole"/>
                <a:sym typeface="Gidole"/>
              </a:rPr>
              <a:t>Governmental Affairs Silent and Live Auction</a:t>
            </a:r>
            <a:endParaRPr sz="1100"/>
          </a:p>
          <a:p>
            <a:pPr indent="0" lvl="0" marL="0" marR="0" rtl="0" algn="l">
              <a:lnSpc>
                <a:spcPct val="119170"/>
              </a:lnSpc>
              <a:spcBef>
                <a:spcPts val="0"/>
              </a:spcBef>
              <a:spcAft>
                <a:spcPts val="0"/>
              </a:spcAft>
              <a:buNone/>
            </a:pPr>
            <a:r>
              <a:t/>
            </a:r>
            <a:endParaRPr sz="4499">
              <a:solidFill>
                <a:srgbClr val="011C50"/>
              </a:solidFill>
              <a:latin typeface="Gidole"/>
              <a:ea typeface="Gidole"/>
              <a:cs typeface="Gidole"/>
              <a:sym typeface="Gidole"/>
            </a:endParaRPr>
          </a:p>
          <a:p>
            <a:pPr indent="0" lvl="0" marL="0" marR="0" rtl="0" algn="l">
              <a:lnSpc>
                <a:spcPct val="130007"/>
              </a:lnSpc>
              <a:spcBef>
                <a:spcPts val="0"/>
              </a:spcBef>
              <a:spcAft>
                <a:spcPts val="0"/>
              </a:spcAft>
              <a:buNone/>
            </a:pPr>
            <a:r>
              <a:rPr lang="en-US" sz="3699" u="sng">
                <a:solidFill>
                  <a:srgbClr val="011C50"/>
                </a:solidFill>
                <a:latin typeface="Gidole"/>
                <a:ea typeface="Gidole"/>
                <a:cs typeface="Gidole"/>
                <a:sym typeface="Gidole"/>
                <a:hlinkClick r:id="rId4">
                  <a:extLst>
                    <a:ext uri="{A12FA001-AC4F-418D-AE19-62706E023703}">
                      <ahyp:hlinkClr val="tx"/>
                    </a:ext>
                  </a:extLst>
                </a:hlinkClick>
              </a:rPr>
              <a:t>https://members.rascw.org/events</a:t>
            </a:r>
            <a:endParaRPr sz="1100"/>
          </a:p>
        </p:txBody>
      </p:sp>
      <p:sp>
        <p:nvSpPr>
          <p:cNvPr id="367" name="Google Shape;367;p24"/>
          <p:cNvSpPr txBox="1"/>
          <p:nvPr/>
        </p:nvSpPr>
        <p:spPr>
          <a:xfrm>
            <a:off x="953150" y="1203990"/>
            <a:ext cx="2871886" cy="15811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5200">
                <a:solidFill>
                  <a:srgbClr val="FFFFFF"/>
                </a:solidFill>
                <a:latin typeface="League Spartan"/>
                <a:ea typeface="League Spartan"/>
                <a:cs typeface="League Spartan"/>
                <a:sym typeface="League Spartan"/>
              </a:rPr>
              <a:t>RASCW</a:t>
            </a:r>
            <a:endParaRPr/>
          </a:p>
          <a:p>
            <a:pPr indent="0" lvl="0" marL="0" marR="0" rtl="0" algn="l">
              <a:lnSpc>
                <a:spcPct val="120000"/>
              </a:lnSpc>
              <a:spcBef>
                <a:spcPts val="0"/>
              </a:spcBef>
              <a:spcAft>
                <a:spcPts val="0"/>
              </a:spcAft>
              <a:buNone/>
            </a:pPr>
            <a:r>
              <a:rPr lang="en-US" sz="5200">
                <a:solidFill>
                  <a:srgbClr val="FFFFFF"/>
                </a:solidFill>
                <a:latin typeface="League Spartan"/>
                <a:ea typeface="League Spartan"/>
                <a:cs typeface="League Spartan"/>
                <a:sym typeface="League Spartan"/>
              </a:rPr>
              <a:t>EVENTS</a:t>
            </a:r>
            <a:endParaRPr/>
          </a:p>
        </p:txBody>
      </p:sp>
      <p:sp>
        <p:nvSpPr>
          <p:cNvPr id="368" name="Google Shape;368;p24"/>
          <p:cNvSpPr/>
          <p:nvPr/>
        </p:nvSpPr>
        <p:spPr>
          <a:xfrm>
            <a:off x="862357" y="9044335"/>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25"/>
          <p:cNvSpPr/>
          <p:nvPr/>
        </p:nvSpPr>
        <p:spPr>
          <a:xfrm>
            <a:off x="0" y="8864475"/>
            <a:ext cx="18288905" cy="1643004"/>
          </a:xfrm>
          <a:custGeom>
            <a:rect b="b" l="l" r="r" t="t"/>
            <a:pathLst>
              <a:path extrusionOk="0" h="274635" w="2795400">
                <a:moveTo>
                  <a:pt x="0" y="0"/>
                </a:moveTo>
                <a:lnTo>
                  <a:pt x="2795400" y="0"/>
                </a:lnTo>
                <a:lnTo>
                  <a:pt x="2795400" y="274635"/>
                </a:lnTo>
                <a:lnTo>
                  <a:pt x="0" y="274635"/>
                </a:lnTo>
                <a:close/>
              </a:path>
            </a:pathLst>
          </a:custGeom>
          <a:solidFill>
            <a:srgbClr val="011C50"/>
          </a:solidFill>
          <a:ln>
            <a:noFill/>
          </a:ln>
        </p:spPr>
      </p:sp>
      <p:sp>
        <p:nvSpPr>
          <p:cNvPr id="374" name="Google Shape;374;p25"/>
          <p:cNvSpPr/>
          <p:nvPr/>
        </p:nvSpPr>
        <p:spPr>
          <a:xfrm>
            <a:off x="15199199" y="9193783"/>
            <a:ext cx="2722608" cy="803169"/>
          </a:xfrm>
          <a:custGeom>
            <a:rect b="b" l="l" r="r" t="t"/>
            <a:pathLst>
              <a:path extrusionOk="0" h="803169" w="2722608">
                <a:moveTo>
                  <a:pt x="0" y="0"/>
                </a:moveTo>
                <a:lnTo>
                  <a:pt x="2722608" y="0"/>
                </a:lnTo>
                <a:lnTo>
                  <a:pt x="2722608" y="803169"/>
                </a:lnTo>
                <a:lnTo>
                  <a:pt x="0" y="803169"/>
                </a:lnTo>
                <a:lnTo>
                  <a:pt x="0" y="0"/>
                </a:lnTo>
                <a:close/>
              </a:path>
            </a:pathLst>
          </a:custGeom>
          <a:blipFill rotWithShape="1">
            <a:blip r:embed="rId3">
              <a:alphaModFix/>
            </a:blip>
            <a:stretch>
              <a:fillRect b="0" l="0" r="0" t="0"/>
            </a:stretch>
          </a:blipFill>
          <a:ln>
            <a:noFill/>
          </a:ln>
        </p:spPr>
      </p:sp>
      <p:sp>
        <p:nvSpPr>
          <p:cNvPr id="375" name="Google Shape;375;p25"/>
          <p:cNvSpPr txBox="1"/>
          <p:nvPr/>
        </p:nvSpPr>
        <p:spPr>
          <a:xfrm>
            <a:off x="823275" y="1619250"/>
            <a:ext cx="16983600" cy="7128000"/>
          </a:xfrm>
          <a:prstGeom prst="rect">
            <a:avLst/>
          </a:prstGeom>
          <a:noFill/>
          <a:ln>
            <a:noFill/>
          </a:ln>
        </p:spPr>
        <p:txBody>
          <a:bodyPr anchorCtr="0" anchor="t" bIns="0" lIns="0" spcFirstLastPara="1" rIns="0" wrap="square" tIns="0">
            <a:spAutoFit/>
          </a:bodyPr>
          <a:lstStyle/>
          <a:p>
            <a:pPr indent="-346072" lvl="1" marL="755644" marR="0" rtl="0" algn="l">
              <a:lnSpc>
                <a:spcPct val="110002"/>
              </a:lnSpc>
              <a:spcBef>
                <a:spcPts val="0"/>
              </a:spcBef>
              <a:spcAft>
                <a:spcPts val="0"/>
              </a:spcAft>
              <a:buClr>
                <a:srgbClr val="000000"/>
              </a:buClr>
              <a:buSzPts val="2999"/>
              <a:buFont typeface="Arial"/>
              <a:buChar char="•"/>
            </a:pPr>
            <a:r>
              <a:rPr b="0" i="0" lang="en-US" sz="2999" u="sng" cap="none" strike="noStrike">
                <a:solidFill>
                  <a:srgbClr val="000000"/>
                </a:solidFill>
                <a:latin typeface="Gidole"/>
                <a:ea typeface="Gidole"/>
                <a:cs typeface="Gidole"/>
                <a:sym typeface="Gidole"/>
              </a:rPr>
              <a:t>RASCW Commercial Committee</a:t>
            </a:r>
            <a:endParaRPr sz="900"/>
          </a:p>
          <a:p>
            <a:pPr indent="0" lvl="0" marL="0" marR="0" rtl="0" algn="l">
              <a:lnSpc>
                <a:spcPct val="110002"/>
              </a:lnSpc>
              <a:spcBef>
                <a:spcPts val="0"/>
              </a:spcBef>
              <a:spcAft>
                <a:spcPts val="0"/>
              </a:spcAft>
              <a:buNone/>
            </a:pPr>
            <a:r>
              <a:t/>
            </a:r>
            <a:endParaRPr sz="2999" u="sng">
              <a:solidFill>
                <a:srgbClr val="000000"/>
              </a:solidFill>
              <a:latin typeface="Gidole"/>
              <a:ea typeface="Gidole"/>
              <a:cs typeface="Gidole"/>
              <a:sym typeface="Gidole"/>
            </a:endParaRPr>
          </a:p>
          <a:p>
            <a:pPr indent="-346072" lvl="1" marL="755644" marR="0" rtl="0" algn="l">
              <a:lnSpc>
                <a:spcPct val="110002"/>
              </a:lnSpc>
              <a:spcBef>
                <a:spcPts val="0"/>
              </a:spcBef>
              <a:spcAft>
                <a:spcPts val="0"/>
              </a:spcAft>
              <a:buClr>
                <a:srgbClr val="000000"/>
              </a:buClr>
              <a:buSzPts val="2999"/>
              <a:buFont typeface="Arial"/>
              <a:buChar char="•"/>
            </a:pPr>
            <a:r>
              <a:rPr b="0" i="0" lang="en-US" sz="2999" u="sng" cap="none" strike="noStrike">
                <a:solidFill>
                  <a:srgbClr val="000000"/>
                </a:solidFill>
                <a:latin typeface="Gidole"/>
                <a:ea typeface="Gidole"/>
                <a:cs typeface="Gidole"/>
                <a:sym typeface="Gidole"/>
              </a:rPr>
              <a:t>Commercial Events</a:t>
            </a:r>
            <a:r>
              <a:rPr b="0" i="0" lang="en-US" sz="2999" u="none" cap="none" strike="noStrike">
                <a:solidFill>
                  <a:srgbClr val="000000"/>
                </a:solidFill>
                <a:latin typeface="Gidole"/>
                <a:ea typeface="Gidole"/>
                <a:cs typeface="Gidole"/>
                <a:sym typeface="Gidole"/>
              </a:rPr>
              <a:t> - this year:</a:t>
            </a:r>
            <a:endParaRPr sz="900"/>
          </a:p>
          <a:p>
            <a:pPr indent="0" lvl="0" marL="0" marR="0" rtl="0" algn="l">
              <a:lnSpc>
                <a:spcPct val="44012"/>
              </a:lnSpc>
              <a:spcBef>
                <a:spcPts val="0"/>
              </a:spcBef>
              <a:spcAft>
                <a:spcPts val="0"/>
              </a:spcAft>
              <a:buNone/>
            </a:pPr>
            <a:r>
              <a:t/>
            </a:r>
            <a:endParaRPr sz="2999">
              <a:solidFill>
                <a:srgbClr val="000000"/>
              </a:solidFill>
              <a:latin typeface="Gidole"/>
              <a:ea typeface="Gidole"/>
              <a:cs typeface="Gidole"/>
              <a:sym typeface="Gidole"/>
            </a:endParaRPr>
          </a:p>
          <a:p>
            <a:pPr indent="-472013" lvl="2" marL="1511288" marR="0" rtl="0" algn="l">
              <a:lnSpc>
                <a:spcPct val="140011"/>
              </a:lnSpc>
              <a:spcBef>
                <a:spcPts val="0"/>
              </a:spcBef>
              <a:spcAft>
                <a:spcPts val="0"/>
              </a:spcAft>
              <a:buClr>
                <a:srgbClr val="000000"/>
              </a:buClr>
              <a:buSzPts val="2999"/>
              <a:buFont typeface="Arial"/>
              <a:buChar char="⚬"/>
            </a:pPr>
            <a:r>
              <a:rPr b="0" i="0" lang="en-US" sz="2999" u="none" cap="none" strike="noStrike">
                <a:solidFill>
                  <a:srgbClr val="000000"/>
                </a:solidFill>
                <a:latin typeface="Gidole"/>
                <a:ea typeface="Gidole"/>
                <a:cs typeface="Gidole"/>
                <a:sym typeface="Gidole"/>
              </a:rPr>
              <a:t>Introduction to Commercial Real Estate - national speaker</a:t>
            </a:r>
            <a:endParaRPr sz="900"/>
          </a:p>
          <a:p>
            <a:pPr indent="-472013" lvl="2" marL="1511288" marR="0" rtl="0" algn="l">
              <a:lnSpc>
                <a:spcPct val="140011"/>
              </a:lnSpc>
              <a:spcBef>
                <a:spcPts val="0"/>
              </a:spcBef>
              <a:spcAft>
                <a:spcPts val="0"/>
              </a:spcAft>
              <a:buClr>
                <a:srgbClr val="000000"/>
              </a:buClr>
              <a:buSzPts val="2999"/>
              <a:buFont typeface="Arial"/>
              <a:buChar char="⚬"/>
            </a:pPr>
            <a:r>
              <a:rPr b="0" i="0" lang="en-US" sz="2999" u="none" cap="none" strike="noStrike">
                <a:solidFill>
                  <a:srgbClr val="000000"/>
                </a:solidFill>
                <a:latin typeface="Gidole"/>
                <a:ea typeface="Gidole"/>
                <a:cs typeface="Gidole"/>
                <a:sym typeface="Gidole"/>
              </a:rPr>
              <a:t>Commercial Tools: REALTORS® Property Resource (RPR) webinar</a:t>
            </a:r>
            <a:endParaRPr sz="900"/>
          </a:p>
          <a:p>
            <a:pPr indent="-472013" lvl="2" marL="1511288" marR="0" rtl="0" algn="l">
              <a:lnSpc>
                <a:spcPct val="140011"/>
              </a:lnSpc>
              <a:spcBef>
                <a:spcPts val="0"/>
              </a:spcBef>
              <a:spcAft>
                <a:spcPts val="0"/>
              </a:spcAft>
              <a:buClr>
                <a:srgbClr val="000000"/>
              </a:buClr>
              <a:buSzPts val="2999"/>
              <a:buFont typeface="Arial"/>
              <a:buChar char="⚬"/>
            </a:pPr>
            <a:r>
              <a:rPr b="0" i="0" lang="en-US" sz="2999" u="none" cap="none" strike="noStrike">
                <a:solidFill>
                  <a:srgbClr val="000000"/>
                </a:solidFill>
                <a:latin typeface="Gidole"/>
                <a:ea typeface="Gidole"/>
                <a:cs typeface="Gidole"/>
                <a:sym typeface="Gidole"/>
              </a:rPr>
              <a:t>Annual Commercial Real Estate Summit</a:t>
            </a:r>
            <a:endParaRPr sz="900"/>
          </a:p>
          <a:p>
            <a:pPr indent="0" lvl="0" marL="0" marR="0" rtl="0" algn="l">
              <a:lnSpc>
                <a:spcPct val="78022"/>
              </a:lnSpc>
              <a:spcBef>
                <a:spcPts val="0"/>
              </a:spcBef>
              <a:spcAft>
                <a:spcPts val="0"/>
              </a:spcAft>
              <a:buNone/>
            </a:pPr>
            <a:r>
              <a:t/>
            </a:r>
            <a:endParaRPr sz="2999">
              <a:solidFill>
                <a:srgbClr val="000000"/>
              </a:solidFill>
              <a:latin typeface="Gidole"/>
              <a:ea typeface="Gidole"/>
              <a:cs typeface="Gidole"/>
              <a:sym typeface="Gidole"/>
            </a:endParaRPr>
          </a:p>
          <a:p>
            <a:pPr indent="-346072" lvl="1" marL="755644" marR="0" rtl="0" algn="l">
              <a:lnSpc>
                <a:spcPct val="130008"/>
              </a:lnSpc>
              <a:spcBef>
                <a:spcPts val="0"/>
              </a:spcBef>
              <a:spcAft>
                <a:spcPts val="0"/>
              </a:spcAft>
              <a:buClr>
                <a:srgbClr val="000000"/>
              </a:buClr>
              <a:buSzPts val="2999"/>
              <a:buFont typeface="Arial"/>
              <a:buChar char="•"/>
            </a:pPr>
            <a:r>
              <a:rPr b="0" i="0" lang="en-US" sz="2999" u="sng" cap="none" strike="noStrike">
                <a:solidFill>
                  <a:srgbClr val="000000"/>
                </a:solidFill>
                <a:latin typeface="Gidole"/>
                <a:ea typeface="Gidole"/>
                <a:cs typeface="Gidole"/>
                <a:sym typeface="Gidole"/>
              </a:rPr>
              <a:t>Commercial Tools &amp; Resources:</a:t>
            </a:r>
            <a:endParaRPr sz="900"/>
          </a:p>
          <a:p>
            <a:pPr indent="0" lvl="0" marL="0" marR="0" rtl="0" algn="l">
              <a:lnSpc>
                <a:spcPct val="52014"/>
              </a:lnSpc>
              <a:spcBef>
                <a:spcPts val="0"/>
              </a:spcBef>
              <a:spcAft>
                <a:spcPts val="0"/>
              </a:spcAft>
              <a:buNone/>
            </a:pPr>
            <a:r>
              <a:t/>
            </a:r>
            <a:endParaRPr sz="2999" u="sng">
              <a:solidFill>
                <a:srgbClr val="000000"/>
              </a:solidFill>
              <a:latin typeface="Gidole"/>
              <a:ea typeface="Gidole"/>
              <a:cs typeface="Gidole"/>
              <a:sym typeface="Gidole"/>
            </a:endParaRPr>
          </a:p>
          <a:p>
            <a:pPr indent="-472013" lvl="2" marL="1511288" marR="0" rtl="0" algn="l">
              <a:lnSpc>
                <a:spcPct val="130008"/>
              </a:lnSpc>
              <a:spcBef>
                <a:spcPts val="0"/>
              </a:spcBef>
              <a:spcAft>
                <a:spcPts val="0"/>
              </a:spcAft>
              <a:buClr>
                <a:srgbClr val="000000"/>
              </a:buClr>
              <a:buSzPts val="2999"/>
              <a:buFont typeface="Arial"/>
              <a:buChar char="⚬"/>
            </a:pPr>
            <a:r>
              <a:rPr b="0" i="0" lang="en-US" sz="2999" u="none" cap="none" strike="noStrike">
                <a:solidFill>
                  <a:srgbClr val="000000"/>
                </a:solidFill>
                <a:latin typeface="Gidole"/>
                <a:ea typeface="Gidole"/>
                <a:cs typeface="Gidole"/>
                <a:sym typeface="Gidole"/>
              </a:rPr>
              <a:t>Advocacy: </a:t>
            </a:r>
            <a:r>
              <a:rPr b="0" i="0" lang="en-US" sz="2999" u="sng" cap="none" strike="noStrike">
                <a:solidFill>
                  <a:srgbClr val="000000"/>
                </a:solidFill>
                <a:latin typeface="Gidole"/>
                <a:ea typeface="Gidole"/>
                <a:cs typeface="Gidole"/>
                <a:sym typeface="Gidole"/>
                <a:hlinkClick r:id="rId4">
                  <a:extLst>
                    <a:ext uri="{A12FA001-AC4F-418D-AE19-62706E023703}">
                      <ahyp:hlinkClr val="tx"/>
                    </a:ext>
                  </a:extLst>
                </a:hlinkClick>
              </a:rPr>
              <a:t>nar.realtor/commercial/advocacy</a:t>
            </a:r>
            <a:endParaRPr sz="900"/>
          </a:p>
          <a:p>
            <a:pPr indent="-472013" lvl="2" marL="1511288" marR="0" rtl="0" algn="l">
              <a:lnSpc>
                <a:spcPct val="130008"/>
              </a:lnSpc>
              <a:spcBef>
                <a:spcPts val="0"/>
              </a:spcBef>
              <a:spcAft>
                <a:spcPts val="0"/>
              </a:spcAft>
              <a:buClr>
                <a:srgbClr val="000000"/>
              </a:buClr>
              <a:buSzPts val="2999"/>
              <a:buFont typeface="Arial"/>
              <a:buChar char="⚬"/>
            </a:pPr>
            <a:r>
              <a:rPr b="0" i="0" lang="en-US" sz="2999" u="none" cap="none" strike="noStrike">
                <a:solidFill>
                  <a:srgbClr val="000000"/>
                </a:solidFill>
                <a:latin typeface="Gidole"/>
                <a:ea typeface="Gidole"/>
                <a:cs typeface="Gidole"/>
                <a:sym typeface="Gidole"/>
              </a:rPr>
              <a:t>Research &amp; Statistics: </a:t>
            </a:r>
            <a:r>
              <a:rPr b="0" i="0" lang="en-US" sz="2999" u="sng" cap="none" strike="noStrike">
                <a:solidFill>
                  <a:srgbClr val="000000"/>
                </a:solidFill>
                <a:latin typeface="Gidole"/>
                <a:ea typeface="Gidole"/>
                <a:cs typeface="Gidole"/>
                <a:sym typeface="Gidole"/>
                <a:hlinkClick r:id="rId5">
                  <a:extLst>
                    <a:ext uri="{A12FA001-AC4F-418D-AE19-62706E023703}">
                      <ahyp:hlinkClr val="tx"/>
                    </a:ext>
                  </a:extLst>
                </a:hlinkClick>
              </a:rPr>
              <a:t>nar.realtor/research-and-statistics/research-reports/commercial-research</a:t>
            </a:r>
            <a:endParaRPr sz="900"/>
          </a:p>
          <a:p>
            <a:pPr indent="-472013" lvl="2" marL="1511288" marR="0" rtl="0" algn="l">
              <a:lnSpc>
                <a:spcPct val="130008"/>
              </a:lnSpc>
              <a:spcBef>
                <a:spcPts val="0"/>
              </a:spcBef>
              <a:spcAft>
                <a:spcPts val="0"/>
              </a:spcAft>
              <a:buClr>
                <a:srgbClr val="000000"/>
              </a:buClr>
              <a:buSzPts val="2999"/>
              <a:buFont typeface="Arial"/>
              <a:buChar char="⚬"/>
            </a:pPr>
            <a:r>
              <a:rPr b="0" i="0" lang="en-US" sz="2999" u="none" cap="none" strike="noStrike">
                <a:solidFill>
                  <a:srgbClr val="000000"/>
                </a:solidFill>
                <a:latin typeface="Gidole"/>
                <a:ea typeface="Gidole"/>
                <a:cs typeface="Gidole"/>
                <a:sym typeface="Gidole"/>
              </a:rPr>
              <a:t>Education: </a:t>
            </a:r>
            <a:r>
              <a:rPr b="0" i="0" lang="en-US" sz="2999" u="sng" cap="none" strike="noStrike">
                <a:solidFill>
                  <a:srgbClr val="000000"/>
                </a:solidFill>
                <a:latin typeface="Gidole"/>
                <a:ea typeface="Gidole"/>
                <a:cs typeface="Gidole"/>
                <a:sym typeface="Gidole"/>
                <a:hlinkClick r:id="rId6">
                  <a:extLst>
                    <a:ext uri="{A12FA001-AC4F-418D-AE19-62706E023703}">
                      <ahyp:hlinkClr val="tx"/>
                    </a:ext>
                  </a:extLst>
                </a:hlinkClick>
              </a:rPr>
              <a:t>nar.realtor/commercial/courses-designations-and-events</a:t>
            </a:r>
            <a:endParaRPr sz="900"/>
          </a:p>
        </p:txBody>
      </p:sp>
      <p:grpSp>
        <p:nvGrpSpPr>
          <p:cNvPr id="376" name="Google Shape;376;p25"/>
          <p:cNvGrpSpPr/>
          <p:nvPr/>
        </p:nvGrpSpPr>
        <p:grpSpPr>
          <a:xfrm>
            <a:off x="823275" y="630802"/>
            <a:ext cx="13839505" cy="1238250"/>
            <a:chOff x="0" y="0"/>
            <a:chExt cx="18452673" cy="1651000"/>
          </a:xfrm>
        </p:grpSpPr>
        <p:sp>
          <p:nvSpPr>
            <p:cNvPr id="377" name="Google Shape;377;p25"/>
            <p:cNvSpPr txBox="1"/>
            <p:nvPr/>
          </p:nvSpPr>
          <p:spPr>
            <a:xfrm>
              <a:off x="0" y="0"/>
              <a:ext cx="18452673" cy="1003300"/>
            </a:xfrm>
            <a:prstGeom prst="rect">
              <a:avLst/>
            </a:prstGeom>
            <a:noFill/>
            <a:ln>
              <a:noFill/>
            </a:ln>
          </p:spPr>
          <p:txBody>
            <a:bodyPr anchorCtr="0" anchor="t" bIns="0" lIns="0" spcFirstLastPara="1" rIns="0" wrap="square" tIns="0">
              <a:spAutoFit/>
            </a:bodyPr>
            <a:lstStyle/>
            <a:p>
              <a:pPr indent="0" lvl="0" marL="0" marR="0" rtl="0" algn="l">
                <a:lnSpc>
                  <a:spcPct val="120004"/>
                </a:lnSpc>
                <a:spcBef>
                  <a:spcPts val="0"/>
                </a:spcBef>
                <a:spcAft>
                  <a:spcPts val="0"/>
                </a:spcAft>
                <a:buNone/>
              </a:pPr>
              <a:r>
                <a:rPr lang="en-US" sz="4999">
                  <a:solidFill>
                    <a:srgbClr val="011C50"/>
                  </a:solidFill>
                  <a:latin typeface="League Spartan"/>
                  <a:ea typeface="League Spartan"/>
                  <a:cs typeface="League Spartan"/>
                  <a:sym typeface="League Spartan"/>
                </a:rPr>
                <a:t>COMMERCIAL REAL ESTATE</a:t>
              </a:r>
              <a:endParaRPr/>
            </a:p>
          </p:txBody>
        </p:sp>
        <p:sp>
          <p:nvSpPr>
            <p:cNvPr id="378" name="Google Shape;378;p25"/>
            <p:cNvSpPr txBox="1"/>
            <p:nvPr/>
          </p:nvSpPr>
          <p:spPr>
            <a:xfrm>
              <a:off x="0" y="1003300"/>
              <a:ext cx="18452673" cy="647700"/>
            </a:xfrm>
            <a:prstGeom prst="rect">
              <a:avLst/>
            </a:prstGeom>
            <a:noFill/>
            <a:ln>
              <a:noFill/>
            </a:ln>
          </p:spPr>
          <p:txBody>
            <a:bodyPr anchorCtr="0" anchor="t" bIns="0" lIns="0" spcFirstLastPara="1" rIns="0" wrap="square" tIns="0">
              <a:spAutoFit/>
            </a:bodyPr>
            <a:lstStyle/>
            <a:p>
              <a:pPr indent="0" lvl="0" marL="0" marR="0" rtl="0" algn="l">
                <a:lnSpc>
                  <a:spcPct val="213333"/>
                </a:lnSpc>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26"/>
          <p:cNvSpPr/>
          <p:nvPr/>
        </p:nvSpPr>
        <p:spPr>
          <a:xfrm>
            <a:off x="-103050" y="0"/>
            <a:ext cx="5885400" cy="10287000"/>
          </a:xfrm>
          <a:prstGeom prst="rect">
            <a:avLst/>
          </a:prstGeom>
          <a:solidFill>
            <a:srgbClr val="011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6"/>
          <p:cNvSpPr txBox="1"/>
          <p:nvPr/>
        </p:nvSpPr>
        <p:spPr>
          <a:xfrm>
            <a:off x="7856752" y="3019711"/>
            <a:ext cx="8115300" cy="7119300"/>
          </a:xfrm>
          <a:prstGeom prst="rect">
            <a:avLst/>
          </a:prstGeom>
          <a:noFill/>
          <a:ln>
            <a:noFill/>
          </a:ln>
        </p:spPr>
        <p:txBody>
          <a:bodyPr anchorCtr="0" anchor="t" bIns="0" lIns="0" spcFirstLastPara="1" rIns="0" wrap="square" tIns="0">
            <a:spAutoFit/>
          </a:bodyPr>
          <a:lstStyle/>
          <a:p>
            <a:pPr indent="0" lvl="0" marL="0" marR="0" rtl="0" algn="ctr">
              <a:lnSpc>
                <a:spcPct val="130007"/>
              </a:lnSpc>
              <a:spcBef>
                <a:spcPts val="0"/>
              </a:spcBef>
              <a:spcAft>
                <a:spcPts val="0"/>
              </a:spcAft>
              <a:buNone/>
            </a:pPr>
            <a:r>
              <a:rPr lang="en-US" sz="3799" u="sng">
                <a:solidFill>
                  <a:srgbClr val="131213"/>
                </a:solidFill>
                <a:latin typeface="Gidole"/>
                <a:ea typeface="Gidole"/>
                <a:cs typeface="Gidole"/>
                <a:sym typeface="Gidole"/>
                <a:hlinkClick r:id="rId3">
                  <a:extLst>
                    <a:ext uri="{A12FA001-AC4F-418D-AE19-62706E023703}">
                      <ahyp:hlinkClr val="tx"/>
                    </a:ext>
                  </a:extLst>
                </a:hlinkClick>
              </a:rPr>
              <a:t>www.rascw.org</a:t>
            </a:r>
            <a:r>
              <a:rPr lang="en-US" sz="3799">
                <a:solidFill>
                  <a:srgbClr val="131213"/>
                </a:solidFill>
                <a:latin typeface="Gidole"/>
                <a:ea typeface="Gidole"/>
                <a:cs typeface="Gidole"/>
                <a:sym typeface="Gidole"/>
              </a:rPr>
              <a:t> 608-240-2800</a:t>
            </a:r>
            <a:endParaRPr sz="1000"/>
          </a:p>
          <a:p>
            <a:pPr indent="0" lvl="0" marL="0" marR="0" rtl="0" algn="ctr">
              <a:lnSpc>
                <a:spcPct val="130030"/>
              </a:lnSpc>
              <a:spcBef>
                <a:spcPts val="0"/>
              </a:spcBef>
              <a:spcAft>
                <a:spcPts val="0"/>
              </a:spcAft>
              <a:buNone/>
            </a:pPr>
            <a:r>
              <a:t/>
            </a:r>
            <a:endParaRPr sz="3799">
              <a:solidFill>
                <a:srgbClr val="131213"/>
              </a:solidFill>
              <a:latin typeface="Gidole"/>
              <a:ea typeface="Gidole"/>
              <a:cs typeface="Gidole"/>
              <a:sym typeface="Gidole"/>
            </a:endParaRPr>
          </a:p>
          <a:p>
            <a:pPr indent="0" lvl="0" marL="0" marR="0" rtl="0" algn="ctr">
              <a:lnSpc>
                <a:spcPct val="130007"/>
              </a:lnSpc>
              <a:spcBef>
                <a:spcPts val="0"/>
              </a:spcBef>
              <a:spcAft>
                <a:spcPts val="0"/>
              </a:spcAft>
              <a:buNone/>
            </a:pPr>
            <a:r>
              <a:rPr lang="en-US" sz="3799" u="sng">
                <a:solidFill>
                  <a:srgbClr val="131213"/>
                </a:solidFill>
                <a:latin typeface="Gidole"/>
                <a:ea typeface="Gidole"/>
                <a:cs typeface="Gidole"/>
                <a:sym typeface="Gidole"/>
              </a:rPr>
              <a:t>Look for emails from us and our monthly newsletter!</a:t>
            </a:r>
            <a:endParaRPr sz="1000"/>
          </a:p>
          <a:p>
            <a:pPr indent="0" lvl="0" marL="0" marR="0" rtl="0" algn="ctr">
              <a:lnSpc>
                <a:spcPct val="77375"/>
              </a:lnSpc>
              <a:spcBef>
                <a:spcPts val="0"/>
              </a:spcBef>
              <a:spcAft>
                <a:spcPts val="0"/>
              </a:spcAft>
              <a:buNone/>
            </a:pPr>
            <a:r>
              <a:t/>
            </a:r>
            <a:endParaRPr sz="3799" u="sng">
              <a:solidFill>
                <a:srgbClr val="131213"/>
              </a:solidFill>
              <a:latin typeface="Gidole"/>
              <a:ea typeface="Gidole"/>
              <a:cs typeface="Gidole"/>
              <a:sym typeface="Gidole"/>
            </a:endParaRPr>
          </a:p>
          <a:p>
            <a:pPr indent="0" lvl="0" marL="0" marR="0" rtl="0" algn="ctr">
              <a:lnSpc>
                <a:spcPct val="130007"/>
              </a:lnSpc>
              <a:spcBef>
                <a:spcPts val="0"/>
              </a:spcBef>
              <a:spcAft>
                <a:spcPts val="0"/>
              </a:spcAft>
              <a:buNone/>
            </a:pPr>
            <a:r>
              <a:rPr lang="en-US" sz="3799">
                <a:solidFill>
                  <a:srgbClr val="131213"/>
                </a:solidFill>
                <a:latin typeface="Gidole"/>
                <a:ea typeface="Gidole"/>
                <a:cs typeface="Gidole"/>
                <a:sym typeface="Gidole"/>
              </a:rPr>
              <a:t>Facebook</a:t>
            </a:r>
            <a:endParaRPr sz="1000"/>
          </a:p>
          <a:p>
            <a:pPr indent="0" lvl="0" marL="0" marR="0" rtl="0" algn="ctr">
              <a:lnSpc>
                <a:spcPct val="130007"/>
              </a:lnSpc>
              <a:spcBef>
                <a:spcPts val="0"/>
              </a:spcBef>
              <a:spcAft>
                <a:spcPts val="0"/>
              </a:spcAft>
              <a:buNone/>
            </a:pPr>
            <a:r>
              <a:rPr lang="en-US" sz="3799">
                <a:solidFill>
                  <a:srgbClr val="131213"/>
                </a:solidFill>
                <a:latin typeface="Gidole"/>
                <a:ea typeface="Gidole"/>
                <a:cs typeface="Gidole"/>
                <a:sym typeface="Gidole"/>
              </a:rPr>
              <a:t> Instagram</a:t>
            </a:r>
            <a:endParaRPr sz="1000"/>
          </a:p>
          <a:p>
            <a:pPr indent="0" lvl="0" marL="0" marR="0" rtl="0" algn="ctr">
              <a:lnSpc>
                <a:spcPct val="130007"/>
              </a:lnSpc>
              <a:spcBef>
                <a:spcPts val="0"/>
              </a:spcBef>
              <a:spcAft>
                <a:spcPts val="0"/>
              </a:spcAft>
              <a:buNone/>
            </a:pPr>
            <a:r>
              <a:rPr lang="en-US" sz="3799">
                <a:solidFill>
                  <a:srgbClr val="131213"/>
                </a:solidFill>
                <a:latin typeface="Gidole"/>
                <a:ea typeface="Gidole"/>
                <a:cs typeface="Gidole"/>
                <a:sym typeface="Gidole"/>
              </a:rPr>
              <a:t>LinkedIn</a:t>
            </a:r>
            <a:endParaRPr sz="1000"/>
          </a:p>
          <a:p>
            <a:pPr indent="0" lvl="0" marL="0" marR="0" rtl="0" algn="ctr">
              <a:lnSpc>
                <a:spcPct val="130007"/>
              </a:lnSpc>
              <a:spcBef>
                <a:spcPts val="0"/>
              </a:spcBef>
              <a:spcAft>
                <a:spcPts val="0"/>
              </a:spcAft>
              <a:buNone/>
            </a:pPr>
            <a:r>
              <a:rPr lang="en-US" sz="3799">
                <a:solidFill>
                  <a:srgbClr val="131213"/>
                </a:solidFill>
                <a:latin typeface="Gidole"/>
                <a:ea typeface="Gidole"/>
                <a:cs typeface="Gidole"/>
                <a:sym typeface="Gidole"/>
              </a:rPr>
              <a:t>Twitter</a:t>
            </a:r>
            <a:endParaRPr sz="1000"/>
          </a:p>
          <a:p>
            <a:pPr indent="0" lvl="0" marL="0" marR="0" rtl="0" algn="ctr">
              <a:lnSpc>
                <a:spcPct val="130007"/>
              </a:lnSpc>
              <a:spcBef>
                <a:spcPts val="0"/>
              </a:spcBef>
              <a:spcAft>
                <a:spcPts val="0"/>
              </a:spcAft>
              <a:buNone/>
            </a:pPr>
            <a:r>
              <a:rPr lang="en-US" sz="3799">
                <a:solidFill>
                  <a:srgbClr val="131213"/>
                </a:solidFill>
                <a:latin typeface="Gidole"/>
                <a:ea typeface="Gidole"/>
                <a:cs typeface="Gidole"/>
                <a:sym typeface="Gidole"/>
              </a:rPr>
              <a:t>YouTube</a:t>
            </a:r>
            <a:endParaRPr sz="1000"/>
          </a:p>
        </p:txBody>
      </p:sp>
      <p:sp>
        <p:nvSpPr>
          <p:cNvPr id="385" name="Google Shape;385;p26"/>
          <p:cNvSpPr/>
          <p:nvPr/>
        </p:nvSpPr>
        <p:spPr>
          <a:xfrm>
            <a:off x="1028700" y="2760942"/>
            <a:ext cx="3078507" cy="2052338"/>
          </a:xfrm>
          <a:custGeom>
            <a:rect b="b" l="l" r="r" t="t"/>
            <a:pathLst>
              <a:path extrusionOk="0" h="2052338" w="3078507">
                <a:moveTo>
                  <a:pt x="0" y="0"/>
                </a:moveTo>
                <a:lnTo>
                  <a:pt x="3078507" y="0"/>
                </a:lnTo>
                <a:lnTo>
                  <a:pt x="3078507" y="2052338"/>
                </a:lnTo>
                <a:lnTo>
                  <a:pt x="0" y="2052338"/>
                </a:lnTo>
                <a:lnTo>
                  <a:pt x="0" y="0"/>
                </a:lnTo>
                <a:close/>
              </a:path>
            </a:pathLst>
          </a:custGeom>
          <a:blipFill rotWithShape="1">
            <a:blip r:embed="rId4">
              <a:alphaModFix/>
            </a:blip>
            <a:stretch>
              <a:fillRect b="0" l="0" r="0" t="0"/>
            </a:stretch>
          </a:blipFill>
          <a:ln>
            <a:noFill/>
          </a:ln>
        </p:spPr>
      </p:sp>
      <p:sp>
        <p:nvSpPr>
          <p:cNvPr id="386" name="Google Shape;386;p26"/>
          <p:cNvSpPr txBox="1"/>
          <p:nvPr/>
        </p:nvSpPr>
        <p:spPr>
          <a:xfrm>
            <a:off x="7059766" y="414813"/>
            <a:ext cx="9709273" cy="1365939"/>
          </a:xfrm>
          <a:prstGeom prst="rect">
            <a:avLst/>
          </a:prstGeom>
          <a:noFill/>
          <a:ln>
            <a:noFill/>
          </a:ln>
        </p:spPr>
        <p:txBody>
          <a:bodyPr anchorCtr="0" anchor="t" bIns="0" lIns="0" spcFirstLastPara="1" rIns="0" wrap="square" tIns="0">
            <a:spAutoFit/>
          </a:bodyPr>
          <a:lstStyle/>
          <a:p>
            <a:pPr indent="0" lvl="0" marL="0" marR="0" rtl="0" algn="ctr">
              <a:lnSpc>
                <a:spcPct val="130007"/>
              </a:lnSpc>
              <a:spcBef>
                <a:spcPts val="0"/>
              </a:spcBef>
              <a:spcAft>
                <a:spcPts val="0"/>
              </a:spcAft>
              <a:buNone/>
            </a:pPr>
            <a:r>
              <a:rPr lang="en-US" sz="4199">
                <a:solidFill>
                  <a:srgbClr val="131213"/>
                </a:solidFill>
                <a:latin typeface="Gidole"/>
                <a:ea typeface="Gidole"/>
                <a:cs typeface="Gidole"/>
                <a:sym typeface="Gidole"/>
              </a:rPr>
              <a:t>Contact </a:t>
            </a:r>
            <a:endParaRPr/>
          </a:p>
          <a:p>
            <a:pPr indent="0" lvl="0" marL="0" marR="0" rtl="0" algn="ctr">
              <a:lnSpc>
                <a:spcPct val="130007"/>
              </a:lnSpc>
              <a:spcBef>
                <a:spcPts val="0"/>
              </a:spcBef>
              <a:spcAft>
                <a:spcPts val="0"/>
              </a:spcAft>
              <a:buNone/>
            </a:pPr>
            <a:r>
              <a:rPr lang="en-US" sz="4199" u="sng">
                <a:solidFill>
                  <a:srgbClr val="131213"/>
                </a:solidFill>
                <a:latin typeface="Gidole"/>
                <a:ea typeface="Gidole"/>
                <a:cs typeface="Gidole"/>
                <a:sym typeface="Gidole"/>
                <a:hlinkClick r:id="rId5">
                  <a:extLst>
                    <a:ext uri="{A12FA001-AC4F-418D-AE19-62706E023703}">
                      <ahyp:hlinkClr val="tx"/>
                    </a:ext>
                  </a:extLst>
                </a:hlinkClick>
              </a:rPr>
              <a:t>rascw@wisre.com</a:t>
            </a:r>
            <a:endParaRPr/>
          </a:p>
        </p:txBody>
      </p:sp>
      <p:sp>
        <p:nvSpPr>
          <p:cNvPr id="387" name="Google Shape;387;p26"/>
          <p:cNvSpPr txBox="1"/>
          <p:nvPr/>
        </p:nvSpPr>
        <p:spPr>
          <a:xfrm>
            <a:off x="620801" y="1286161"/>
            <a:ext cx="4990043" cy="19240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4200">
                <a:solidFill>
                  <a:srgbClr val="FFFFFF"/>
                </a:solidFill>
                <a:latin typeface="League Spartan"/>
                <a:ea typeface="League Spartan"/>
                <a:cs typeface="League Spartan"/>
                <a:sym typeface="League Spartan"/>
              </a:rPr>
              <a:t>HOW TO GET INVOLVED WITH RASCW:</a:t>
            </a:r>
            <a:endParaRPr/>
          </a:p>
        </p:txBody>
      </p:sp>
      <p:sp>
        <p:nvSpPr>
          <p:cNvPr id="388" name="Google Shape;388;p26"/>
          <p:cNvSpPr txBox="1"/>
          <p:nvPr/>
        </p:nvSpPr>
        <p:spPr>
          <a:xfrm>
            <a:off x="639851" y="5463051"/>
            <a:ext cx="3948474" cy="19240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4200">
                <a:solidFill>
                  <a:srgbClr val="FFFFFF"/>
                </a:solidFill>
                <a:latin typeface="League Spartan"/>
                <a:ea typeface="League Spartan"/>
                <a:cs typeface="League Spartan"/>
                <a:sym typeface="League Spartan"/>
              </a:rPr>
              <a:t>HOW TO FIND</a:t>
            </a:r>
            <a:endParaRPr/>
          </a:p>
          <a:p>
            <a:pPr indent="0" lvl="0" marL="0" marR="0" rtl="0" algn="l">
              <a:lnSpc>
                <a:spcPct val="120000"/>
              </a:lnSpc>
              <a:spcBef>
                <a:spcPts val="0"/>
              </a:spcBef>
              <a:spcAft>
                <a:spcPts val="0"/>
              </a:spcAft>
              <a:buNone/>
            </a:pPr>
            <a:r>
              <a:rPr lang="en-US" sz="4200">
                <a:solidFill>
                  <a:srgbClr val="FFFFFF"/>
                </a:solidFill>
                <a:latin typeface="League Spartan"/>
                <a:ea typeface="League Spartan"/>
                <a:cs typeface="League Spartan"/>
                <a:sym typeface="League Spartan"/>
              </a:rPr>
              <a:t>RASCW</a:t>
            </a:r>
            <a:endParaRPr/>
          </a:p>
          <a:p>
            <a:pPr indent="0" lvl="0" marL="0" marR="0" rtl="0" algn="l">
              <a:lnSpc>
                <a:spcPct val="120000"/>
              </a:lnSpc>
              <a:spcBef>
                <a:spcPts val="0"/>
              </a:spcBef>
              <a:spcAft>
                <a:spcPts val="0"/>
              </a:spcAft>
              <a:buNone/>
            </a:pPr>
            <a:r>
              <a:rPr lang="en-US" sz="4200">
                <a:solidFill>
                  <a:srgbClr val="FFFFFF"/>
                </a:solidFill>
                <a:latin typeface="League Spartan"/>
                <a:ea typeface="League Spartan"/>
                <a:cs typeface="League Spartan"/>
                <a:sym typeface="League Spartan"/>
              </a:rPr>
              <a:t>RESOURCES:</a:t>
            </a:r>
            <a:endParaRPr/>
          </a:p>
        </p:txBody>
      </p:sp>
      <p:sp>
        <p:nvSpPr>
          <p:cNvPr id="389" name="Google Shape;389;p26"/>
          <p:cNvSpPr/>
          <p:nvPr/>
        </p:nvSpPr>
        <p:spPr>
          <a:xfrm>
            <a:off x="1322386" y="9148194"/>
            <a:ext cx="3034423" cy="895155"/>
          </a:xfrm>
          <a:custGeom>
            <a:rect b="b" l="l" r="r" t="t"/>
            <a:pathLst>
              <a:path extrusionOk="0" h="895155" w="3034423">
                <a:moveTo>
                  <a:pt x="0" y="0"/>
                </a:moveTo>
                <a:lnTo>
                  <a:pt x="3034424" y="0"/>
                </a:lnTo>
                <a:lnTo>
                  <a:pt x="3034424" y="895154"/>
                </a:lnTo>
                <a:lnTo>
                  <a:pt x="0" y="895154"/>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1C50"/>
        </a:solidFill>
      </p:bgPr>
    </p:bg>
    <p:spTree>
      <p:nvGrpSpPr>
        <p:cNvPr id="393" name="Shape 393"/>
        <p:cNvGrpSpPr/>
        <p:nvPr/>
      </p:nvGrpSpPr>
      <p:grpSpPr>
        <a:xfrm>
          <a:off x="0" y="0"/>
          <a:ext cx="0" cy="0"/>
          <a:chOff x="0" y="0"/>
          <a:chExt cx="0" cy="0"/>
        </a:xfrm>
      </p:grpSpPr>
      <p:sp>
        <p:nvSpPr>
          <p:cNvPr id="394" name="Google Shape;394;p27"/>
          <p:cNvSpPr/>
          <p:nvPr/>
        </p:nvSpPr>
        <p:spPr>
          <a:xfrm>
            <a:off x="0" y="8395975"/>
            <a:ext cx="18286192" cy="2010129"/>
          </a:xfrm>
          <a:custGeom>
            <a:rect b="b" l="l" r="r" t="t"/>
            <a:pathLst>
              <a:path extrusionOk="0" h="334464" w="2507534">
                <a:moveTo>
                  <a:pt x="0" y="0"/>
                </a:moveTo>
                <a:lnTo>
                  <a:pt x="2507534" y="0"/>
                </a:lnTo>
                <a:lnTo>
                  <a:pt x="2507534" y="334464"/>
                </a:lnTo>
                <a:lnTo>
                  <a:pt x="0" y="334464"/>
                </a:lnTo>
                <a:close/>
              </a:path>
            </a:pathLst>
          </a:custGeom>
          <a:solidFill>
            <a:srgbClr val="011C50"/>
          </a:solidFill>
          <a:ln>
            <a:noFill/>
          </a:ln>
        </p:spPr>
      </p:sp>
      <p:grpSp>
        <p:nvGrpSpPr>
          <p:cNvPr id="395" name="Google Shape;395;p27"/>
          <p:cNvGrpSpPr/>
          <p:nvPr/>
        </p:nvGrpSpPr>
        <p:grpSpPr>
          <a:xfrm>
            <a:off x="-2047899" y="-2157747"/>
            <a:ext cx="9201200" cy="9700295"/>
            <a:chOff x="0" y="0"/>
            <a:chExt cx="12268266" cy="12933727"/>
          </a:xfrm>
        </p:grpSpPr>
        <p:sp>
          <p:nvSpPr>
            <p:cNvPr id="396" name="Google Shape;396;p27"/>
            <p:cNvSpPr/>
            <p:nvPr/>
          </p:nvSpPr>
          <p:spPr>
            <a:xfrm>
              <a:off x="1456267" y="2573866"/>
              <a:ext cx="10811999" cy="10359861"/>
            </a:xfrm>
            <a:custGeom>
              <a:rect b="b" l="l" r="r" t="t"/>
              <a:pathLst>
                <a:path extrusionOk="0" h="10359861" w="10811999">
                  <a:moveTo>
                    <a:pt x="0" y="0"/>
                  </a:moveTo>
                  <a:lnTo>
                    <a:pt x="10811998" y="0"/>
                  </a:lnTo>
                  <a:lnTo>
                    <a:pt x="10811998" y="10359861"/>
                  </a:lnTo>
                  <a:lnTo>
                    <a:pt x="0" y="10359861"/>
                  </a:lnTo>
                  <a:lnTo>
                    <a:pt x="0" y="0"/>
                  </a:lnTo>
                  <a:close/>
                </a:path>
              </a:pathLst>
            </a:custGeom>
            <a:blipFill rotWithShape="1">
              <a:blip r:embed="rId3">
                <a:alphaModFix amt="14000"/>
              </a:blip>
              <a:stretch>
                <a:fillRect b="0" l="0" r="0" t="0"/>
              </a:stretch>
            </a:blipFill>
            <a:ln>
              <a:noFill/>
            </a:ln>
          </p:spPr>
        </p:sp>
        <p:sp>
          <p:nvSpPr>
            <p:cNvPr id="397" name="Google Shape;397;p27"/>
            <p:cNvSpPr/>
            <p:nvPr/>
          </p:nvSpPr>
          <p:spPr>
            <a:xfrm>
              <a:off x="0" y="0"/>
              <a:ext cx="10811999" cy="10359861"/>
            </a:xfrm>
            <a:custGeom>
              <a:rect b="b" l="l" r="r" t="t"/>
              <a:pathLst>
                <a:path extrusionOk="0" h="10359861" w="10811999">
                  <a:moveTo>
                    <a:pt x="0" y="0"/>
                  </a:moveTo>
                  <a:lnTo>
                    <a:pt x="10811999" y="0"/>
                  </a:lnTo>
                  <a:lnTo>
                    <a:pt x="10811999" y="10359861"/>
                  </a:lnTo>
                  <a:lnTo>
                    <a:pt x="0" y="10359861"/>
                  </a:lnTo>
                  <a:lnTo>
                    <a:pt x="0" y="0"/>
                  </a:lnTo>
                  <a:close/>
                </a:path>
              </a:pathLst>
            </a:custGeom>
            <a:blipFill rotWithShape="1">
              <a:blip r:embed="rId3">
                <a:alphaModFix amt="14000"/>
              </a:blip>
              <a:stretch>
                <a:fillRect b="0" l="0" r="0" t="0"/>
              </a:stretch>
            </a:blipFill>
            <a:ln>
              <a:noFill/>
            </a:ln>
          </p:spPr>
        </p:sp>
      </p:grpSp>
      <p:sp>
        <p:nvSpPr>
          <p:cNvPr id="398" name="Google Shape;398;p27"/>
          <p:cNvSpPr/>
          <p:nvPr/>
        </p:nvSpPr>
        <p:spPr>
          <a:xfrm>
            <a:off x="-19050" y="409529"/>
            <a:ext cx="8161714" cy="3249641"/>
          </a:xfrm>
          <a:custGeom>
            <a:rect b="b" l="l" r="r" t="t"/>
            <a:pathLst>
              <a:path extrusionOk="0" h="3249641" w="8161714">
                <a:moveTo>
                  <a:pt x="0" y="0"/>
                </a:moveTo>
                <a:lnTo>
                  <a:pt x="8161714" y="0"/>
                </a:lnTo>
                <a:lnTo>
                  <a:pt x="8161714" y="3249641"/>
                </a:lnTo>
                <a:lnTo>
                  <a:pt x="0" y="3249641"/>
                </a:lnTo>
                <a:lnTo>
                  <a:pt x="0" y="0"/>
                </a:lnTo>
                <a:close/>
              </a:path>
            </a:pathLst>
          </a:custGeom>
          <a:blipFill rotWithShape="1">
            <a:blip r:embed="rId4">
              <a:alphaModFix/>
            </a:blip>
            <a:stretch>
              <a:fillRect b="0" l="0" r="0" t="0"/>
            </a:stretch>
          </a:blipFill>
          <a:ln>
            <a:noFill/>
          </a:ln>
        </p:spPr>
      </p:sp>
      <p:sp>
        <p:nvSpPr>
          <p:cNvPr id="399" name="Google Shape;399;p27"/>
          <p:cNvSpPr/>
          <p:nvPr/>
        </p:nvSpPr>
        <p:spPr>
          <a:xfrm>
            <a:off x="598355" y="622484"/>
            <a:ext cx="6196073" cy="2488965"/>
          </a:xfrm>
          <a:custGeom>
            <a:rect b="b" l="l" r="r" t="t"/>
            <a:pathLst>
              <a:path extrusionOk="0" h="2488965" w="6196073">
                <a:moveTo>
                  <a:pt x="0" y="0"/>
                </a:moveTo>
                <a:lnTo>
                  <a:pt x="6196073" y="0"/>
                </a:lnTo>
                <a:lnTo>
                  <a:pt x="6196073" y="2488965"/>
                </a:lnTo>
                <a:lnTo>
                  <a:pt x="0" y="2488965"/>
                </a:lnTo>
                <a:lnTo>
                  <a:pt x="0" y="0"/>
                </a:lnTo>
                <a:close/>
              </a:path>
            </a:pathLst>
          </a:custGeom>
          <a:blipFill rotWithShape="1">
            <a:blip r:embed="rId5">
              <a:alphaModFix/>
            </a:blip>
            <a:stretch>
              <a:fillRect b="0" l="0" r="0" t="0"/>
            </a:stretch>
          </a:blipFill>
          <a:ln>
            <a:noFill/>
          </a:ln>
        </p:spPr>
      </p:sp>
      <p:grpSp>
        <p:nvGrpSpPr>
          <p:cNvPr id="400" name="Google Shape;400;p27"/>
          <p:cNvGrpSpPr/>
          <p:nvPr/>
        </p:nvGrpSpPr>
        <p:grpSpPr>
          <a:xfrm>
            <a:off x="8469881" y="2424366"/>
            <a:ext cx="9448826" cy="5438269"/>
            <a:chOff x="0" y="0"/>
            <a:chExt cx="12598434" cy="7251025"/>
          </a:xfrm>
        </p:grpSpPr>
        <p:sp>
          <p:nvSpPr>
            <p:cNvPr id="401" name="Google Shape;401;p27"/>
            <p:cNvSpPr txBox="1"/>
            <p:nvPr/>
          </p:nvSpPr>
          <p:spPr>
            <a:xfrm>
              <a:off x="0" y="1844000"/>
              <a:ext cx="12598434" cy="5407025"/>
            </a:xfrm>
            <a:prstGeom prst="rect">
              <a:avLst/>
            </a:prstGeom>
            <a:noFill/>
            <a:ln>
              <a:noFill/>
            </a:ln>
          </p:spPr>
          <p:txBody>
            <a:bodyPr anchorCtr="0" anchor="t" bIns="0" lIns="0" spcFirstLastPara="1" rIns="0" wrap="square" tIns="0">
              <a:spAutoFit/>
            </a:bodyPr>
            <a:lstStyle/>
            <a:p>
              <a:pPr indent="0" lvl="0" marL="0" marR="0" rtl="0" algn="l">
                <a:lnSpc>
                  <a:spcPct val="120004"/>
                </a:lnSpc>
                <a:spcBef>
                  <a:spcPts val="0"/>
                </a:spcBef>
                <a:spcAft>
                  <a:spcPts val="0"/>
                </a:spcAft>
                <a:buNone/>
              </a:pPr>
              <a:r>
                <a:rPr lang="en-US" sz="4599">
                  <a:solidFill>
                    <a:srgbClr val="FFFFFF"/>
                  </a:solidFill>
                  <a:latin typeface="Gidole"/>
                  <a:ea typeface="Gidole"/>
                  <a:cs typeface="Gidole"/>
                  <a:sym typeface="Gidole"/>
                </a:rPr>
                <a:t>The REALTOR® Party is a powerful alliance of REALTORS® and REALTOR® Associations working to protect and promote homeownersh</a:t>
              </a:r>
              <a:r>
                <a:rPr lang="en-US" sz="4599" u="none">
                  <a:solidFill>
                    <a:srgbClr val="FFFFFF"/>
                  </a:solidFill>
                  <a:latin typeface="Gidole"/>
                  <a:ea typeface="Gidole"/>
                  <a:cs typeface="Gidole"/>
                  <a:sym typeface="Gidole"/>
                </a:rPr>
                <a:t>ip and proper</a:t>
              </a:r>
              <a:r>
                <a:rPr lang="en-US" sz="4599">
                  <a:solidFill>
                    <a:srgbClr val="FFFFFF"/>
                  </a:solidFill>
                  <a:latin typeface="Gidole"/>
                  <a:ea typeface="Gidole"/>
                  <a:cs typeface="Gidole"/>
                  <a:sym typeface="Gidole"/>
                </a:rPr>
                <a:t>ty i</a:t>
              </a:r>
              <a:r>
                <a:rPr lang="en-US" sz="4599" u="none">
                  <a:solidFill>
                    <a:srgbClr val="FFFFFF"/>
                  </a:solidFill>
                  <a:latin typeface="Gidole"/>
                  <a:ea typeface="Gidole"/>
                  <a:cs typeface="Gidole"/>
                  <a:sym typeface="Gidole"/>
                </a:rPr>
                <a:t>nve</a:t>
              </a:r>
              <a:r>
                <a:rPr lang="en-US" sz="4599">
                  <a:solidFill>
                    <a:srgbClr val="FFFFFF"/>
                  </a:solidFill>
                  <a:latin typeface="Gidole"/>
                  <a:ea typeface="Gidole"/>
                  <a:cs typeface="Gidole"/>
                  <a:sym typeface="Gidole"/>
                </a:rPr>
                <a:t>stment. </a:t>
              </a:r>
              <a:endParaRPr/>
            </a:p>
            <a:p>
              <a:pPr indent="0" lvl="0" marL="0" marR="0" rtl="0" algn="l">
                <a:lnSpc>
                  <a:spcPct val="99130"/>
                </a:lnSpc>
                <a:spcBef>
                  <a:spcPts val="0"/>
                </a:spcBef>
                <a:spcAft>
                  <a:spcPts val="0"/>
                </a:spcAft>
                <a:buNone/>
              </a:pPr>
              <a:r>
                <a:t/>
              </a:r>
              <a:endParaRPr sz="4599">
                <a:solidFill>
                  <a:srgbClr val="FFFFFF"/>
                </a:solidFill>
                <a:latin typeface="Gidole"/>
                <a:ea typeface="Gidole"/>
                <a:cs typeface="Gidole"/>
                <a:sym typeface="Gidole"/>
              </a:endParaRPr>
            </a:p>
          </p:txBody>
        </p:sp>
        <p:sp>
          <p:nvSpPr>
            <p:cNvPr id="402" name="Google Shape;402;p27"/>
            <p:cNvSpPr txBox="1"/>
            <p:nvPr/>
          </p:nvSpPr>
          <p:spPr>
            <a:xfrm>
              <a:off x="0" y="0"/>
              <a:ext cx="12598434" cy="105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5200">
                  <a:solidFill>
                    <a:srgbClr val="FFFFFF"/>
                  </a:solidFill>
                  <a:latin typeface="League Spartan"/>
                  <a:ea typeface="League Spartan"/>
                  <a:cs typeface="League Spartan"/>
                  <a:sym typeface="League Spartan"/>
                </a:rPr>
                <a:t>ADVOCACY</a:t>
              </a:r>
              <a:endParaRPr/>
            </a:p>
          </p:txBody>
        </p:sp>
      </p:grpSp>
      <p:sp>
        <p:nvSpPr>
          <p:cNvPr id="403" name="Google Shape;403;p27"/>
          <p:cNvSpPr/>
          <p:nvPr/>
        </p:nvSpPr>
        <p:spPr>
          <a:xfrm>
            <a:off x="14656641" y="8977734"/>
            <a:ext cx="3034423" cy="895155"/>
          </a:xfrm>
          <a:custGeom>
            <a:rect b="b" l="l" r="r" t="t"/>
            <a:pathLst>
              <a:path extrusionOk="0" h="895155" w="3034423">
                <a:moveTo>
                  <a:pt x="0" y="0"/>
                </a:moveTo>
                <a:lnTo>
                  <a:pt x="3034424" y="0"/>
                </a:lnTo>
                <a:lnTo>
                  <a:pt x="3034424" y="895155"/>
                </a:lnTo>
                <a:lnTo>
                  <a:pt x="0" y="895155"/>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grpSp>
        <p:nvGrpSpPr>
          <p:cNvPr id="408" name="Google Shape;408;p28"/>
          <p:cNvGrpSpPr/>
          <p:nvPr/>
        </p:nvGrpSpPr>
        <p:grpSpPr>
          <a:xfrm>
            <a:off x="8742985" y="-363375"/>
            <a:ext cx="15051428" cy="14746763"/>
            <a:chOff x="0" y="0"/>
            <a:chExt cx="20068571" cy="19662351"/>
          </a:xfrm>
        </p:grpSpPr>
        <p:sp>
          <p:nvSpPr>
            <p:cNvPr id="409" name="Google Shape;409;p28"/>
            <p:cNvSpPr/>
            <p:nvPr/>
          </p:nvSpPr>
          <p:spPr>
            <a:xfrm>
              <a:off x="0" y="0"/>
              <a:ext cx="17410038" cy="18629418"/>
            </a:xfrm>
            <a:custGeom>
              <a:rect b="b" l="l" r="r" t="t"/>
              <a:pathLst>
                <a:path extrusionOk="0" h="18629418" w="17410038">
                  <a:moveTo>
                    <a:pt x="0" y="0"/>
                  </a:moveTo>
                  <a:lnTo>
                    <a:pt x="17410038" y="0"/>
                  </a:lnTo>
                  <a:lnTo>
                    <a:pt x="17410038" y="18629418"/>
                  </a:lnTo>
                  <a:lnTo>
                    <a:pt x="0" y="18629418"/>
                  </a:lnTo>
                  <a:lnTo>
                    <a:pt x="0" y="0"/>
                  </a:lnTo>
                  <a:close/>
                </a:path>
              </a:pathLst>
            </a:custGeom>
            <a:blipFill rotWithShape="1">
              <a:blip r:embed="rId3">
                <a:alphaModFix amt="25000"/>
              </a:blip>
              <a:stretch>
                <a:fillRect b="0" l="0" r="0" t="0"/>
              </a:stretch>
            </a:blipFill>
            <a:ln>
              <a:noFill/>
            </a:ln>
          </p:spPr>
        </p:sp>
        <p:sp>
          <p:nvSpPr>
            <p:cNvPr id="410" name="Google Shape;410;p28"/>
            <p:cNvSpPr/>
            <p:nvPr/>
          </p:nvSpPr>
          <p:spPr>
            <a:xfrm>
              <a:off x="2658533" y="1032933"/>
              <a:ext cx="17410038" cy="18629418"/>
            </a:xfrm>
            <a:custGeom>
              <a:rect b="b" l="l" r="r" t="t"/>
              <a:pathLst>
                <a:path extrusionOk="0" h="18629418" w="17410038">
                  <a:moveTo>
                    <a:pt x="0" y="0"/>
                  </a:moveTo>
                  <a:lnTo>
                    <a:pt x="17410038" y="0"/>
                  </a:lnTo>
                  <a:lnTo>
                    <a:pt x="17410038" y="18629418"/>
                  </a:lnTo>
                  <a:lnTo>
                    <a:pt x="0" y="18629418"/>
                  </a:lnTo>
                  <a:lnTo>
                    <a:pt x="0" y="0"/>
                  </a:lnTo>
                  <a:close/>
                </a:path>
              </a:pathLst>
            </a:custGeom>
            <a:blipFill rotWithShape="1">
              <a:blip r:embed="rId4">
                <a:alphaModFix amt="25000"/>
              </a:blip>
              <a:stretch>
                <a:fillRect b="0" l="0" r="0" t="0"/>
              </a:stretch>
            </a:blipFill>
            <a:ln>
              <a:noFill/>
            </a:ln>
          </p:spPr>
        </p:sp>
      </p:grpSp>
      <p:grpSp>
        <p:nvGrpSpPr>
          <p:cNvPr id="411" name="Google Shape;411;p28"/>
          <p:cNvGrpSpPr/>
          <p:nvPr/>
        </p:nvGrpSpPr>
        <p:grpSpPr>
          <a:xfrm>
            <a:off x="432878" y="2331413"/>
            <a:ext cx="17422225" cy="7857171"/>
            <a:chOff x="0" y="-565867"/>
            <a:chExt cx="23229633" cy="10476228"/>
          </a:xfrm>
        </p:grpSpPr>
        <p:sp>
          <p:nvSpPr>
            <p:cNvPr id="412" name="Google Shape;412;p28"/>
            <p:cNvSpPr txBox="1"/>
            <p:nvPr/>
          </p:nvSpPr>
          <p:spPr>
            <a:xfrm>
              <a:off x="33" y="-565867"/>
              <a:ext cx="23229600" cy="1575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5200">
                  <a:solidFill>
                    <a:srgbClr val="131213"/>
                  </a:solidFill>
                  <a:latin typeface="League Spartan"/>
                  <a:ea typeface="League Spartan"/>
                  <a:cs typeface="League Spartan"/>
                  <a:sym typeface="League Spartan"/>
                </a:rPr>
                <a:t>ADVOCACY</a:t>
              </a:r>
              <a:r>
                <a:rPr lang="en-US" sz="5200">
                  <a:solidFill>
                    <a:srgbClr val="131213"/>
                  </a:solidFill>
                  <a:latin typeface="League Spartan"/>
                  <a:ea typeface="League Spartan"/>
                  <a:cs typeface="League Spartan"/>
                  <a:sym typeface="League Spartan"/>
                </a:rPr>
                <a:t> &amp; CAMPAIGNS</a:t>
              </a:r>
              <a:endParaRPr/>
            </a:p>
            <a:p>
              <a:pPr indent="0" lvl="0" marL="0" marR="0" rtl="0" algn="l">
                <a:lnSpc>
                  <a:spcPct val="27673"/>
                </a:lnSpc>
                <a:spcBef>
                  <a:spcPts val="0"/>
                </a:spcBef>
                <a:spcAft>
                  <a:spcPts val="0"/>
                </a:spcAft>
                <a:buNone/>
              </a:pPr>
              <a:r>
                <a:t/>
              </a:r>
              <a:endParaRPr sz="5200">
                <a:solidFill>
                  <a:srgbClr val="131213"/>
                </a:solidFill>
                <a:latin typeface="League Spartan"/>
                <a:ea typeface="League Spartan"/>
                <a:cs typeface="League Spartan"/>
                <a:sym typeface="League Spartan"/>
              </a:endParaRPr>
            </a:p>
          </p:txBody>
        </p:sp>
        <p:sp>
          <p:nvSpPr>
            <p:cNvPr id="413" name="Google Shape;413;p28"/>
            <p:cNvSpPr txBox="1"/>
            <p:nvPr/>
          </p:nvSpPr>
          <p:spPr>
            <a:xfrm>
              <a:off x="0" y="773562"/>
              <a:ext cx="23229600" cy="9136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4200">
                  <a:solidFill>
                    <a:srgbClr val="011C50"/>
                  </a:solidFill>
                  <a:latin typeface="Gidole"/>
                  <a:ea typeface="Gidole"/>
                  <a:cs typeface="Gidole"/>
                  <a:sym typeface="Gidole"/>
                </a:rPr>
                <a:t>The REALTOR® Party speaks with one voice to advance candidates and public policies on federal, state, and local levels that build strong communities and promote a vibrant business environment.</a:t>
              </a:r>
              <a:endParaRPr/>
            </a:p>
            <a:p>
              <a:pPr indent="0" lvl="0" marL="0" marR="0" rtl="0" algn="l">
                <a:lnSpc>
                  <a:spcPct val="60000"/>
                </a:lnSpc>
                <a:spcBef>
                  <a:spcPts val="0"/>
                </a:spcBef>
                <a:spcAft>
                  <a:spcPts val="0"/>
                </a:spcAft>
                <a:buNone/>
              </a:pPr>
              <a:r>
                <a:t/>
              </a:r>
              <a:endParaRPr sz="4200">
                <a:solidFill>
                  <a:srgbClr val="011C50"/>
                </a:solidFill>
                <a:latin typeface="Gidole"/>
                <a:ea typeface="Gidole"/>
                <a:cs typeface="Gidole"/>
                <a:sym typeface="Gidole"/>
              </a:endParaRPr>
            </a:p>
            <a:p>
              <a:pPr indent="0" lvl="0" marL="0" marR="0" rtl="0" algn="l">
                <a:lnSpc>
                  <a:spcPct val="120000"/>
                </a:lnSpc>
                <a:spcBef>
                  <a:spcPts val="0"/>
                </a:spcBef>
                <a:spcAft>
                  <a:spcPts val="0"/>
                </a:spcAft>
                <a:buNone/>
              </a:pPr>
              <a:r>
                <a:rPr lang="en-US" sz="4200">
                  <a:solidFill>
                    <a:srgbClr val="011C50"/>
                  </a:solidFill>
                  <a:latin typeface="Gidole"/>
                  <a:ea typeface="Gidole"/>
                  <a:cs typeface="Gidole"/>
                  <a:sym typeface="Gidole"/>
                </a:rPr>
                <a:t>Locally, we support people and policies that promote homeownership, strong neighborhoods, and great schools.</a:t>
              </a:r>
              <a:endParaRPr/>
            </a:p>
            <a:p>
              <a:pPr indent="0" lvl="0" marL="0" marR="0" rtl="0" algn="l">
                <a:lnSpc>
                  <a:spcPct val="60000"/>
                </a:lnSpc>
                <a:spcBef>
                  <a:spcPts val="0"/>
                </a:spcBef>
                <a:spcAft>
                  <a:spcPts val="0"/>
                </a:spcAft>
                <a:buNone/>
              </a:pPr>
              <a:r>
                <a:t/>
              </a:r>
              <a:endParaRPr sz="4200">
                <a:solidFill>
                  <a:srgbClr val="011C50"/>
                </a:solidFill>
                <a:latin typeface="Gidole"/>
                <a:ea typeface="Gidole"/>
                <a:cs typeface="Gidole"/>
                <a:sym typeface="Gidole"/>
              </a:endParaRPr>
            </a:p>
            <a:p>
              <a:pPr indent="0" lvl="0" marL="0" marR="0" rtl="0" algn="l">
                <a:lnSpc>
                  <a:spcPct val="120000"/>
                </a:lnSpc>
                <a:spcBef>
                  <a:spcPts val="0"/>
                </a:spcBef>
                <a:spcAft>
                  <a:spcPts val="0"/>
                </a:spcAft>
                <a:buNone/>
              </a:pPr>
              <a:r>
                <a:rPr lang="en-US" sz="4200">
                  <a:solidFill>
                    <a:srgbClr val="011C50"/>
                  </a:solidFill>
                  <a:latin typeface="Gidole"/>
                  <a:ea typeface="Gidole"/>
                  <a:cs typeface="Gidole"/>
                  <a:sym typeface="Gidole"/>
                </a:rPr>
                <a:t>The REALTOR® Party is forging a new path with a bipartisan, issue-oriented approach to politics. We support those who listen to and support us. </a:t>
              </a:r>
              <a:endParaRPr/>
            </a:p>
            <a:p>
              <a:pPr indent="0" lvl="0" marL="0" marR="0" rtl="0" algn="l">
                <a:lnSpc>
                  <a:spcPct val="108571"/>
                </a:lnSpc>
                <a:spcBef>
                  <a:spcPts val="0"/>
                </a:spcBef>
                <a:spcAft>
                  <a:spcPts val="0"/>
                </a:spcAft>
                <a:buNone/>
              </a:pPr>
              <a:r>
                <a:t/>
              </a:r>
              <a:endParaRPr sz="4200">
                <a:solidFill>
                  <a:srgbClr val="011C50"/>
                </a:solidFill>
                <a:latin typeface="Gidole"/>
                <a:ea typeface="Gidole"/>
                <a:cs typeface="Gidole"/>
                <a:sym typeface="Gidole"/>
              </a:endParaRPr>
            </a:p>
          </p:txBody>
        </p:sp>
      </p:grpSp>
      <p:sp>
        <p:nvSpPr>
          <p:cNvPr id="414" name="Google Shape;414;p28"/>
          <p:cNvSpPr/>
          <p:nvPr/>
        </p:nvSpPr>
        <p:spPr>
          <a:xfrm>
            <a:off x="315224" y="307894"/>
            <a:ext cx="4385237" cy="1761551"/>
          </a:xfrm>
          <a:custGeom>
            <a:rect b="b" l="l" r="r" t="t"/>
            <a:pathLst>
              <a:path extrusionOk="0" h="1761551" w="4385237">
                <a:moveTo>
                  <a:pt x="0" y="0"/>
                </a:moveTo>
                <a:lnTo>
                  <a:pt x="4385236" y="0"/>
                </a:lnTo>
                <a:lnTo>
                  <a:pt x="4385236" y="1761551"/>
                </a:lnTo>
                <a:lnTo>
                  <a:pt x="0" y="1761551"/>
                </a:lnTo>
                <a:lnTo>
                  <a:pt x="0" y="0"/>
                </a:lnTo>
                <a:close/>
              </a:path>
            </a:pathLst>
          </a:custGeom>
          <a:blipFill rotWithShape="1">
            <a:blip r:embed="rId5">
              <a:alphaModFix/>
            </a:blip>
            <a:stretch>
              <a:fillRect b="0" l="0" r="0" t="0"/>
            </a:stretch>
          </a:blipFill>
          <a:ln>
            <a:noFill/>
          </a:ln>
        </p:spPr>
      </p:sp>
      <p:sp>
        <p:nvSpPr>
          <p:cNvPr id="415" name="Google Shape;415;p28"/>
          <p:cNvSpPr/>
          <p:nvPr/>
        </p:nvSpPr>
        <p:spPr>
          <a:xfrm>
            <a:off x="15608689" y="9364497"/>
            <a:ext cx="2550756" cy="752473"/>
          </a:xfrm>
          <a:custGeom>
            <a:rect b="b" l="l" r="r" t="t"/>
            <a:pathLst>
              <a:path extrusionOk="0" h="752473" w="2550756">
                <a:moveTo>
                  <a:pt x="0" y="0"/>
                </a:moveTo>
                <a:lnTo>
                  <a:pt x="2550756" y="0"/>
                </a:lnTo>
                <a:lnTo>
                  <a:pt x="2550756" y="752473"/>
                </a:lnTo>
                <a:lnTo>
                  <a:pt x="0" y="752473"/>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29"/>
          <p:cNvSpPr/>
          <p:nvPr/>
        </p:nvSpPr>
        <p:spPr>
          <a:xfrm>
            <a:off x="0" y="8864475"/>
            <a:ext cx="18288905" cy="1778948"/>
          </a:xfrm>
          <a:custGeom>
            <a:rect b="b" l="l" r="r" t="t"/>
            <a:pathLst>
              <a:path extrusionOk="0" h="274635" w="2795400">
                <a:moveTo>
                  <a:pt x="0" y="0"/>
                </a:moveTo>
                <a:lnTo>
                  <a:pt x="2795400" y="0"/>
                </a:lnTo>
                <a:lnTo>
                  <a:pt x="2795400" y="274635"/>
                </a:lnTo>
                <a:lnTo>
                  <a:pt x="0" y="274635"/>
                </a:lnTo>
                <a:close/>
              </a:path>
            </a:pathLst>
          </a:custGeom>
          <a:solidFill>
            <a:srgbClr val="011C50"/>
          </a:solidFill>
          <a:ln>
            <a:noFill/>
          </a:ln>
        </p:spPr>
      </p:sp>
      <p:sp>
        <p:nvSpPr>
          <p:cNvPr id="421" name="Google Shape;421;p29"/>
          <p:cNvSpPr txBox="1"/>
          <p:nvPr/>
        </p:nvSpPr>
        <p:spPr>
          <a:xfrm>
            <a:off x="640327" y="2455017"/>
            <a:ext cx="17007300" cy="5619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3900" u="sng">
                <a:solidFill>
                  <a:srgbClr val="000000"/>
                </a:solidFill>
                <a:latin typeface="Gidole"/>
                <a:ea typeface="Gidole"/>
                <a:cs typeface="Gidole"/>
                <a:sym typeface="Gidole"/>
              </a:rPr>
              <a:t>Calls For Actions (CFAs)</a:t>
            </a:r>
            <a:endParaRPr sz="900"/>
          </a:p>
          <a:p>
            <a:pPr indent="0" lvl="0" marL="0" marR="0" rtl="0" algn="l">
              <a:lnSpc>
                <a:spcPct val="62045"/>
              </a:lnSpc>
              <a:spcBef>
                <a:spcPts val="0"/>
              </a:spcBef>
              <a:spcAft>
                <a:spcPts val="0"/>
              </a:spcAft>
              <a:buNone/>
            </a:pPr>
            <a:r>
              <a:t/>
            </a:r>
            <a:endParaRPr sz="3900" u="sng">
              <a:solidFill>
                <a:srgbClr val="000000"/>
              </a:solidFill>
              <a:latin typeface="Gidole"/>
              <a:ea typeface="Gidole"/>
              <a:cs typeface="Gidole"/>
              <a:sym typeface="Gidole"/>
            </a:endParaRPr>
          </a:p>
          <a:p>
            <a:pPr indent="0" lvl="0" marL="0" marR="0" rtl="0" algn="l">
              <a:lnSpc>
                <a:spcPct val="130000"/>
              </a:lnSpc>
              <a:spcBef>
                <a:spcPts val="0"/>
              </a:spcBef>
              <a:spcAft>
                <a:spcPts val="0"/>
              </a:spcAft>
              <a:buNone/>
            </a:pPr>
            <a:r>
              <a:rPr lang="en-US" sz="3900">
                <a:solidFill>
                  <a:srgbClr val="000000"/>
                </a:solidFill>
                <a:latin typeface="Gidole"/>
                <a:ea typeface="Gidole"/>
                <a:cs typeface="Gidole"/>
                <a:sym typeface="Gidole"/>
              </a:rPr>
              <a:t>When the federal or state government is considering legislation that</a:t>
            </a:r>
            <a:endParaRPr sz="900"/>
          </a:p>
          <a:p>
            <a:pPr indent="0" lvl="0" marL="0" marR="0" rtl="0" algn="l">
              <a:lnSpc>
                <a:spcPct val="130000"/>
              </a:lnSpc>
              <a:spcBef>
                <a:spcPts val="0"/>
              </a:spcBef>
              <a:spcAft>
                <a:spcPts val="0"/>
              </a:spcAft>
              <a:buNone/>
            </a:pPr>
            <a:r>
              <a:rPr lang="en-US" sz="3900">
                <a:solidFill>
                  <a:srgbClr val="000000"/>
                </a:solidFill>
                <a:latin typeface="Gidole"/>
                <a:ea typeface="Gidole"/>
                <a:cs typeface="Gidole"/>
                <a:sym typeface="Gidole"/>
              </a:rPr>
              <a:t>affects the real estate industry, the NAR and WRA calls on its members to act.</a:t>
            </a:r>
            <a:endParaRPr sz="900"/>
          </a:p>
          <a:p>
            <a:pPr indent="0" lvl="0" marL="0" marR="0" rtl="0" algn="l">
              <a:lnSpc>
                <a:spcPct val="62045"/>
              </a:lnSpc>
              <a:spcBef>
                <a:spcPts val="0"/>
              </a:spcBef>
              <a:spcAft>
                <a:spcPts val="0"/>
              </a:spcAft>
              <a:buNone/>
            </a:pPr>
            <a:r>
              <a:t/>
            </a:r>
            <a:endParaRPr sz="3900">
              <a:solidFill>
                <a:srgbClr val="000000"/>
              </a:solidFill>
              <a:latin typeface="Gidole"/>
              <a:ea typeface="Gidole"/>
              <a:cs typeface="Gidole"/>
              <a:sym typeface="Gidole"/>
            </a:endParaRPr>
          </a:p>
          <a:p>
            <a:pPr indent="0" lvl="0" marL="0" marR="0" rtl="0" algn="l">
              <a:lnSpc>
                <a:spcPct val="130000"/>
              </a:lnSpc>
              <a:spcBef>
                <a:spcPts val="0"/>
              </a:spcBef>
              <a:spcAft>
                <a:spcPts val="0"/>
              </a:spcAft>
              <a:buNone/>
            </a:pPr>
            <a:r>
              <a:rPr lang="en-US" sz="3900">
                <a:solidFill>
                  <a:srgbClr val="000000"/>
                </a:solidFill>
                <a:latin typeface="Gidole"/>
                <a:ea typeface="Gidole"/>
                <a:cs typeface="Gidole"/>
                <a:sym typeface="Gidole"/>
              </a:rPr>
              <a:t>Simply through contacting your local representative by responding to a CFA email or text, you can ensure that your business remains strong.</a:t>
            </a:r>
            <a:endParaRPr sz="900"/>
          </a:p>
          <a:p>
            <a:pPr indent="0" lvl="0" marL="0" marR="0" rtl="0" algn="l">
              <a:lnSpc>
                <a:spcPct val="62045"/>
              </a:lnSpc>
              <a:spcBef>
                <a:spcPts val="0"/>
              </a:spcBef>
              <a:spcAft>
                <a:spcPts val="0"/>
              </a:spcAft>
              <a:buNone/>
            </a:pPr>
            <a:r>
              <a:t/>
            </a:r>
            <a:endParaRPr sz="3900">
              <a:solidFill>
                <a:srgbClr val="000000"/>
              </a:solidFill>
              <a:latin typeface="Gidole"/>
              <a:ea typeface="Gidole"/>
              <a:cs typeface="Gidole"/>
              <a:sym typeface="Gidole"/>
            </a:endParaRPr>
          </a:p>
          <a:p>
            <a:pPr indent="0" lvl="0" marL="0" marR="0" rtl="0" algn="l">
              <a:lnSpc>
                <a:spcPct val="130000"/>
              </a:lnSpc>
              <a:spcBef>
                <a:spcPts val="0"/>
              </a:spcBef>
              <a:spcAft>
                <a:spcPts val="0"/>
              </a:spcAft>
              <a:buNone/>
            </a:pPr>
            <a:r>
              <a:rPr lang="en-US" sz="3900">
                <a:solidFill>
                  <a:srgbClr val="000000"/>
                </a:solidFill>
                <a:latin typeface="Gidole"/>
                <a:ea typeface="Gidole"/>
                <a:cs typeface="Gidole"/>
                <a:sym typeface="Gidole"/>
              </a:rPr>
              <a:t>Sign up for Mobile Alerts by texting “REALTOR” to 30644</a:t>
            </a:r>
            <a:endParaRPr sz="900"/>
          </a:p>
        </p:txBody>
      </p:sp>
      <p:sp>
        <p:nvSpPr>
          <p:cNvPr id="422" name="Google Shape;422;p29"/>
          <p:cNvSpPr txBox="1"/>
          <p:nvPr/>
        </p:nvSpPr>
        <p:spPr>
          <a:xfrm>
            <a:off x="5974039" y="1028700"/>
            <a:ext cx="9374346" cy="7905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5200">
                <a:solidFill>
                  <a:srgbClr val="011C50"/>
                </a:solidFill>
                <a:latin typeface="League Spartan"/>
                <a:ea typeface="League Spartan"/>
                <a:cs typeface="League Spartan"/>
                <a:sym typeface="League Spartan"/>
              </a:rPr>
              <a:t>MEMBER MOBILIZATION</a:t>
            </a:r>
            <a:endParaRPr/>
          </a:p>
        </p:txBody>
      </p:sp>
      <p:sp>
        <p:nvSpPr>
          <p:cNvPr id="423" name="Google Shape;423;p29"/>
          <p:cNvSpPr/>
          <p:nvPr/>
        </p:nvSpPr>
        <p:spPr>
          <a:xfrm>
            <a:off x="0" y="236505"/>
            <a:ext cx="5195304" cy="2068545"/>
          </a:xfrm>
          <a:custGeom>
            <a:rect b="b" l="l" r="r" t="t"/>
            <a:pathLst>
              <a:path extrusionOk="0" h="2068545" w="5195304">
                <a:moveTo>
                  <a:pt x="0" y="0"/>
                </a:moveTo>
                <a:lnTo>
                  <a:pt x="5195304" y="0"/>
                </a:lnTo>
                <a:lnTo>
                  <a:pt x="5195304" y="2068545"/>
                </a:lnTo>
                <a:lnTo>
                  <a:pt x="0" y="2068545"/>
                </a:lnTo>
                <a:lnTo>
                  <a:pt x="0" y="0"/>
                </a:lnTo>
                <a:close/>
              </a:path>
            </a:pathLst>
          </a:custGeom>
          <a:blipFill rotWithShape="1">
            <a:blip r:embed="rId3">
              <a:alphaModFix/>
            </a:blip>
            <a:stretch>
              <a:fillRect b="0" l="0" r="0" t="0"/>
            </a:stretch>
          </a:blipFill>
          <a:ln>
            <a:noFill/>
          </a:ln>
        </p:spPr>
      </p:sp>
      <p:sp>
        <p:nvSpPr>
          <p:cNvPr id="424" name="Google Shape;424;p29"/>
          <p:cNvSpPr/>
          <p:nvPr/>
        </p:nvSpPr>
        <p:spPr>
          <a:xfrm>
            <a:off x="488248" y="402271"/>
            <a:ext cx="3997556" cy="1605820"/>
          </a:xfrm>
          <a:custGeom>
            <a:rect b="b" l="l" r="r" t="t"/>
            <a:pathLst>
              <a:path extrusionOk="0" h="1605820" w="3997556">
                <a:moveTo>
                  <a:pt x="0" y="0"/>
                </a:moveTo>
                <a:lnTo>
                  <a:pt x="3997556" y="0"/>
                </a:lnTo>
                <a:lnTo>
                  <a:pt x="3997556" y="1605820"/>
                </a:lnTo>
                <a:lnTo>
                  <a:pt x="0" y="1605820"/>
                </a:lnTo>
                <a:lnTo>
                  <a:pt x="0" y="0"/>
                </a:lnTo>
                <a:close/>
              </a:path>
            </a:pathLst>
          </a:custGeom>
          <a:blipFill rotWithShape="1">
            <a:blip r:embed="rId4">
              <a:alphaModFix/>
            </a:blip>
            <a:stretch>
              <a:fillRect b="0" l="0" r="0" t="0"/>
            </a:stretch>
          </a:blipFill>
          <a:ln>
            <a:noFill/>
          </a:ln>
        </p:spPr>
      </p:sp>
      <p:sp>
        <p:nvSpPr>
          <p:cNvPr id="425" name="Google Shape;425;p29"/>
          <p:cNvSpPr/>
          <p:nvPr/>
        </p:nvSpPr>
        <p:spPr>
          <a:xfrm>
            <a:off x="14832438" y="9158029"/>
            <a:ext cx="2843809" cy="838924"/>
          </a:xfrm>
          <a:custGeom>
            <a:rect b="b" l="l" r="r" t="t"/>
            <a:pathLst>
              <a:path extrusionOk="0" h="838924" w="2843809">
                <a:moveTo>
                  <a:pt x="0" y="0"/>
                </a:moveTo>
                <a:lnTo>
                  <a:pt x="2843810" y="0"/>
                </a:lnTo>
                <a:lnTo>
                  <a:pt x="2843810" y="838923"/>
                </a:lnTo>
                <a:lnTo>
                  <a:pt x="0" y="838923"/>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p:nvPr/>
        </p:nvSpPr>
        <p:spPr>
          <a:xfrm>
            <a:off x="0" y="-125"/>
            <a:ext cx="6281100" cy="10287000"/>
          </a:xfrm>
          <a:prstGeom prst="rect">
            <a:avLst/>
          </a:prstGeom>
          <a:solidFill>
            <a:srgbClr val="011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4" name="Google Shape;104;p3"/>
          <p:cNvGrpSpPr/>
          <p:nvPr/>
        </p:nvGrpSpPr>
        <p:grpSpPr>
          <a:xfrm>
            <a:off x="-372645" y="4480134"/>
            <a:ext cx="9718564" cy="4889428"/>
            <a:chOff x="0" y="0"/>
            <a:chExt cx="12958086" cy="6519237"/>
          </a:xfrm>
        </p:grpSpPr>
        <p:sp>
          <p:nvSpPr>
            <p:cNvPr id="105" name="Google Shape;105;p3"/>
            <p:cNvSpPr/>
            <p:nvPr/>
          </p:nvSpPr>
          <p:spPr>
            <a:xfrm>
              <a:off x="0" y="990997"/>
              <a:ext cx="12907287" cy="5528240"/>
            </a:xfrm>
            <a:custGeom>
              <a:rect b="b" l="l" r="r" t="t"/>
              <a:pathLst>
                <a:path extrusionOk="0" h="5528240" w="12907287">
                  <a:moveTo>
                    <a:pt x="0" y="0"/>
                  </a:moveTo>
                  <a:lnTo>
                    <a:pt x="12907287" y="0"/>
                  </a:lnTo>
                  <a:lnTo>
                    <a:pt x="12907287" y="5528240"/>
                  </a:lnTo>
                  <a:lnTo>
                    <a:pt x="0" y="5528240"/>
                  </a:lnTo>
                  <a:lnTo>
                    <a:pt x="0" y="0"/>
                  </a:lnTo>
                  <a:close/>
                </a:path>
              </a:pathLst>
            </a:custGeom>
            <a:blipFill rotWithShape="1">
              <a:blip r:embed="rId3">
                <a:alphaModFix amt="14000"/>
              </a:blip>
              <a:stretch>
                <a:fillRect b="0" l="0" r="-7074" t="0"/>
              </a:stretch>
            </a:blipFill>
            <a:ln>
              <a:noFill/>
            </a:ln>
          </p:spPr>
        </p:sp>
        <p:sp>
          <p:nvSpPr>
            <p:cNvPr id="106" name="Google Shape;106;p3"/>
            <p:cNvSpPr/>
            <p:nvPr/>
          </p:nvSpPr>
          <p:spPr>
            <a:xfrm>
              <a:off x="8587" y="0"/>
              <a:ext cx="12949499" cy="5528240"/>
            </a:xfrm>
            <a:custGeom>
              <a:rect b="b" l="l" r="r" t="t"/>
              <a:pathLst>
                <a:path extrusionOk="0" h="5528240" w="12949499">
                  <a:moveTo>
                    <a:pt x="0" y="0"/>
                  </a:moveTo>
                  <a:lnTo>
                    <a:pt x="12949500" y="0"/>
                  </a:lnTo>
                  <a:lnTo>
                    <a:pt x="12949500" y="5528240"/>
                  </a:lnTo>
                  <a:lnTo>
                    <a:pt x="0" y="5528240"/>
                  </a:lnTo>
                  <a:lnTo>
                    <a:pt x="0" y="0"/>
                  </a:lnTo>
                  <a:close/>
                </a:path>
              </a:pathLst>
            </a:custGeom>
            <a:blipFill rotWithShape="1">
              <a:blip r:embed="rId3">
                <a:alphaModFix amt="14000"/>
              </a:blip>
              <a:stretch>
                <a:fillRect b="0" l="0" r="-6726" t="0"/>
              </a:stretch>
            </a:blipFill>
            <a:ln>
              <a:noFill/>
            </a:ln>
          </p:spPr>
        </p:sp>
      </p:grpSp>
      <p:sp>
        <p:nvSpPr>
          <p:cNvPr id="107" name="Google Shape;107;p3"/>
          <p:cNvSpPr/>
          <p:nvPr/>
        </p:nvSpPr>
        <p:spPr>
          <a:xfrm>
            <a:off x="-225" y="8522650"/>
            <a:ext cx="6281535" cy="1764359"/>
          </a:xfrm>
          <a:custGeom>
            <a:rect b="b" l="l" r="r" t="t"/>
            <a:pathLst>
              <a:path extrusionOk="0" h="329941" w="974259">
                <a:moveTo>
                  <a:pt x="0" y="0"/>
                </a:moveTo>
                <a:lnTo>
                  <a:pt x="974259" y="0"/>
                </a:lnTo>
                <a:lnTo>
                  <a:pt x="974259" y="329941"/>
                </a:lnTo>
                <a:lnTo>
                  <a:pt x="0" y="329941"/>
                </a:lnTo>
                <a:close/>
              </a:path>
            </a:pathLst>
          </a:custGeom>
          <a:solidFill>
            <a:srgbClr val="011C50"/>
          </a:solidFill>
          <a:ln>
            <a:noFill/>
          </a:ln>
        </p:spPr>
      </p:sp>
      <p:sp>
        <p:nvSpPr>
          <p:cNvPr id="108" name="Google Shape;108;p3"/>
          <p:cNvSpPr txBox="1"/>
          <p:nvPr/>
        </p:nvSpPr>
        <p:spPr>
          <a:xfrm>
            <a:off x="6811790" y="2611855"/>
            <a:ext cx="10475139" cy="5476820"/>
          </a:xfrm>
          <a:prstGeom prst="rect">
            <a:avLst/>
          </a:prstGeom>
          <a:noFill/>
          <a:ln>
            <a:noFill/>
          </a:ln>
        </p:spPr>
        <p:txBody>
          <a:bodyPr anchorCtr="0" anchor="t" bIns="0" lIns="0" spcFirstLastPara="1" rIns="0" wrap="square" tIns="0">
            <a:spAutoFit/>
          </a:bodyPr>
          <a:lstStyle/>
          <a:p>
            <a:pPr indent="-388620" lvl="1" marL="777240" marR="0" rtl="0" algn="l">
              <a:lnSpc>
                <a:spcPct val="150000"/>
              </a:lnSpc>
              <a:spcBef>
                <a:spcPts val="0"/>
              </a:spcBef>
              <a:spcAft>
                <a:spcPts val="0"/>
              </a:spcAft>
              <a:buClr>
                <a:srgbClr val="011C50"/>
              </a:buClr>
              <a:buSzPts val="3600"/>
              <a:buFont typeface="Arial"/>
              <a:buChar char="•"/>
            </a:pPr>
            <a:r>
              <a:rPr b="0" i="0" lang="en-US" sz="3600" u="none" cap="none" strike="noStrike">
                <a:solidFill>
                  <a:srgbClr val="011C50"/>
                </a:solidFill>
                <a:latin typeface="Gidole"/>
                <a:ea typeface="Gidole"/>
                <a:cs typeface="Gidole"/>
                <a:sym typeface="Gidole"/>
              </a:rPr>
              <a:t>Today is interactive. Please engage with the speakers and each other, and ask lots of questions!</a:t>
            </a:r>
            <a:endParaRPr/>
          </a:p>
          <a:p>
            <a:pPr indent="-388620" lvl="2" marL="1234440" marR="0" rtl="0" algn="l">
              <a:lnSpc>
                <a:spcPct val="150000"/>
              </a:lnSpc>
              <a:spcBef>
                <a:spcPts val="0"/>
              </a:spcBef>
              <a:spcAft>
                <a:spcPts val="0"/>
              </a:spcAft>
              <a:buClr>
                <a:schemeClr val="dk2"/>
              </a:buClr>
              <a:buSzPts val="3600"/>
              <a:buFont typeface="Arial"/>
              <a:buChar char="•"/>
            </a:pPr>
            <a:r>
              <a:rPr b="0" i="0" lang="en-US" sz="3600" u="none" cap="none" strike="noStrike">
                <a:solidFill>
                  <a:schemeClr val="dk2"/>
                </a:solidFill>
                <a:latin typeface="Gidole"/>
                <a:ea typeface="Gidole"/>
                <a:cs typeface="Gidole"/>
                <a:sym typeface="Gidole"/>
              </a:rPr>
              <a:t>Please silence your phones</a:t>
            </a:r>
            <a:endParaRPr/>
          </a:p>
          <a:p>
            <a:pPr indent="-388620" lvl="2" marL="1234440" marR="0" rtl="0" algn="l">
              <a:lnSpc>
                <a:spcPct val="150000"/>
              </a:lnSpc>
              <a:spcBef>
                <a:spcPts val="0"/>
              </a:spcBef>
              <a:spcAft>
                <a:spcPts val="0"/>
              </a:spcAft>
              <a:buClr>
                <a:srgbClr val="011C50"/>
              </a:buClr>
              <a:buSzPts val="3600"/>
              <a:buFont typeface="Arial"/>
              <a:buChar char="•"/>
            </a:pPr>
            <a:r>
              <a:rPr b="0" i="0" lang="en-US" sz="3600" u="none" cap="none" strike="noStrike">
                <a:solidFill>
                  <a:srgbClr val="011C50"/>
                </a:solidFill>
                <a:latin typeface="Gidole"/>
                <a:ea typeface="Gidole"/>
                <a:cs typeface="Gidole"/>
                <a:sym typeface="Gidole"/>
              </a:rPr>
              <a:t>You will receive a link to this presentation following the session.</a:t>
            </a:r>
            <a:endParaRPr/>
          </a:p>
          <a:p>
            <a:pPr indent="-160020" lvl="2" marL="1234440" marR="0" rtl="0" algn="l">
              <a:lnSpc>
                <a:spcPct val="150000"/>
              </a:lnSpc>
              <a:spcBef>
                <a:spcPts val="0"/>
              </a:spcBef>
              <a:spcAft>
                <a:spcPts val="0"/>
              </a:spcAft>
              <a:buClr>
                <a:schemeClr val="dk1"/>
              </a:buClr>
              <a:buSzPts val="3600"/>
              <a:buFont typeface="Arial"/>
              <a:buNone/>
            </a:pPr>
            <a:r>
              <a:t/>
            </a:r>
            <a:endParaRPr b="0" i="0" sz="3600" u="none" cap="none" strike="noStrike">
              <a:solidFill>
                <a:schemeClr val="dk2"/>
              </a:solidFill>
              <a:latin typeface="Gidole"/>
              <a:ea typeface="Gidole"/>
              <a:cs typeface="Gidole"/>
              <a:sym typeface="Gidole"/>
            </a:endParaRPr>
          </a:p>
          <a:p>
            <a:pPr indent="-160020" lvl="2" marL="1234440" marR="0" rtl="0" algn="l">
              <a:lnSpc>
                <a:spcPct val="150000"/>
              </a:lnSpc>
              <a:spcBef>
                <a:spcPts val="0"/>
              </a:spcBef>
              <a:spcAft>
                <a:spcPts val="0"/>
              </a:spcAft>
              <a:buClr>
                <a:schemeClr val="dk1"/>
              </a:buClr>
              <a:buSzPts val="3600"/>
              <a:buFont typeface="Arial"/>
              <a:buNone/>
            </a:pPr>
            <a:r>
              <a:t/>
            </a:r>
            <a:endParaRPr b="0" i="0" sz="3600" u="none" cap="none" strike="noStrike">
              <a:solidFill>
                <a:srgbClr val="011C50"/>
              </a:solidFill>
              <a:latin typeface="Gidole"/>
              <a:ea typeface="Gidole"/>
              <a:cs typeface="Gidole"/>
              <a:sym typeface="Gidole"/>
            </a:endParaRPr>
          </a:p>
        </p:txBody>
      </p:sp>
      <p:sp>
        <p:nvSpPr>
          <p:cNvPr id="109" name="Google Shape;109;p3"/>
          <p:cNvSpPr txBox="1"/>
          <p:nvPr/>
        </p:nvSpPr>
        <p:spPr>
          <a:xfrm>
            <a:off x="530703" y="1028700"/>
            <a:ext cx="5750384" cy="15811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200" u="none" cap="none" strike="noStrike">
                <a:solidFill>
                  <a:srgbClr val="FFFFFF"/>
                </a:solidFill>
                <a:latin typeface="League Spartan"/>
                <a:ea typeface="League Spartan"/>
                <a:cs typeface="League Spartan"/>
                <a:sym typeface="League Spartan"/>
              </a:rPr>
              <a:t>BEFORE WE GET STARTED</a:t>
            </a:r>
            <a:endParaRPr/>
          </a:p>
        </p:txBody>
      </p:sp>
      <p:sp>
        <p:nvSpPr>
          <p:cNvPr id="110" name="Google Shape;110;p3"/>
          <p:cNvSpPr/>
          <p:nvPr/>
        </p:nvSpPr>
        <p:spPr>
          <a:xfrm>
            <a:off x="1623332" y="8893410"/>
            <a:ext cx="3034423" cy="895155"/>
          </a:xfrm>
          <a:custGeom>
            <a:rect b="b" l="l" r="r" t="t"/>
            <a:pathLst>
              <a:path extrusionOk="0" h="895155" w="3034423">
                <a:moveTo>
                  <a:pt x="0" y="0"/>
                </a:moveTo>
                <a:lnTo>
                  <a:pt x="3034423" y="0"/>
                </a:lnTo>
                <a:lnTo>
                  <a:pt x="3034423" y="895154"/>
                </a:lnTo>
                <a:lnTo>
                  <a:pt x="0" y="895154"/>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0"/>
          <p:cNvSpPr/>
          <p:nvPr/>
        </p:nvSpPr>
        <p:spPr>
          <a:xfrm>
            <a:off x="11825976" y="0"/>
            <a:ext cx="6458708" cy="10287000"/>
          </a:xfrm>
          <a:custGeom>
            <a:rect b="b" l="l" r="r" t="t"/>
            <a:pathLst>
              <a:path extrusionOk="0" h="10287000" w="7688938">
                <a:moveTo>
                  <a:pt x="0" y="0"/>
                </a:moveTo>
                <a:lnTo>
                  <a:pt x="7688938" y="0"/>
                </a:lnTo>
                <a:lnTo>
                  <a:pt x="7688938" y="10287000"/>
                </a:lnTo>
                <a:lnTo>
                  <a:pt x="0" y="10287000"/>
                </a:lnTo>
                <a:lnTo>
                  <a:pt x="0" y="0"/>
                </a:lnTo>
                <a:close/>
              </a:path>
            </a:pathLst>
          </a:custGeom>
          <a:blipFill rotWithShape="1">
            <a:blip r:embed="rId3">
              <a:alphaModFix/>
            </a:blip>
            <a:stretch>
              <a:fillRect b="0" l="-19267" r="-20275" t="0"/>
            </a:stretch>
          </a:blipFill>
          <a:ln>
            <a:noFill/>
          </a:ln>
        </p:spPr>
      </p:sp>
      <p:sp>
        <p:nvSpPr>
          <p:cNvPr id="431" name="Google Shape;431;p30"/>
          <p:cNvSpPr/>
          <p:nvPr/>
        </p:nvSpPr>
        <p:spPr>
          <a:xfrm rot="10800000">
            <a:off x="11826707" y="8852657"/>
            <a:ext cx="6461293" cy="1434342"/>
          </a:xfrm>
          <a:custGeom>
            <a:rect b="b" l="l" r="r" t="t"/>
            <a:pathLst>
              <a:path extrusionOk="0" h="230880" w="825197">
                <a:moveTo>
                  <a:pt x="0" y="0"/>
                </a:moveTo>
                <a:lnTo>
                  <a:pt x="825197" y="0"/>
                </a:lnTo>
                <a:lnTo>
                  <a:pt x="825197" y="230880"/>
                </a:lnTo>
                <a:lnTo>
                  <a:pt x="0" y="230880"/>
                </a:lnTo>
                <a:close/>
              </a:path>
            </a:pathLst>
          </a:custGeom>
          <a:solidFill>
            <a:srgbClr val="011C50"/>
          </a:solidFill>
          <a:ln>
            <a:noFill/>
          </a:ln>
        </p:spPr>
      </p:sp>
      <p:sp>
        <p:nvSpPr>
          <p:cNvPr id="432" name="Google Shape;432;p30"/>
          <p:cNvSpPr txBox="1"/>
          <p:nvPr/>
        </p:nvSpPr>
        <p:spPr>
          <a:xfrm>
            <a:off x="537829" y="2561731"/>
            <a:ext cx="10905000" cy="7426800"/>
          </a:xfrm>
          <a:prstGeom prst="rect">
            <a:avLst/>
          </a:prstGeom>
          <a:noFill/>
          <a:ln>
            <a:noFill/>
          </a:ln>
        </p:spPr>
        <p:txBody>
          <a:bodyPr anchorCtr="0" anchor="t" bIns="0" lIns="0" spcFirstLastPara="1" rIns="0" wrap="square" tIns="0">
            <a:spAutoFit/>
          </a:bodyPr>
          <a:lstStyle/>
          <a:p>
            <a:pPr indent="0" lvl="0" marL="0" marR="0" rtl="0" algn="l">
              <a:lnSpc>
                <a:spcPct val="130007"/>
              </a:lnSpc>
              <a:spcBef>
                <a:spcPts val="0"/>
              </a:spcBef>
              <a:spcAft>
                <a:spcPts val="0"/>
              </a:spcAft>
              <a:buNone/>
            </a:pPr>
            <a:r>
              <a:rPr lang="en-US" sz="3799">
                <a:solidFill>
                  <a:srgbClr val="011C50"/>
                </a:solidFill>
                <a:latin typeface="Gidole"/>
                <a:ea typeface="Gidole"/>
                <a:cs typeface="Gidole"/>
                <a:sym typeface="Gidole"/>
              </a:rPr>
              <a:t>RASCW represents REALTORS® in Adams, Columbia, Crawford, Dane, Dodge, Grant, Green Lake, Iowa, Juneau, Lafayette, Marquette, Richland, Sauk, and Vernon counties. There are 61 units of government in Dane County alone.</a:t>
            </a:r>
            <a:endParaRPr sz="1000"/>
          </a:p>
          <a:p>
            <a:pPr indent="0" lvl="0" marL="0" marR="0" rtl="0" algn="l">
              <a:lnSpc>
                <a:spcPct val="130007"/>
              </a:lnSpc>
              <a:spcBef>
                <a:spcPts val="0"/>
              </a:spcBef>
              <a:spcAft>
                <a:spcPts val="0"/>
              </a:spcAft>
              <a:buNone/>
            </a:pPr>
            <a:r>
              <a:t/>
            </a:r>
            <a:endParaRPr sz="3799">
              <a:solidFill>
                <a:srgbClr val="011C50"/>
              </a:solidFill>
              <a:latin typeface="Gidole"/>
              <a:ea typeface="Gidole"/>
              <a:cs typeface="Gidole"/>
              <a:sym typeface="Gidole"/>
            </a:endParaRPr>
          </a:p>
          <a:p>
            <a:pPr indent="0" lvl="0" marL="0" marR="0" rtl="0" algn="l">
              <a:lnSpc>
                <a:spcPct val="130007"/>
              </a:lnSpc>
              <a:spcBef>
                <a:spcPts val="0"/>
              </a:spcBef>
              <a:spcAft>
                <a:spcPts val="0"/>
              </a:spcAft>
              <a:buNone/>
            </a:pPr>
            <a:r>
              <a:rPr lang="en-US" sz="3799">
                <a:solidFill>
                  <a:srgbClr val="011C50"/>
                </a:solidFill>
                <a:latin typeface="Gidole"/>
                <a:ea typeface="Gidole"/>
                <a:cs typeface="Gidole"/>
                <a:sym typeface="Gidole"/>
              </a:rPr>
              <a:t>We need your help! If you hear of something that is going on in your community that concerns you – call us. If it is of concern to you, it is a concern to our Association.</a:t>
            </a:r>
            <a:endParaRPr sz="1000"/>
          </a:p>
        </p:txBody>
      </p:sp>
      <p:sp>
        <p:nvSpPr>
          <p:cNvPr id="433" name="Google Shape;433;p30"/>
          <p:cNvSpPr/>
          <p:nvPr/>
        </p:nvSpPr>
        <p:spPr>
          <a:xfrm>
            <a:off x="317617" y="188729"/>
            <a:ext cx="4182077" cy="1679942"/>
          </a:xfrm>
          <a:custGeom>
            <a:rect b="b" l="l" r="r" t="t"/>
            <a:pathLst>
              <a:path extrusionOk="0" h="1679942" w="4182077">
                <a:moveTo>
                  <a:pt x="0" y="0"/>
                </a:moveTo>
                <a:lnTo>
                  <a:pt x="4182076" y="0"/>
                </a:lnTo>
                <a:lnTo>
                  <a:pt x="4182076" y="1679942"/>
                </a:lnTo>
                <a:lnTo>
                  <a:pt x="0" y="1679942"/>
                </a:lnTo>
                <a:lnTo>
                  <a:pt x="0" y="0"/>
                </a:lnTo>
                <a:close/>
              </a:path>
            </a:pathLst>
          </a:custGeom>
          <a:blipFill rotWithShape="1">
            <a:blip r:embed="rId4">
              <a:alphaModFix/>
            </a:blip>
            <a:stretch>
              <a:fillRect b="0" l="0" r="0" t="0"/>
            </a:stretch>
          </a:blipFill>
          <a:ln>
            <a:noFill/>
          </a:ln>
        </p:spPr>
      </p:sp>
      <p:sp>
        <p:nvSpPr>
          <p:cNvPr id="434" name="Google Shape;434;p30"/>
          <p:cNvSpPr/>
          <p:nvPr/>
        </p:nvSpPr>
        <p:spPr>
          <a:xfrm>
            <a:off x="13539770" y="9124950"/>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31"/>
          <p:cNvSpPr/>
          <p:nvPr/>
        </p:nvSpPr>
        <p:spPr>
          <a:xfrm>
            <a:off x="10667953" y="0"/>
            <a:ext cx="7620047" cy="10287000"/>
          </a:xfrm>
          <a:custGeom>
            <a:rect b="b" l="l" r="r" t="t"/>
            <a:pathLst>
              <a:path extrusionOk="0" h="3479800" w="2577646">
                <a:moveTo>
                  <a:pt x="0" y="0"/>
                </a:moveTo>
                <a:lnTo>
                  <a:pt x="2577646" y="0"/>
                </a:lnTo>
                <a:lnTo>
                  <a:pt x="2577646" y="3479800"/>
                </a:lnTo>
                <a:lnTo>
                  <a:pt x="0" y="3479800"/>
                </a:lnTo>
                <a:close/>
              </a:path>
            </a:pathLst>
          </a:custGeom>
          <a:solidFill>
            <a:srgbClr val="011C50"/>
          </a:solidFill>
          <a:ln>
            <a:noFill/>
          </a:ln>
        </p:spPr>
      </p:sp>
      <p:grpSp>
        <p:nvGrpSpPr>
          <p:cNvPr id="440" name="Google Shape;440;p31"/>
          <p:cNvGrpSpPr/>
          <p:nvPr/>
        </p:nvGrpSpPr>
        <p:grpSpPr>
          <a:xfrm>
            <a:off x="10101691" y="2677679"/>
            <a:ext cx="12202208" cy="8169007"/>
            <a:chOff x="0" y="0"/>
            <a:chExt cx="16269610" cy="10892009"/>
          </a:xfrm>
        </p:grpSpPr>
        <p:sp>
          <p:nvSpPr>
            <p:cNvPr id="441" name="Google Shape;441;p31"/>
            <p:cNvSpPr/>
            <p:nvPr/>
          </p:nvSpPr>
          <p:spPr>
            <a:xfrm>
              <a:off x="0" y="0"/>
              <a:ext cx="16269610" cy="10778617"/>
            </a:xfrm>
            <a:custGeom>
              <a:rect b="b" l="l" r="r" t="t"/>
              <a:pathLst>
                <a:path extrusionOk="0" h="10778617" w="16269610">
                  <a:moveTo>
                    <a:pt x="0" y="0"/>
                  </a:moveTo>
                  <a:lnTo>
                    <a:pt x="16269610" y="0"/>
                  </a:lnTo>
                  <a:lnTo>
                    <a:pt x="16269610" y="10778617"/>
                  </a:lnTo>
                  <a:lnTo>
                    <a:pt x="0" y="10778617"/>
                  </a:lnTo>
                  <a:lnTo>
                    <a:pt x="0" y="0"/>
                  </a:lnTo>
                  <a:close/>
                </a:path>
              </a:pathLst>
            </a:custGeom>
            <a:blipFill rotWithShape="1">
              <a:blip r:embed="rId3">
                <a:alphaModFix amt="14000"/>
              </a:blip>
              <a:stretch>
                <a:fillRect b="0" l="0" r="0" t="0"/>
              </a:stretch>
            </a:blipFill>
            <a:ln>
              <a:noFill/>
            </a:ln>
          </p:spPr>
        </p:sp>
        <p:sp>
          <p:nvSpPr>
            <p:cNvPr id="442" name="Google Shape;442;p31"/>
            <p:cNvSpPr/>
            <p:nvPr/>
          </p:nvSpPr>
          <p:spPr>
            <a:xfrm>
              <a:off x="2042892" y="2009289"/>
              <a:ext cx="13407879" cy="8882720"/>
            </a:xfrm>
            <a:custGeom>
              <a:rect b="b" l="l" r="r" t="t"/>
              <a:pathLst>
                <a:path extrusionOk="0" h="8882720" w="13407879">
                  <a:moveTo>
                    <a:pt x="0" y="0"/>
                  </a:moveTo>
                  <a:lnTo>
                    <a:pt x="13407879" y="0"/>
                  </a:lnTo>
                  <a:lnTo>
                    <a:pt x="13407879" y="8882720"/>
                  </a:lnTo>
                  <a:lnTo>
                    <a:pt x="0" y="8882720"/>
                  </a:lnTo>
                  <a:lnTo>
                    <a:pt x="0" y="0"/>
                  </a:lnTo>
                  <a:close/>
                </a:path>
              </a:pathLst>
            </a:custGeom>
            <a:blipFill rotWithShape="1">
              <a:blip r:embed="rId3">
                <a:alphaModFix amt="14000"/>
              </a:blip>
              <a:stretch>
                <a:fillRect b="0" l="0" r="0" t="0"/>
              </a:stretch>
            </a:blipFill>
            <a:ln>
              <a:noFill/>
            </a:ln>
          </p:spPr>
        </p:sp>
      </p:grpSp>
      <p:sp>
        <p:nvSpPr>
          <p:cNvPr id="443" name="Google Shape;443;p31"/>
          <p:cNvSpPr/>
          <p:nvPr/>
        </p:nvSpPr>
        <p:spPr>
          <a:xfrm>
            <a:off x="10667950" y="8663350"/>
            <a:ext cx="7618897" cy="1623986"/>
          </a:xfrm>
          <a:custGeom>
            <a:rect b="b" l="l" r="r" t="t"/>
            <a:pathLst>
              <a:path extrusionOk="0" h="300321" w="1290245">
                <a:moveTo>
                  <a:pt x="0" y="0"/>
                </a:moveTo>
                <a:lnTo>
                  <a:pt x="1290245" y="0"/>
                </a:lnTo>
                <a:lnTo>
                  <a:pt x="1290245" y="300321"/>
                </a:lnTo>
                <a:lnTo>
                  <a:pt x="0" y="300321"/>
                </a:lnTo>
                <a:close/>
              </a:path>
            </a:pathLst>
          </a:custGeom>
          <a:solidFill>
            <a:srgbClr val="011C50"/>
          </a:solidFill>
          <a:ln>
            <a:noFill/>
          </a:ln>
        </p:spPr>
      </p:sp>
      <p:sp>
        <p:nvSpPr>
          <p:cNvPr id="444" name="Google Shape;444;p31"/>
          <p:cNvSpPr txBox="1"/>
          <p:nvPr/>
        </p:nvSpPr>
        <p:spPr>
          <a:xfrm>
            <a:off x="10667953" y="1435518"/>
            <a:ext cx="7029066" cy="1390596"/>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US" sz="4600">
                <a:solidFill>
                  <a:srgbClr val="FFFFFF"/>
                </a:solidFill>
                <a:latin typeface="League Spartan"/>
                <a:ea typeface="League Spartan"/>
                <a:cs typeface="League Spartan"/>
                <a:sym typeface="League Spartan"/>
              </a:rPr>
              <a:t>REALTOR® PROFESSIONALISM</a:t>
            </a:r>
            <a:endParaRPr/>
          </a:p>
        </p:txBody>
      </p:sp>
      <p:sp>
        <p:nvSpPr>
          <p:cNvPr id="445" name="Google Shape;445;p31"/>
          <p:cNvSpPr txBox="1"/>
          <p:nvPr/>
        </p:nvSpPr>
        <p:spPr>
          <a:xfrm>
            <a:off x="523779" y="3140074"/>
            <a:ext cx="9979537" cy="3512822"/>
          </a:xfrm>
          <a:prstGeom prst="rect">
            <a:avLst/>
          </a:prstGeom>
          <a:noFill/>
          <a:ln>
            <a:noFill/>
          </a:ln>
        </p:spPr>
        <p:txBody>
          <a:bodyPr anchorCtr="0" anchor="t" bIns="0" lIns="0" spcFirstLastPara="1" rIns="0" wrap="square" tIns="0">
            <a:spAutoFit/>
          </a:bodyPr>
          <a:lstStyle/>
          <a:p>
            <a:pPr indent="-518158" lvl="1" marL="1036315" marR="0" rtl="0" algn="l">
              <a:lnSpc>
                <a:spcPct val="200020"/>
              </a:lnSpc>
              <a:spcBef>
                <a:spcPts val="0"/>
              </a:spcBef>
              <a:spcAft>
                <a:spcPts val="0"/>
              </a:spcAft>
              <a:buClr>
                <a:srgbClr val="011C50"/>
              </a:buClr>
              <a:buSzPts val="4799"/>
              <a:buFont typeface="Gidole"/>
              <a:buAutoNum type="arabicPeriod"/>
            </a:pPr>
            <a:r>
              <a:rPr b="0" i="0" lang="en-US" sz="4799" u="none" cap="none" strike="noStrike">
                <a:solidFill>
                  <a:srgbClr val="011C50"/>
                </a:solidFill>
                <a:latin typeface="Gidole"/>
                <a:ea typeface="Gidole"/>
                <a:cs typeface="Gidole"/>
                <a:sym typeface="Gidole"/>
              </a:rPr>
              <a:t>Antitrust: An Important Review</a:t>
            </a:r>
            <a:endParaRPr b="0" i="0" sz="4799" u="sng" cap="none" strike="noStrike">
              <a:solidFill>
                <a:srgbClr val="011C50"/>
              </a:solidFill>
              <a:latin typeface="Gidole"/>
              <a:ea typeface="Gidole"/>
              <a:cs typeface="Gidole"/>
              <a:sym typeface="Gidole"/>
              <a:hlinkClick r:id="rId4">
                <a:extLst>
                  <a:ext uri="{A12FA001-AC4F-418D-AE19-62706E023703}">
                    <ahyp:hlinkClr val="tx"/>
                  </a:ext>
                </a:extLst>
              </a:hlinkClick>
            </a:endParaRPr>
          </a:p>
          <a:p>
            <a:pPr indent="-518158" lvl="1" marL="1036315" marR="0" rtl="0" algn="l">
              <a:lnSpc>
                <a:spcPct val="200020"/>
              </a:lnSpc>
              <a:spcBef>
                <a:spcPts val="0"/>
              </a:spcBef>
              <a:spcAft>
                <a:spcPts val="0"/>
              </a:spcAft>
              <a:buClr>
                <a:srgbClr val="011C50"/>
              </a:buClr>
              <a:buSzPts val="4799"/>
              <a:buFont typeface="Gidole"/>
              <a:buAutoNum type="arabicPeriod"/>
            </a:pPr>
            <a:r>
              <a:rPr b="0" i="0" lang="en-US" sz="4799" u="none" cap="none" strike="noStrike">
                <a:solidFill>
                  <a:srgbClr val="011C50"/>
                </a:solidFill>
                <a:latin typeface="Gidole"/>
                <a:ea typeface="Gidole"/>
                <a:cs typeface="Gidole"/>
                <a:sym typeface="Gidole"/>
              </a:rPr>
              <a:t>Personal Safety</a:t>
            </a:r>
            <a:endParaRPr b="0" i="0" sz="4799" u="sng" cap="none" strike="noStrike">
              <a:solidFill>
                <a:srgbClr val="011C50"/>
              </a:solidFill>
              <a:latin typeface="Gidole"/>
              <a:ea typeface="Gidole"/>
              <a:cs typeface="Gidole"/>
              <a:sym typeface="Gidole"/>
              <a:hlinkClick r:id="rId5">
                <a:extLst>
                  <a:ext uri="{A12FA001-AC4F-418D-AE19-62706E023703}">
                    <ahyp:hlinkClr val="tx"/>
                  </a:ext>
                </a:extLst>
              </a:hlinkClick>
            </a:endParaRPr>
          </a:p>
          <a:p>
            <a:pPr indent="-518158" lvl="1" marL="1036315" marR="0" rtl="0" algn="l">
              <a:lnSpc>
                <a:spcPct val="200020"/>
              </a:lnSpc>
              <a:spcBef>
                <a:spcPts val="0"/>
              </a:spcBef>
              <a:spcAft>
                <a:spcPts val="0"/>
              </a:spcAft>
              <a:buClr>
                <a:srgbClr val="011C50"/>
              </a:buClr>
              <a:buSzPts val="4799"/>
              <a:buFont typeface="Gidole"/>
              <a:buAutoNum type="arabicPeriod"/>
            </a:pPr>
            <a:r>
              <a:rPr b="0" i="0" lang="en-US" sz="4799" u="none" cap="none" strike="noStrike">
                <a:solidFill>
                  <a:srgbClr val="011C50"/>
                </a:solidFill>
                <a:latin typeface="Gidole"/>
                <a:ea typeface="Gidole"/>
                <a:cs typeface="Gidole"/>
                <a:sym typeface="Gidole"/>
              </a:rPr>
              <a:t>Cyber Security</a:t>
            </a:r>
            <a:endParaRPr b="0" i="0" sz="4799" u="sng" cap="none" strike="noStrike">
              <a:solidFill>
                <a:srgbClr val="011C50"/>
              </a:solidFill>
              <a:latin typeface="Gidole"/>
              <a:ea typeface="Gidole"/>
              <a:cs typeface="Gidole"/>
              <a:sym typeface="Gidole"/>
              <a:hlinkClick r:id="rId6">
                <a:extLst>
                  <a:ext uri="{A12FA001-AC4F-418D-AE19-62706E023703}">
                    <ahyp:hlinkClr val="tx"/>
                  </a:ext>
                </a:extLst>
              </a:hlinkClick>
            </a:endParaRPr>
          </a:p>
        </p:txBody>
      </p:sp>
      <p:sp>
        <p:nvSpPr>
          <p:cNvPr id="446" name="Google Shape;446;p31"/>
          <p:cNvSpPr/>
          <p:nvPr/>
        </p:nvSpPr>
        <p:spPr>
          <a:xfrm>
            <a:off x="12960765" y="9048750"/>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1C50"/>
        </a:solidFill>
      </p:bgPr>
    </p:bg>
    <p:spTree>
      <p:nvGrpSpPr>
        <p:cNvPr id="450" name="Shape 450"/>
        <p:cNvGrpSpPr/>
        <p:nvPr/>
      </p:nvGrpSpPr>
      <p:grpSpPr>
        <a:xfrm>
          <a:off x="0" y="0"/>
          <a:ext cx="0" cy="0"/>
          <a:chOff x="0" y="0"/>
          <a:chExt cx="0" cy="0"/>
        </a:xfrm>
      </p:grpSpPr>
      <p:sp>
        <p:nvSpPr>
          <p:cNvPr id="451" name="Google Shape;451;p32"/>
          <p:cNvSpPr/>
          <p:nvPr/>
        </p:nvSpPr>
        <p:spPr>
          <a:xfrm>
            <a:off x="0" y="8395975"/>
            <a:ext cx="18286192" cy="2618853"/>
          </a:xfrm>
          <a:custGeom>
            <a:rect b="b" l="l" r="r" t="t"/>
            <a:pathLst>
              <a:path extrusionOk="0" h="334464" w="2507534">
                <a:moveTo>
                  <a:pt x="0" y="0"/>
                </a:moveTo>
                <a:lnTo>
                  <a:pt x="2507534" y="0"/>
                </a:lnTo>
                <a:lnTo>
                  <a:pt x="2507534" y="334464"/>
                </a:lnTo>
                <a:lnTo>
                  <a:pt x="0" y="334464"/>
                </a:lnTo>
                <a:close/>
              </a:path>
            </a:pathLst>
          </a:custGeom>
          <a:solidFill>
            <a:srgbClr val="011C50"/>
          </a:solidFill>
          <a:ln>
            <a:noFill/>
          </a:ln>
        </p:spPr>
      </p:sp>
      <p:grpSp>
        <p:nvGrpSpPr>
          <p:cNvPr id="452" name="Google Shape;452;p32"/>
          <p:cNvGrpSpPr/>
          <p:nvPr/>
        </p:nvGrpSpPr>
        <p:grpSpPr>
          <a:xfrm>
            <a:off x="-2047899" y="-2157747"/>
            <a:ext cx="9201200" cy="9700295"/>
            <a:chOff x="0" y="0"/>
            <a:chExt cx="12268266" cy="12933727"/>
          </a:xfrm>
        </p:grpSpPr>
        <p:sp>
          <p:nvSpPr>
            <p:cNvPr id="453" name="Google Shape;453;p32"/>
            <p:cNvSpPr/>
            <p:nvPr/>
          </p:nvSpPr>
          <p:spPr>
            <a:xfrm>
              <a:off x="1456267" y="2573866"/>
              <a:ext cx="10811999" cy="10359861"/>
            </a:xfrm>
            <a:custGeom>
              <a:rect b="b" l="l" r="r" t="t"/>
              <a:pathLst>
                <a:path extrusionOk="0" h="10359861" w="10811999">
                  <a:moveTo>
                    <a:pt x="0" y="0"/>
                  </a:moveTo>
                  <a:lnTo>
                    <a:pt x="10811998" y="0"/>
                  </a:lnTo>
                  <a:lnTo>
                    <a:pt x="10811998" y="10359861"/>
                  </a:lnTo>
                  <a:lnTo>
                    <a:pt x="0" y="10359861"/>
                  </a:lnTo>
                  <a:lnTo>
                    <a:pt x="0" y="0"/>
                  </a:lnTo>
                  <a:close/>
                </a:path>
              </a:pathLst>
            </a:custGeom>
            <a:blipFill rotWithShape="1">
              <a:blip r:embed="rId3">
                <a:alphaModFix amt="14000"/>
              </a:blip>
              <a:stretch>
                <a:fillRect b="0" l="0" r="0" t="0"/>
              </a:stretch>
            </a:blipFill>
            <a:ln>
              <a:noFill/>
            </a:ln>
          </p:spPr>
        </p:sp>
        <p:sp>
          <p:nvSpPr>
            <p:cNvPr id="454" name="Google Shape;454;p32"/>
            <p:cNvSpPr/>
            <p:nvPr/>
          </p:nvSpPr>
          <p:spPr>
            <a:xfrm>
              <a:off x="0" y="0"/>
              <a:ext cx="10811999" cy="10359861"/>
            </a:xfrm>
            <a:custGeom>
              <a:rect b="b" l="l" r="r" t="t"/>
              <a:pathLst>
                <a:path extrusionOk="0" h="10359861" w="10811999">
                  <a:moveTo>
                    <a:pt x="0" y="0"/>
                  </a:moveTo>
                  <a:lnTo>
                    <a:pt x="10811999" y="0"/>
                  </a:lnTo>
                  <a:lnTo>
                    <a:pt x="10811999" y="10359861"/>
                  </a:lnTo>
                  <a:lnTo>
                    <a:pt x="0" y="10359861"/>
                  </a:lnTo>
                  <a:lnTo>
                    <a:pt x="0" y="0"/>
                  </a:lnTo>
                  <a:close/>
                </a:path>
              </a:pathLst>
            </a:custGeom>
            <a:blipFill rotWithShape="1">
              <a:blip r:embed="rId3">
                <a:alphaModFix amt="14000"/>
              </a:blip>
              <a:stretch>
                <a:fillRect b="0" l="0" r="0" t="0"/>
              </a:stretch>
            </a:blipFill>
            <a:ln>
              <a:noFill/>
            </a:ln>
          </p:spPr>
        </p:sp>
      </p:grpSp>
      <p:sp>
        <p:nvSpPr>
          <p:cNvPr id="455" name="Google Shape;455;p32"/>
          <p:cNvSpPr txBox="1"/>
          <p:nvPr/>
        </p:nvSpPr>
        <p:spPr>
          <a:xfrm>
            <a:off x="417610" y="423862"/>
            <a:ext cx="7482638" cy="847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5600">
                <a:solidFill>
                  <a:srgbClr val="FFFFFF"/>
                </a:solidFill>
                <a:latin typeface="League Spartan"/>
                <a:ea typeface="League Spartan"/>
                <a:cs typeface="League Spartan"/>
                <a:sym typeface="League Spartan"/>
              </a:rPr>
              <a:t>ANTITRUST REVIEW</a:t>
            </a:r>
            <a:endParaRPr/>
          </a:p>
        </p:txBody>
      </p:sp>
      <p:pic>
        <p:nvPicPr>
          <p:cNvPr id="456" name="Google Shape;456;p32"/>
          <p:cNvPicPr preferRelativeResize="0"/>
          <p:nvPr/>
        </p:nvPicPr>
        <p:blipFill rotWithShape="1">
          <a:blip r:embed="rId4">
            <a:alphaModFix/>
          </a:blip>
          <a:srcRect b="0" l="0" r="0" t="0"/>
          <a:stretch/>
        </p:blipFill>
        <p:spPr>
          <a:xfrm>
            <a:off x="2099773" y="1281112"/>
            <a:ext cx="14088454" cy="7924755"/>
          </a:xfrm>
          <a:prstGeom prst="rect">
            <a:avLst/>
          </a:prstGeom>
          <a:noFill/>
          <a:ln>
            <a:noFill/>
          </a:ln>
        </p:spPr>
      </p:pic>
      <p:sp>
        <p:nvSpPr>
          <p:cNvPr id="457" name="Google Shape;457;p32"/>
          <p:cNvSpPr/>
          <p:nvPr/>
        </p:nvSpPr>
        <p:spPr>
          <a:xfrm>
            <a:off x="15493026" y="9366303"/>
            <a:ext cx="2299954" cy="678486"/>
          </a:xfrm>
          <a:custGeom>
            <a:rect b="b" l="l" r="r" t="t"/>
            <a:pathLst>
              <a:path extrusionOk="0" h="678486" w="2299954">
                <a:moveTo>
                  <a:pt x="0" y="0"/>
                </a:moveTo>
                <a:lnTo>
                  <a:pt x="2299954" y="0"/>
                </a:lnTo>
                <a:lnTo>
                  <a:pt x="2299954" y="678486"/>
                </a:lnTo>
                <a:lnTo>
                  <a:pt x="0" y="678486"/>
                </a:lnTo>
                <a:lnTo>
                  <a:pt x="0" y="0"/>
                </a:lnTo>
                <a:close/>
              </a:path>
            </a:pathLst>
          </a:custGeom>
          <a:blipFill rotWithShape="1">
            <a:blip r:embed="rId5">
              <a:alphaModFix/>
            </a:blip>
            <a:stretch>
              <a:fillRect b="0" l="0" r="0" t="0"/>
            </a:stretch>
          </a:blipFill>
          <a:ln>
            <a:noFill/>
          </a:ln>
        </p:spPr>
      </p:sp>
      <p:pic>
        <p:nvPicPr>
          <p:cNvPr id="458" name="Google Shape;458;p32" title="NAR AntiTrust 101 for Real Estate Professionals">
            <a:hlinkClick r:id="rId6"/>
          </p:cNvPr>
          <p:cNvPicPr preferRelativeResize="0"/>
          <p:nvPr/>
        </p:nvPicPr>
        <p:blipFill>
          <a:blip r:embed="rId7">
            <a:alphaModFix/>
          </a:blip>
          <a:stretch>
            <a:fillRect/>
          </a:stretch>
        </p:blipFill>
        <p:spPr>
          <a:xfrm>
            <a:off x="2099775" y="1271575"/>
            <a:ext cx="14088489" cy="7924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1000"/>
                                        <p:tgtEl>
                                          <p:spTgt spid="4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33"/>
          <p:cNvSpPr/>
          <p:nvPr/>
        </p:nvSpPr>
        <p:spPr>
          <a:xfrm>
            <a:off x="-103050" y="125"/>
            <a:ext cx="5602200" cy="10287000"/>
          </a:xfrm>
          <a:prstGeom prst="rect">
            <a:avLst/>
          </a:prstGeom>
          <a:solidFill>
            <a:srgbClr val="011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3"/>
          <p:cNvSpPr txBox="1"/>
          <p:nvPr/>
        </p:nvSpPr>
        <p:spPr>
          <a:xfrm>
            <a:off x="915360" y="1028700"/>
            <a:ext cx="4098745" cy="237172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REALTOR® PERSONAL SAFETY</a:t>
            </a:r>
            <a:endParaRPr/>
          </a:p>
        </p:txBody>
      </p:sp>
      <p:sp>
        <p:nvSpPr>
          <p:cNvPr id="465" name="Google Shape;465;p33"/>
          <p:cNvSpPr txBox="1"/>
          <p:nvPr/>
        </p:nvSpPr>
        <p:spPr>
          <a:xfrm>
            <a:off x="6548633" y="1645919"/>
            <a:ext cx="11276929" cy="7612381"/>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lang="en-US" sz="4799" u="sng">
                <a:solidFill>
                  <a:srgbClr val="131213"/>
                </a:solidFill>
                <a:latin typeface="Gidole"/>
                <a:ea typeface="Gidole"/>
                <a:cs typeface="Gidole"/>
                <a:sym typeface="Gidole"/>
                <a:hlinkClick r:id="rId3">
                  <a:extLst>
                    <a:ext uri="{A12FA001-AC4F-418D-AE19-62706E023703}">
                      <ahyp:hlinkClr val="tx"/>
                    </a:ext>
                  </a:extLst>
                </a:hlinkClick>
              </a:rPr>
              <a:t>Be Successful...but BE CAREFUL!</a:t>
            </a:r>
            <a:endParaRPr/>
          </a:p>
          <a:p>
            <a:pPr indent="0" lvl="0" marL="0" marR="0" rtl="0" algn="l">
              <a:lnSpc>
                <a:spcPct val="140008"/>
              </a:lnSpc>
              <a:spcBef>
                <a:spcPts val="0"/>
              </a:spcBef>
              <a:spcAft>
                <a:spcPts val="0"/>
              </a:spcAft>
              <a:buNone/>
            </a:pPr>
            <a:r>
              <a:t/>
            </a:r>
            <a:endParaRPr sz="4799" u="sng">
              <a:solidFill>
                <a:srgbClr val="131213"/>
              </a:solidFill>
              <a:latin typeface="Gidole"/>
              <a:ea typeface="Gidole"/>
              <a:cs typeface="Gidole"/>
              <a:sym typeface="Gidole"/>
              <a:hlinkClick r:id="rId4">
                <a:extLst>
                  <a:ext uri="{A12FA001-AC4F-418D-AE19-62706E023703}">
                    <ahyp:hlinkClr val="tx"/>
                  </a:ext>
                </a:extLst>
              </a:hlinkClick>
            </a:endParaRPr>
          </a:p>
          <a:p>
            <a:pPr indent="0" lvl="0" marL="0" marR="0" rtl="0" algn="l">
              <a:lnSpc>
                <a:spcPct val="140008"/>
              </a:lnSpc>
              <a:spcBef>
                <a:spcPts val="0"/>
              </a:spcBef>
              <a:spcAft>
                <a:spcPts val="0"/>
              </a:spcAft>
              <a:buNone/>
            </a:pPr>
            <a:r>
              <a:rPr i="1" lang="en-US" sz="4799">
                <a:solidFill>
                  <a:srgbClr val="131213"/>
                </a:solidFill>
                <a:latin typeface="Gidole"/>
                <a:ea typeface="Gidole"/>
                <a:cs typeface="Gidole"/>
                <a:sym typeface="Gidole"/>
              </a:rPr>
              <a:t>“That will never happen to me. Those sorts of things don't happen around here.”</a:t>
            </a:r>
            <a:endParaRPr/>
          </a:p>
          <a:p>
            <a:pPr indent="0" lvl="0" marL="0" marR="0" rtl="0" algn="l">
              <a:lnSpc>
                <a:spcPct val="140008"/>
              </a:lnSpc>
              <a:spcBef>
                <a:spcPts val="0"/>
              </a:spcBef>
              <a:spcAft>
                <a:spcPts val="0"/>
              </a:spcAft>
              <a:buNone/>
            </a:pPr>
            <a:r>
              <a:rPr lang="en-US" sz="4799">
                <a:solidFill>
                  <a:srgbClr val="131213"/>
                </a:solidFill>
                <a:latin typeface="Gidole"/>
                <a:ea typeface="Gidole"/>
                <a:cs typeface="Gidole"/>
                <a:sym typeface="Gidole"/>
              </a:rPr>
              <a:t>- Almost Everyone</a:t>
            </a:r>
            <a:endParaRPr/>
          </a:p>
          <a:p>
            <a:pPr indent="0" lvl="0" marL="0" marR="0" rtl="0" algn="l">
              <a:lnSpc>
                <a:spcPct val="140008"/>
              </a:lnSpc>
              <a:spcBef>
                <a:spcPts val="0"/>
              </a:spcBef>
              <a:spcAft>
                <a:spcPts val="0"/>
              </a:spcAft>
              <a:buNone/>
            </a:pPr>
            <a:r>
              <a:t/>
            </a:r>
            <a:endParaRPr sz="4799">
              <a:solidFill>
                <a:srgbClr val="131213"/>
              </a:solidFill>
              <a:latin typeface="Gidole"/>
              <a:ea typeface="Gidole"/>
              <a:cs typeface="Gidole"/>
              <a:sym typeface="Gidole"/>
            </a:endParaRPr>
          </a:p>
          <a:p>
            <a:pPr indent="0" lvl="0" marL="0" marR="0" rtl="0" algn="l">
              <a:lnSpc>
                <a:spcPct val="140008"/>
              </a:lnSpc>
              <a:spcBef>
                <a:spcPts val="0"/>
              </a:spcBef>
              <a:spcAft>
                <a:spcPts val="0"/>
              </a:spcAft>
              <a:buNone/>
            </a:pPr>
            <a:r>
              <a:rPr lang="en-US" sz="4799">
                <a:solidFill>
                  <a:srgbClr val="131213"/>
                </a:solidFill>
                <a:latin typeface="Gidole"/>
                <a:ea typeface="Gidole"/>
                <a:cs typeface="Gidole"/>
                <a:sym typeface="Gidole"/>
              </a:rPr>
              <a:t>That quote could not be more wrong!</a:t>
            </a:r>
            <a:endParaRPr/>
          </a:p>
          <a:p>
            <a:pPr indent="0" lvl="0" marL="0" marR="0" rtl="0" algn="ctr">
              <a:lnSpc>
                <a:spcPct val="140008"/>
              </a:lnSpc>
              <a:spcBef>
                <a:spcPts val="0"/>
              </a:spcBef>
              <a:spcAft>
                <a:spcPts val="0"/>
              </a:spcAft>
              <a:buNone/>
            </a:pPr>
            <a:r>
              <a:t/>
            </a:r>
            <a:endParaRPr sz="4799">
              <a:solidFill>
                <a:srgbClr val="131213"/>
              </a:solidFill>
              <a:latin typeface="Gidole"/>
              <a:ea typeface="Gidole"/>
              <a:cs typeface="Gidole"/>
              <a:sym typeface="Gidole"/>
            </a:endParaRPr>
          </a:p>
          <a:p>
            <a:pPr indent="0" lvl="0" marL="0" marR="0" rtl="0" algn="ctr">
              <a:lnSpc>
                <a:spcPct val="140008"/>
              </a:lnSpc>
              <a:spcBef>
                <a:spcPts val="0"/>
              </a:spcBef>
              <a:spcAft>
                <a:spcPts val="0"/>
              </a:spcAft>
              <a:buNone/>
            </a:pPr>
            <a:r>
              <a:t/>
            </a:r>
            <a:endParaRPr sz="4799">
              <a:solidFill>
                <a:srgbClr val="131213"/>
              </a:solidFill>
              <a:latin typeface="Gidole"/>
              <a:ea typeface="Gidole"/>
              <a:cs typeface="Gidole"/>
              <a:sym typeface="Gidole"/>
            </a:endParaRPr>
          </a:p>
        </p:txBody>
      </p:sp>
      <p:sp>
        <p:nvSpPr>
          <p:cNvPr id="466" name="Google Shape;466;p33"/>
          <p:cNvSpPr/>
          <p:nvPr/>
        </p:nvSpPr>
        <p:spPr>
          <a:xfrm>
            <a:off x="1142479" y="8979914"/>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1C50"/>
        </a:solidFill>
      </p:bgPr>
    </p:bg>
    <p:spTree>
      <p:nvGrpSpPr>
        <p:cNvPr id="470" name="Shape 470"/>
        <p:cNvGrpSpPr/>
        <p:nvPr/>
      </p:nvGrpSpPr>
      <p:grpSpPr>
        <a:xfrm>
          <a:off x="0" y="0"/>
          <a:ext cx="0" cy="0"/>
          <a:chOff x="0" y="0"/>
          <a:chExt cx="0" cy="0"/>
        </a:xfrm>
      </p:grpSpPr>
      <p:sp>
        <p:nvSpPr>
          <p:cNvPr id="471" name="Google Shape;471;p34"/>
          <p:cNvSpPr/>
          <p:nvPr/>
        </p:nvSpPr>
        <p:spPr>
          <a:xfrm>
            <a:off x="-50801" y="-412750"/>
            <a:ext cx="13056129" cy="1111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4"/>
          <p:cNvSpPr txBox="1"/>
          <p:nvPr/>
        </p:nvSpPr>
        <p:spPr>
          <a:xfrm>
            <a:off x="11338305" y="1028700"/>
            <a:ext cx="6279862" cy="2371725"/>
          </a:xfrm>
          <a:prstGeom prst="rect">
            <a:avLst/>
          </a:prstGeom>
          <a:noFill/>
          <a:ln>
            <a:noFill/>
          </a:ln>
        </p:spPr>
        <p:txBody>
          <a:bodyPr anchorCtr="0" anchor="t" bIns="0" lIns="0" spcFirstLastPara="1" rIns="0" wrap="square" tIns="0">
            <a:spAutoFit/>
          </a:bodyPr>
          <a:lstStyle/>
          <a:p>
            <a:pPr indent="0" lvl="0" marL="0" marR="0" rtl="0" algn="r">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REALTOR® PERSONAL SAFETY</a:t>
            </a:r>
            <a:endParaRPr/>
          </a:p>
        </p:txBody>
      </p:sp>
      <p:sp>
        <p:nvSpPr>
          <p:cNvPr id="473" name="Google Shape;473;p34"/>
          <p:cNvSpPr txBox="1"/>
          <p:nvPr/>
        </p:nvSpPr>
        <p:spPr>
          <a:xfrm>
            <a:off x="576902" y="668954"/>
            <a:ext cx="11800800" cy="9196200"/>
          </a:xfrm>
          <a:prstGeom prst="rect">
            <a:avLst/>
          </a:prstGeom>
          <a:noFill/>
          <a:ln>
            <a:noFill/>
          </a:ln>
        </p:spPr>
        <p:txBody>
          <a:bodyPr anchorCtr="0" anchor="t" bIns="0" lIns="0" spcFirstLastPara="1" rIns="0" wrap="square" tIns="0">
            <a:spAutoFit/>
          </a:bodyPr>
          <a:lstStyle/>
          <a:p>
            <a:pPr indent="0" lvl="0" marL="0" marR="0" rtl="0" algn="l">
              <a:lnSpc>
                <a:spcPct val="130007"/>
              </a:lnSpc>
              <a:spcBef>
                <a:spcPts val="0"/>
              </a:spcBef>
              <a:spcAft>
                <a:spcPts val="0"/>
              </a:spcAft>
              <a:buNone/>
            </a:pPr>
            <a:r>
              <a:rPr lang="en-US" sz="3599">
                <a:solidFill>
                  <a:srgbClr val="000000"/>
                </a:solidFill>
                <a:latin typeface="Gidole"/>
                <a:ea typeface="Gidole"/>
                <a:cs typeface="Gidole"/>
                <a:sym typeface="Gidole"/>
              </a:rPr>
              <a:t>The US Bureau of Labor Statistics reported there were </a:t>
            </a:r>
            <a:r>
              <a:rPr lang="en-US" sz="3599" u="sng">
                <a:solidFill>
                  <a:srgbClr val="000000"/>
                </a:solidFill>
                <a:latin typeface="Gidole"/>
                <a:ea typeface="Gidole"/>
                <a:cs typeface="Gidole"/>
                <a:sym typeface="Gidole"/>
              </a:rPr>
              <a:t>87 fatal injuries in 2019</a:t>
            </a:r>
            <a:r>
              <a:rPr lang="en-US" sz="3599">
                <a:solidFill>
                  <a:srgbClr val="000000"/>
                </a:solidFill>
                <a:latin typeface="Gidole"/>
                <a:ea typeface="Gidole"/>
                <a:cs typeface="Gidole"/>
                <a:sym typeface="Gidole"/>
              </a:rPr>
              <a:t> in relation to Real Estate, Rental, &amp; Leasing.</a:t>
            </a:r>
            <a:endParaRPr sz="800"/>
          </a:p>
          <a:p>
            <a:pPr indent="0" lvl="0" marL="0" marR="0" rtl="0" algn="l">
              <a:lnSpc>
                <a:spcPct val="86663"/>
              </a:lnSpc>
              <a:spcBef>
                <a:spcPts val="0"/>
              </a:spcBef>
              <a:spcAft>
                <a:spcPts val="0"/>
              </a:spcAft>
              <a:buNone/>
            </a:pPr>
            <a:r>
              <a:t/>
            </a:r>
            <a:endParaRPr sz="3599">
              <a:solidFill>
                <a:srgbClr val="000000"/>
              </a:solidFill>
              <a:latin typeface="Gidole"/>
              <a:ea typeface="Gidole"/>
              <a:cs typeface="Gidole"/>
              <a:sym typeface="Gidole"/>
            </a:endParaRPr>
          </a:p>
          <a:p>
            <a:pPr indent="0" lvl="0" marL="0" marR="0" rtl="0" algn="l">
              <a:lnSpc>
                <a:spcPct val="130007"/>
              </a:lnSpc>
              <a:spcBef>
                <a:spcPts val="0"/>
              </a:spcBef>
              <a:spcAft>
                <a:spcPts val="0"/>
              </a:spcAft>
              <a:buNone/>
            </a:pPr>
            <a:r>
              <a:rPr lang="en-US" sz="3599" u="sng">
                <a:solidFill>
                  <a:srgbClr val="000000"/>
                </a:solidFill>
                <a:latin typeface="Gidole"/>
                <a:ea typeface="Gidole"/>
                <a:cs typeface="Gidole"/>
                <a:sym typeface="Gidole"/>
              </a:rPr>
              <a:t>14% of REALTORS® experienced a situation</a:t>
            </a:r>
            <a:r>
              <a:rPr lang="en-US" sz="3599">
                <a:solidFill>
                  <a:srgbClr val="000000"/>
                </a:solidFill>
                <a:latin typeface="Gidole"/>
                <a:ea typeface="Gidole"/>
                <a:cs typeface="Gidole"/>
                <a:sym typeface="Gidole"/>
              </a:rPr>
              <a:t> that made them fear for their personal safety or the safety of their information in 2020.</a:t>
            </a:r>
            <a:endParaRPr sz="800"/>
          </a:p>
          <a:p>
            <a:pPr indent="0" lvl="0" marL="0" marR="0" rtl="0" algn="l">
              <a:lnSpc>
                <a:spcPct val="86663"/>
              </a:lnSpc>
              <a:spcBef>
                <a:spcPts val="0"/>
              </a:spcBef>
              <a:spcAft>
                <a:spcPts val="0"/>
              </a:spcAft>
              <a:buNone/>
            </a:pPr>
            <a:r>
              <a:t/>
            </a:r>
            <a:endParaRPr sz="3599">
              <a:solidFill>
                <a:srgbClr val="000000"/>
              </a:solidFill>
              <a:latin typeface="Gidole"/>
              <a:ea typeface="Gidole"/>
              <a:cs typeface="Gidole"/>
              <a:sym typeface="Gidole"/>
            </a:endParaRPr>
          </a:p>
          <a:p>
            <a:pPr indent="0" lvl="0" marL="0" marR="0" rtl="0" algn="l">
              <a:lnSpc>
                <a:spcPct val="130007"/>
              </a:lnSpc>
              <a:spcBef>
                <a:spcPts val="0"/>
              </a:spcBef>
              <a:spcAft>
                <a:spcPts val="0"/>
              </a:spcAft>
              <a:buNone/>
            </a:pPr>
            <a:r>
              <a:rPr lang="en-US" sz="3599" u="sng">
                <a:solidFill>
                  <a:srgbClr val="000000"/>
                </a:solidFill>
                <a:latin typeface="Gidole"/>
                <a:ea typeface="Gidole"/>
                <a:cs typeface="Gidole"/>
                <a:sym typeface="Gidole"/>
              </a:rPr>
              <a:t>4% of REALTORS® were the victim of a crime</a:t>
            </a:r>
            <a:r>
              <a:rPr lang="en-US" sz="3599">
                <a:solidFill>
                  <a:srgbClr val="000000"/>
                </a:solidFill>
                <a:latin typeface="Gidole"/>
                <a:ea typeface="Gidole"/>
                <a:cs typeface="Gidole"/>
                <a:sym typeface="Gidole"/>
              </a:rPr>
              <a:t> related to their business in 2021.</a:t>
            </a:r>
            <a:endParaRPr sz="800"/>
          </a:p>
          <a:p>
            <a:pPr indent="0" lvl="0" marL="0" marR="0" rtl="0" algn="l">
              <a:lnSpc>
                <a:spcPct val="86663"/>
              </a:lnSpc>
              <a:spcBef>
                <a:spcPts val="0"/>
              </a:spcBef>
              <a:spcAft>
                <a:spcPts val="0"/>
              </a:spcAft>
              <a:buNone/>
            </a:pPr>
            <a:r>
              <a:t/>
            </a:r>
            <a:endParaRPr sz="3599">
              <a:solidFill>
                <a:srgbClr val="000000"/>
              </a:solidFill>
              <a:latin typeface="Gidole"/>
              <a:ea typeface="Gidole"/>
              <a:cs typeface="Gidole"/>
              <a:sym typeface="Gidole"/>
            </a:endParaRPr>
          </a:p>
          <a:p>
            <a:pPr indent="0" lvl="0" marL="0" marR="0" rtl="0" algn="l">
              <a:lnSpc>
                <a:spcPct val="130007"/>
              </a:lnSpc>
              <a:spcBef>
                <a:spcPts val="0"/>
              </a:spcBef>
              <a:spcAft>
                <a:spcPts val="0"/>
              </a:spcAft>
              <a:buNone/>
            </a:pPr>
            <a:r>
              <a:rPr lang="en-US" sz="3599">
                <a:solidFill>
                  <a:srgbClr val="000000"/>
                </a:solidFill>
                <a:latin typeface="Gidole"/>
                <a:ea typeface="Gidole"/>
                <a:cs typeface="Gidole"/>
                <a:sym typeface="Gidole"/>
              </a:rPr>
              <a:t>Accidents and violence do NOT discriminate. Young, old, male, female….carelessness is a choice. BE SMART - BE ALERT - BE SAFE </a:t>
            </a:r>
            <a:endParaRPr sz="800"/>
          </a:p>
        </p:txBody>
      </p:sp>
      <p:sp>
        <p:nvSpPr>
          <p:cNvPr id="474" name="Google Shape;474;p34"/>
          <p:cNvSpPr/>
          <p:nvPr/>
        </p:nvSpPr>
        <p:spPr>
          <a:xfrm>
            <a:off x="14224877" y="9007237"/>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1C50"/>
        </a:solidFill>
      </p:bgPr>
    </p:bg>
    <p:spTree>
      <p:nvGrpSpPr>
        <p:cNvPr id="478" name="Shape 478"/>
        <p:cNvGrpSpPr/>
        <p:nvPr/>
      </p:nvGrpSpPr>
      <p:grpSpPr>
        <a:xfrm>
          <a:off x="0" y="0"/>
          <a:ext cx="0" cy="0"/>
          <a:chOff x="0" y="0"/>
          <a:chExt cx="0" cy="0"/>
        </a:xfrm>
      </p:grpSpPr>
      <p:sp>
        <p:nvSpPr>
          <p:cNvPr id="479" name="Google Shape;479;p35"/>
          <p:cNvSpPr/>
          <p:nvPr/>
        </p:nvSpPr>
        <p:spPr>
          <a:xfrm>
            <a:off x="0" y="9258300"/>
            <a:ext cx="18288905" cy="1756621"/>
          </a:xfrm>
          <a:custGeom>
            <a:rect b="b" l="l" r="r" t="t"/>
            <a:pathLst>
              <a:path extrusionOk="0" h="224345" w="2795400">
                <a:moveTo>
                  <a:pt x="0" y="0"/>
                </a:moveTo>
                <a:lnTo>
                  <a:pt x="2795400" y="0"/>
                </a:lnTo>
                <a:lnTo>
                  <a:pt x="2795400" y="224345"/>
                </a:lnTo>
                <a:lnTo>
                  <a:pt x="0" y="224345"/>
                </a:lnTo>
                <a:close/>
              </a:path>
            </a:pathLst>
          </a:custGeom>
          <a:solidFill>
            <a:srgbClr val="011C50"/>
          </a:solidFill>
          <a:ln>
            <a:noFill/>
          </a:ln>
        </p:spPr>
      </p:sp>
      <p:grpSp>
        <p:nvGrpSpPr>
          <p:cNvPr id="480" name="Google Shape;480;p35"/>
          <p:cNvGrpSpPr/>
          <p:nvPr/>
        </p:nvGrpSpPr>
        <p:grpSpPr>
          <a:xfrm>
            <a:off x="474332" y="509588"/>
            <a:ext cx="10915837" cy="1304925"/>
            <a:chOff x="0" y="0"/>
            <a:chExt cx="14554449" cy="1739900"/>
          </a:xfrm>
        </p:grpSpPr>
        <p:sp>
          <p:nvSpPr>
            <p:cNvPr id="481" name="Google Shape;481;p35"/>
            <p:cNvSpPr txBox="1"/>
            <p:nvPr/>
          </p:nvSpPr>
          <p:spPr>
            <a:xfrm>
              <a:off x="0" y="0"/>
              <a:ext cx="14554449" cy="10922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lang="en-US" sz="5399">
                  <a:solidFill>
                    <a:srgbClr val="FFFFFF"/>
                  </a:solidFill>
                  <a:latin typeface="League Spartan"/>
                  <a:ea typeface="League Spartan"/>
                  <a:cs typeface="League Spartan"/>
                  <a:sym typeface="League Spartan"/>
                </a:rPr>
                <a:t>REALTOR® PERSONAL SAFETY</a:t>
              </a:r>
              <a:endParaRPr/>
            </a:p>
          </p:txBody>
        </p:sp>
        <p:sp>
          <p:nvSpPr>
            <p:cNvPr id="482" name="Google Shape;482;p35"/>
            <p:cNvSpPr txBox="1"/>
            <p:nvPr/>
          </p:nvSpPr>
          <p:spPr>
            <a:xfrm>
              <a:off x="0" y="1092200"/>
              <a:ext cx="14554449" cy="647700"/>
            </a:xfrm>
            <a:prstGeom prst="rect">
              <a:avLst/>
            </a:prstGeom>
            <a:noFill/>
            <a:ln>
              <a:noFill/>
            </a:ln>
          </p:spPr>
          <p:txBody>
            <a:bodyPr anchorCtr="0" anchor="t" bIns="0" lIns="0" spcFirstLastPara="1" rIns="0" wrap="square" tIns="0">
              <a:spAutoFit/>
            </a:bodyPr>
            <a:lstStyle/>
            <a:p>
              <a:pPr indent="0" lvl="0" marL="0" marR="0" rtl="0" algn="l">
                <a:lnSpc>
                  <a:spcPct val="2133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83" name="Google Shape;483;p35"/>
          <p:cNvSpPr/>
          <p:nvPr/>
        </p:nvSpPr>
        <p:spPr>
          <a:xfrm>
            <a:off x="15113931" y="9248775"/>
            <a:ext cx="2671927" cy="788219"/>
          </a:xfrm>
          <a:custGeom>
            <a:rect b="b" l="l" r="r" t="t"/>
            <a:pathLst>
              <a:path extrusionOk="0" h="788219" w="2671927">
                <a:moveTo>
                  <a:pt x="0" y="0"/>
                </a:moveTo>
                <a:lnTo>
                  <a:pt x="2671927" y="0"/>
                </a:lnTo>
                <a:lnTo>
                  <a:pt x="2671927" y="788219"/>
                </a:lnTo>
                <a:lnTo>
                  <a:pt x="0" y="788219"/>
                </a:lnTo>
                <a:lnTo>
                  <a:pt x="0" y="0"/>
                </a:lnTo>
                <a:close/>
              </a:path>
            </a:pathLst>
          </a:custGeom>
          <a:blipFill rotWithShape="1">
            <a:blip r:embed="rId3">
              <a:alphaModFix/>
            </a:blip>
            <a:stretch>
              <a:fillRect b="0" l="0" r="0" t="0"/>
            </a:stretch>
          </a:blipFill>
          <a:ln>
            <a:noFill/>
          </a:ln>
        </p:spPr>
      </p:sp>
      <p:pic>
        <p:nvPicPr>
          <p:cNvPr id="484" name="Google Shape;484;p35" title="Media1.mp4">
            <a:hlinkClick r:id="rId4"/>
          </p:cNvPr>
          <p:cNvPicPr preferRelativeResize="0"/>
          <p:nvPr/>
        </p:nvPicPr>
        <p:blipFill>
          <a:blip r:embed="rId5">
            <a:alphaModFix/>
          </a:blip>
          <a:stretch>
            <a:fillRect/>
          </a:stretch>
        </p:blipFill>
        <p:spPr>
          <a:xfrm>
            <a:off x="3956250" y="1466475"/>
            <a:ext cx="10376400" cy="7782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1000"/>
                                        <p:tgtEl>
                                          <p:spTgt spid="4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grpSp>
        <p:nvGrpSpPr>
          <p:cNvPr id="489" name="Google Shape;489;p36"/>
          <p:cNvGrpSpPr/>
          <p:nvPr/>
        </p:nvGrpSpPr>
        <p:grpSpPr>
          <a:xfrm>
            <a:off x="8742985" y="-363375"/>
            <a:ext cx="15051428" cy="14746763"/>
            <a:chOff x="0" y="0"/>
            <a:chExt cx="20068571" cy="19662351"/>
          </a:xfrm>
        </p:grpSpPr>
        <p:sp>
          <p:nvSpPr>
            <p:cNvPr id="490" name="Google Shape;490;p36"/>
            <p:cNvSpPr/>
            <p:nvPr/>
          </p:nvSpPr>
          <p:spPr>
            <a:xfrm>
              <a:off x="0" y="0"/>
              <a:ext cx="17410038" cy="18629418"/>
            </a:xfrm>
            <a:custGeom>
              <a:rect b="b" l="l" r="r" t="t"/>
              <a:pathLst>
                <a:path extrusionOk="0" h="18629418" w="17410038">
                  <a:moveTo>
                    <a:pt x="0" y="0"/>
                  </a:moveTo>
                  <a:lnTo>
                    <a:pt x="17410038" y="0"/>
                  </a:lnTo>
                  <a:lnTo>
                    <a:pt x="17410038" y="18629418"/>
                  </a:lnTo>
                  <a:lnTo>
                    <a:pt x="0" y="18629418"/>
                  </a:lnTo>
                  <a:lnTo>
                    <a:pt x="0" y="0"/>
                  </a:lnTo>
                  <a:close/>
                </a:path>
              </a:pathLst>
            </a:custGeom>
            <a:blipFill rotWithShape="1">
              <a:blip r:embed="rId3">
                <a:alphaModFix amt="25000"/>
              </a:blip>
              <a:stretch>
                <a:fillRect b="0" l="0" r="0" t="0"/>
              </a:stretch>
            </a:blipFill>
            <a:ln>
              <a:noFill/>
            </a:ln>
          </p:spPr>
        </p:sp>
        <p:sp>
          <p:nvSpPr>
            <p:cNvPr id="491" name="Google Shape;491;p36"/>
            <p:cNvSpPr/>
            <p:nvPr/>
          </p:nvSpPr>
          <p:spPr>
            <a:xfrm>
              <a:off x="2658533" y="1032933"/>
              <a:ext cx="17410038" cy="18629418"/>
            </a:xfrm>
            <a:custGeom>
              <a:rect b="b" l="l" r="r" t="t"/>
              <a:pathLst>
                <a:path extrusionOk="0" h="18629418" w="17410038">
                  <a:moveTo>
                    <a:pt x="0" y="0"/>
                  </a:moveTo>
                  <a:lnTo>
                    <a:pt x="17410038" y="0"/>
                  </a:lnTo>
                  <a:lnTo>
                    <a:pt x="17410038" y="18629418"/>
                  </a:lnTo>
                  <a:lnTo>
                    <a:pt x="0" y="18629418"/>
                  </a:lnTo>
                  <a:lnTo>
                    <a:pt x="0" y="0"/>
                  </a:lnTo>
                  <a:close/>
                </a:path>
              </a:pathLst>
            </a:custGeom>
            <a:blipFill rotWithShape="1">
              <a:blip r:embed="rId4">
                <a:alphaModFix amt="25000"/>
              </a:blip>
              <a:stretch>
                <a:fillRect b="0" l="0" r="0" t="0"/>
              </a:stretch>
            </a:blipFill>
            <a:ln>
              <a:noFill/>
            </a:ln>
          </p:spPr>
        </p:sp>
      </p:grpSp>
      <p:grpSp>
        <p:nvGrpSpPr>
          <p:cNvPr id="492" name="Google Shape;492;p36"/>
          <p:cNvGrpSpPr/>
          <p:nvPr/>
        </p:nvGrpSpPr>
        <p:grpSpPr>
          <a:xfrm>
            <a:off x="692732" y="1138423"/>
            <a:ext cx="16566568" cy="8340090"/>
            <a:chOff x="0" y="0"/>
            <a:chExt cx="22088758" cy="11120120"/>
          </a:xfrm>
        </p:grpSpPr>
        <p:sp>
          <p:nvSpPr>
            <p:cNvPr id="493" name="Google Shape;493;p36"/>
            <p:cNvSpPr txBox="1"/>
            <p:nvPr/>
          </p:nvSpPr>
          <p:spPr>
            <a:xfrm>
              <a:off x="0" y="0"/>
              <a:ext cx="22088758" cy="1473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5200">
                  <a:solidFill>
                    <a:srgbClr val="131213"/>
                  </a:solidFill>
                  <a:latin typeface="League Spartan"/>
                  <a:ea typeface="League Spartan"/>
                  <a:cs typeface="League Spartan"/>
                  <a:sym typeface="League Spartan"/>
                </a:rPr>
                <a:t>START WITH A PLAN</a:t>
              </a:r>
              <a:endParaRPr/>
            </a:p>
            <a:p>
              <a:pPr indent="0" lvl="0" marL="0" marR="0" rtl="0" algn="l">
                <a:lnSpc>
                  <a:spcPct val="48461"/>
                </a:lnSpc>
                <a:spcBef>
                  <a:spcPts val="0"/>
                </a:spcBef>
                <a:spcAft>
                  <a:spcPts val="0"/>
                </a:spcAft>
                <a:buNone/>
              </a:pPr>
              <a:r>
                <a:t/>
              </a:r>
              <a:endParaRPr sz="5200">
                <a:solidFill>
                  <a:srgbClr val="131213"/>
                </a:solidFill>
                <a:latin typeface="League Spartan"/>
                <a:ea typeface="League Spartan"/>
                <a:cs typeface="League Spartan"/>
                <a:sym typeface="League Spartan"/>
              </a:endParaRPr>
            </a:p>
          </p:txBody>
        </p:sp>
        <p:sp>
          <p:nvSpPr>
            <p:cNvPr id="494" name="Google Shape;494;p36"/>
            <p:cNvSpPr txBox="1"/>
            <p:nvPr/>
          </p:nvSpPr>
          <p:spPr>
            <a:xfrm>
              <a:off x="0" y="1788795"/>
              <a:ext cx="22088758" cy="933132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lang="en-US" sz="5199">
                  <a:solidFill>
                    <a:srgbClr val="011C50"/>
                  </a:solidFill>
                  <a:latin typeface="Gidole"/>
                  <a:ea typeface="Gidole"/>
                  <a:cs typeface="Gidole"/>
                  <a:sym typeface="Gidole"/>
                </a:rPr>
                <a:t>Safety is a matter of common sense and thinking ahead:</a:t>
              </a:r>
              <a:endParaRPr/>
            </a:p>
            <a:p>
              <a:pPr indent="0" lvl="0" marL="0" marR="0" rtl="0" algn="l">
                <a:lnSpc>
                  <a:spcPct val="66916"/>
                </a:lnSpc>
                <a:spcBef>
                  <a:spcPts val="0"/>
                </a:spcBef>
                <a:spcAft>
                  <a:spcPts val="0"/>
                </a:spcAft>
                <a:buNone/>
              </a:pPr>
              <a:r>
                <a:t/>
              </a:r>
              <a:endParaRPr sz="5199">
                <a:solidFill>
                  <a:srgbClr val="011C50"/>
                </a:solidFill>
                <a:latin typeface="Gidole"/>
                <a:ea typeface="Gidole"/>
                <a:cs typeface="Gidole"/>
                <a:sym typeface="Gidole"/>
              </a:endParaRPr>
            </a:p>
            <a:p>
              <a:pPr indent="-561337" lvl="1" marL="1122675" marR="0" rtl="0" algn="l">
                <a:lnSpc>
                  <a:spcPct val="130005"/>
                </a:lnSpc>
                <a:spcBef>
                  <a:spcPts val="0"/>
                </a:spcBef>
                <a:spcAft>
                  <a:spcPts val="0"/>
                </a:spcAft>
                <a:buClr>
                  <a:srgbClr val="011C50"/>
                </a:buClr>
                <a:buSzPts val="5199"/>
                <a:buFont typeface="Arial"/>
                <a:buChar char="•"/>
              </a:pPr>
              <a:r>
                <a:rPr b="0" i="0" lang="en-US" sz="5199" u="none" cap="none" strike="noStrike">
                  <a:solidFill>
                    <a:srgbClr val="011C50"/>
                  </a:solidFill>
                  <a:latin typeface="Gidole"/>
                  <a:ea typeface="Gidole"/>
                  <a:cs typeface="Gidole"/>
                  <a:sym typeface="Gidole"/>
                </a:rPr>
                <a:t>know your office safety procedures/policy</a:t>
              </a:r>
              <a:endParaRPr/>
            </a:p>
            <a:p>
              <a:pPr indent="0" lvl="0" marL="0" marR="0" rtl="0" algn="l">
                <a:lnSpc>
                  <a:spcPct val="130005"/>
                </a:lnSpc>
                <a:spcBef>
                  <a:spcPts val="0"/>
                </a:spcBef>
                <a:spcAft>
                  <a:spcPts val="0"/>
                </a:spcAft>
                <a:buNone/>
              </a:pPr>
              <a:r>
                <a:t/>
              </a:r>
              <a:endParaRPr sz="5199">
                <a:solidFill>
                  <a:srgbClr val="011C50"/>
                </a:solidFill>
                <a:latin typeface="Gidole"/>
                <a:ea typeface="Gidole"/>
                <a:cs typeface="Gidole"/>
                <a:sym typeface="Gidole"/>
              </a:endParaRPr>
            </a:p>
            <a:p>
              <a:pPr indent="-561337" lvl="1" marL="1122675" marR="0" rtl="0" algn="l">
                <a:lnSpc>
                  <a:spcPct val="130005"/>
                </a:lnSpc>
                <a:spcBef>
                  <a:spcPts val="0"/>
                </a:spcBef>
                <a:spcAft>
                  <a:spcPts val="0"/>
                </a:spcAft>
                <a:buClr>
                  <a:srgbClr val="011C50"/>
                </a:buClr>
                <a:buSzPts val="5199"/>
                <a:buFont typeface="Arial"/>
                <a:buChar char="•"/>
              </a:pPr>
              <a:r>
                <a:rPr b="0" i="0" lang="en-US" sz="5199" u="none" cap="none" strike="noStrike">
                  <a:solidFill>
                    <a:srgbClr val="011C50"/>
                  </a:solidFill>
                  <a:latin typeface="Gidole"/>
                  <a:ea typeface="Gidole"/>
                  <a:cs typeface="Gidole"/>
                  <a:sym typeface="Gidole"/>
                </a:rPr>
                <a:t>if your office doesn't have a safety policy,</a:t>
              </a:r>
              <a:endParaRPr/>
            </a:p>
            <a:p>
              <a:pPr indent="0" lvl="0" marL="0" marR="0" rtl="0" algn="l">
                <a:lnSpc>
                  <a:spcPct val="130005"/>
                </a:lnSpc>
                <a:spcBef>
                  <a:spcPts val="0"/>
                </a:spcBef>
                <a:spcAft>
                  <a:spcPts val="0"/>
                </a:spcAft>
                <a:buNone/>
              </a:pPr>
              <a:r>
                <a:rPr lang="en-US" sz="5199">
                  <a:solidFill>
                    <a:srgbClr val="011C50"/>
                  </a:solidFill>
                  <a:latin typeface="Gidole"/>
                  <a:ea typeface="Gidole"/>
                  <a:cs typeface="Gidole"/>
                  <a:sym typeface="Gidole"/>
                </a:rPr>
                <a:t>      start the discussion</a:t>
              </a:r>
              <a:endParaRPr/>
            </a:p>
            <a:p>
              <a:pPr indent="0" lvl="0" marL="0" marR="0" rtl="0" algn="l">
                <a:lnSpc>
                  <a:spcPct val="130005"/>
                </a:lnSpc>
                <a:spcBef>
                  <a:spcPts val="0"/>
                </a:spcBef>
                <a:spcAft>
                  <a:spcPts val="0"/>
                </a:spcAft>
                <a:buNone/>
              </a:pPr>
              <a:r>
                <a:t/>
              </a:r>
              <a:endParaRPr sz="5199">
                <a:solidFill>
                  <a:srgbClr val="011C50"/>
                </a:solidFill>
                <a:latin typeface="Gidole"/>
                <a:ea typeface="Gidole"/>
                <a:cs typeface="Gidole"/>
                <a:sym typeface="Gidole"/>
              </a:endParaRPr>
            </a:p>
            <a:p>
              <a:pPr indent="-561337" lvl="1" marL="1122675" marR="0" rtl="0" algn="l">
                <a:lnSpc>
                  <a:spcPct val="130005"/>
                </a:lnSpc>
                <a:spcBef>
                  <a:spcPts val="0"/>
                </a:spcBef>
                <a:spcAft>
                  <a:spcPts val="0"/>
                </a:spcAft>
                <a:buClr>
                  <a:srgbClr val="011C50"/>
                </a:buClr>
                <a:buSzPts val="5199"/>
                <a:buFont typeface="Arial"/>
                <a:buChar char="•"/>
              </a:pPr>
              <a:r>
                <a:rPr b="0" i="0" lang="en-US" sz="5199" u="none" cap="none" strike="noStrike">
                  <a:solidFill>
                    <a:srgbClr val="011C50"/>
                  </a:solidFill>
                  <a:latin typeface="Gidole"/>
                  <a:ea typeface="Gidole"/>
                  <a:cs typeface="Gidole"/>
                  <a:sym typeface="Gidole"/>
                </a:rPr>
                <a:t>RASCW/NAR can provide resources</a:t>
              </a:r>
              <a:endParaRPr/>
            </a:p>
            <a:p>
              <a:pPr indent="0" lvl="0" marL="0" marR="0" rtl="0" algn="l">
                <a:lnSpc>
                  <a:spcPct val="94614"/>
                </a:lnSpc>
                <a:spcBef>
                  <a:spcPts val="0"/>
                </a:spcBef>
                <a:spcAft>
                  <a:spcPts val="0"/>
                </a:spcAft>
                <a:buNone/>
              </a:pPr>
              <a:r>
                <a:t/>
              </a:r>
              <a:endParaRPr sz="5199">
                <a:solidFill>
                  <a:srgbClr val="011C50"/>
                </a:solidFill>
                <a:latin typeface="Gidole"/>
                <a:ea typeface="Gidole"/>
                <a:cs typeface="Gidole"/>
                <a:sym typeface="Gidole"/>
              </a:endParaRPr>
            </a:p>
          </p:txBody>
        </p:sp>
      </p:grpSp>
      <p:sp>
        <p:nvSpPr>
          <p:cNvPr id="495" name="Google Shape;495;p36"/>
          <p:cNvSpPr/>
          <p:nvPr/>
        </p:nvSpPr>
        <p:spPr>
          <a:xfrm>
            <a:off x="15889505" y="9478513"/>
            <a:ext cx="2285669" cy="674272"/>
          </a:xfrm>
          <a:custGeom>
            <a:rect b="b" l="l" r="r" t="t"/>
            <a:pathLst>
              <a:path extrusionOk="0" h="674272" w="2285669">
                <a:moveTo>
                  <a:pt x="0" y="0"/>
                </a:moveTo>
                <a:lnTo>
                  <a:pt x="2285669" y="0"/>
                </a:lnTo>
                <a:lnTo>
                  <a:pt x="2285669" y="674272"/>
                </a:lnTo>
                <a:lnTo>
                  <a:pt x="0" y="674272"/>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37"/>
          <p:cNvSpPr/>
          <p:nvPr/>
        </p:nvSpPr>
        <p:spPr>
          <a:xfrm>
            <a:off x="0" y="75"/>
            <a:ext cx="8094900" cy="10287000"/>
          </a:xfrm>
          <a:prstGeom prst="rect">
            <a:avLst/>
          </a:prstGeom>
          <a:solidFill>
            <a:srgbClr val="011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1" name="Google Shape;501;p37"/>
          <p:cNvGrpSpPr/>
          <p:nvPr/>
        </p:nvGrpSpPr>
        <p:grpSpPr>
          <a:xfrm>
            <a:off x="-372645" y="4892532"/>
            <a:ext cx="9718564" cy="4889428"/>
            <a:chOff x="0" y="0"/>
            <a:chExt cx="12958086" cy="6519237"/>
          </a:xfrm>
        </p:grpSpPr>
        <p:sp>
          <p:nvSpPr>
            <p:cNvPr id="502" name="Google Shape;502;p37"/>
            <p:cNvSpPr/>
            <p:nvPr/>
          </p:nvSpPr>
          <p:spPr>
            <a:xfrm>
              <a:off x="0" y="990997"/>
              <a:ext cx="12907287" cy="5528240"/>
            </a:xfrm>
            <a:custGeom>
              <a:rect b="b" l="l" r="r" t="t"/>
              <a:pathLst>
                <a:path extrusionOk="0" h="5528240" w="12907287">
                  <a:moveTo>
                    <a:pt x="0" y="0"/>
                  </a:moveTo>
                  <a:lnTo>
                    <a:pt x="12907287" y="0"/>
                  </a:lnTo>
                  <a:lnTo>
                    <a:pt x="12907287" y="5528240"/>
                  </a:lnTo>
                  <a:lnTo>
                    <a:pt x="0" y="5528240"/>
                  </a:lnTo>
                  <a:lnTo>
                    <a:pt x="0" y="0"/>
                  </a:lnTo>
                  <a:close/>
                </a:path>
              </a:pathLst>
            </a:custGeom>
            <a:blipFill rotWithShape="1">
              <a:blip r:embed="rId3">
                <a:alphaModFix amt="14000"/>
              </a:blip>
              <a:stretch>
                <a:fillRect b="0" l="0" r="-7074" t="0"/>
              </a:stretch>
            </a:blipFill>
            <a:ln>
              <a:noFill/>
            </a:ln>
          </p:spPr>
        </p:sp>
        <p:sp>
          <p:nvSpPr>
            <p:cNvPr id="503" name="Google Shape;503;p37"/>
            <p:cNvSpPr/>
            <p:nvPr/>
          </p:nvSpPr>
          <p:spPr>
            <a:xfrm>
              <a:off x="8587" y="0"/>
              <a:ext cx="12949499" cy="5528240"/>
            </a:xfrm>
            <a:custGeom>
              <a:rect b="b" l="l" r="r" t="t"/>
              <a:pathLst>
                <a:path extrusionOk="0" h="5528240" w="12949499">
                  <a:moveTo>
                    <a:pt x="0" y="0"/>
                  </a:moveTo>
                  <a:lnTo>
                    <a:pt x="12949500" y="0"/>
                  </a:lnTo>
                  <a:lnTo>
                    <a:pt x="12949500" y="5528240"/>
                  </a:lnTo>
                  <a:lnTo>
                    <a:pt x="0" y="5528240"/>
                  </a:lnTo>
                  <a:lnTo>
                    <a:pt x="0" y="0"/>
                  </a:lnTo>
                  <a:close/>
                </a:path>
              </a:pathLst>
            </a:custGeom>
            <a:blipFill rotWithShape="1">
              <a:blip r:embed="rId3">
                <a:alphaModFix amt="14000"/>
              </a:blip>
              <a:stretch>
                <a:fillRect b="0" l="0" r="-6726" t="0"/>
              </a:stretch>
            </a:blipFill>
            <a:ln>
              <a:noFill/>
            </a:ln>
          </p:spPr>
        </p:sp>
      </p:grpSp>
      <p:sp>
        <p:nvSpPr>
          <p:cNvPr id="504" name="Google Shape;504;p37"/>
          <p:cNvSpPr/>
          <p:nvPr/>
        </p:nvSpPr>
        <p:spPr>
          <a:xfrm>
            <a:off x="0" y="8917000"/>
            <a:ext cx="8094483" cy="1369782"/>
          </a:xfrm>
          <a:custGeom>
            <a:rect b="b" l="l" r="r" t="t"/>
            <a:pathLst>
              <a:path extrusionOk="0" h="267928" w="1205882">
                <a:moveTo>
                  <a:pt x="0" y="0"/>
                </a:moveTo>
                <a:lnTo>
                  <a:pt x="1205882" y="0"/>
                </a:lnTo>
                <a:lnTo>
                  <a:pt x="1205882" y="267928"/>
                </a:lnTo>
                <a:lnTo>
                  <a:pt x="0" y="267928"/>
                </a:lnTo>
                <a:close/>
              </a:path>
            </a:pathLst>
          </a:custGeom>
          <a:solidFill>
            <a:srgbClr val="011C50"/>
          </a:solidFill>
          <a:ln>
            <a:noFill/>
          </a:ln>
        </p:spPr>
      </p:sp>
      <p:sp>
        <p:nvSpPr>
          <p:cNvPr id="505" name="Google Shape;505;p37"/>
          <p:cNvSpPr txBox="1"/>
          <p:nvPr/>
        </p:nvSpPr>
        <p:spPr>
          <a:xfrm>
            <a:off x="8094900" y="1868027"/>
            <a:ext cx="10268253" cy="5991861"/>
          </a:xfrm>
          <a:prstGeom prst="rect">
            <a:avLst/>
          </a:prstGeom>
          <a:noFill/>
          <a:ln>
            <a:noFill/>
          </a:ln>
        </p:spPr>
        <p:txBody>
          <a:bodyPr anchorCtr="0" anchor="t" bIns="0" lIns="0" spcFirstLastPara="1" rIns="0" wrap="square" tIns="0">
            <a:spAutoFit/>
          </a:bodyPr>
          <a:lstStyle/>
          <a:p>
            <a:pPr indent="-561334" lvl="1" marL="1122668" marR="0" rtl="0" algn="l">
              <a:lnSpc>
                <a:spcPct val="130005"/>
              </a:lnSpc>
              <a:spcBef>
                <a:spcPts val="0"/>
              </a:spcBef>
              <a:spcAft>
                <a:spcPts val="0"/>
              </a:spcAft>
              <a:buClr>
                <a:srgbClr val="011C50"/>
              </a:buClr>
              <a:buSzPts val="5199"/>
              <a:buFont typeface="Arial"/>
              <a:buChar char="•"/>
            </a:pPr>
            <a:r>
              <a:rPr b="0" i="0" lang="en-US" sz="5199" u="none" cap="none" strike="noStrike">
                <a:solidFill>
                  <a:srgbClr val="011C50"/>
                </a:solidFill>
                <a:latin typeface="Gidole"/>
                <a:ea typeface="Gidole"/>
                <a:cs typeface="Gidole"/>
                <a:sym typeface="Gidole"/>
              </a:rPr>
              <a:t>have first meeting (especially with new buyers) on neutral ground or in a public place</a:t>
            </a:r>
            <a:endParaRPr/>
          </a:p>
          <a:p>
            <a:pPr indent="0" lvl="0" marL="0" marR="0" rtl="0" algn="l">
              <a:lnSpc>
                <a:spcPct val="130005"/>
              </a:lnSpc>
              <a:spcBef>
                <a:spcPts val="0"/>
              </a:spcBef>
              <a:spcAft>
                <a:spcPts val="0"/>
              </a:spcAft>
              <a:buNone/>
            </a:pPr>
            <a:r>
              <a:t/>
            </a:r>
            <a:endParaRPr sz="5199">
              <a:solidFill>
                <a:srgbClr val="011C50"/>
              </a:solidFill>
              <a:latin typeface="Gidole"/>
              <a:ea typeface="Gidole"/>
              <a:cs typeface="Gidole"/>
              <a:sym typeface="Gidole"/>
            </a:endParaRPr>
          </a:p>
          <a:p>
            <a:pPr indent="-561334" lvl="1" marL="1122668" marR="0" rtl="0" algn="l">
              <a:lnSpc>
                <a:spcPct val="130005"/>
              </a:lnSpc>
              <a:spcBef>
                <a:spcPts val="0"/>
              </a:spcBef>
              <a:spcAft>
                <a:spcPts val="0"/>
              </a:spcAft>
              <a:buClr>
                <a:srgbClr val="011C50"/>
              </a:buClr>
              <a:buSzPts val="5199"/>
              <a:buFont typeface="Arial"/>
              <a:buChar char="•"/>
            </a:pPr>
            <a:r>
              <a:rPr b="0" i="0" lang="en-US" sz="5199" u="none" cap="none" strike="noStrike">
                <a:solidFill>
                  <a:srgbClr val="011C50"/>
                </a:solidFill>
                <a:latin typeface="Gidole"/>
                <a:ea typeface="Gidole"/>
                <a:cs typeface="Gidole"/>
                <a:sym typeface="Gidole"/>
              </a:rPr>
              <a:t>get I.D. and share with office</a:t>
            </a:r>
            <a:endParaRPr/>
          </a:p>
          <a:p>
            <a:pPr indent="0" lvl="0" marL="0" marR="0" rtl="0" algn="l">
              <a:lnSpc>
                <a:spcPct val="130005"/>
              </a:lnSpc>
              <a:spcBef>
                <a:spcPts val="0"/>
              </a:spcBef>
              <a:spcAft>
                <a:spcPts val="0"/>
              </a:spcAft>
              <a:buNone/>
            </a:pPr>
            <a:r>
              <a:t/>
            </a:r>
            <a:endParaRPr sz="5199">
              <a:solidFill>
                <a:srgbClr val="011C50"/>
              </a:solidFill>
              <a:latin typeface="Gidole"/>
              <a:ea typeface="Gidole"/>
              <a:cs typeface="Gidole"/>
              <a:sym typeface="Gidole"/>
            </a:endParaRPr>
          </a:p>
          <a:p>
            <a:pPr indent="-561334" lvl="1" marL="1122668" marR="0" rtl="0" algn="l">
              <a:lnSpc>
                <a:spcPct val="130005"/>
              </a:lnSpc>
              <a:spcBef>
                <a:spcPts val="0"/>
              </a:spcBef>
              <a:spcAft>
                <a:spcPts val="0"/>
              </a:spcAft>
              <a:buClr>
                <a:srgbClr val="011C50"/>
              </a:buClr>
              <a:buSzPts val="5199"/>
              <a:buFont typeface="Arial"/>
              <a:buChar char="•"/>
            </a:pPr>
            <a:r>
              <a:rPr b="0" i="0" lang="en-US" sz="5199" u="none" cap="none" strike="noStrike">
                <a:solidFill>
                  <a:srgbClr val="011C50"/>
                </a:solidFill>
                <a:latin typeface="Gidole"/>
                <a:ea typeface="Gidole"/>
                <a:cs typeface="Gidole"/>
                <a:sym typeface="Gidole"/>
              </a:rPr>
              <a:t>consider checking background</a:t>
            </a:r>
            <a:endParaRPr/>
          </a:p>
        </p:txBody>
      </p:sp>
      <p:sp>
        <p:nvSpPr>
          <p:cNvPr id="506" name="Google Shape;506;p37"/>
          <p:cNvSpPr txBox="1"/>
          <p:nvPr/>
        </p:nvSpPr>
        <p:spPr>
          <a:xfrm>
            <a:off x="1028700" y="1028700"/>
            <a:ext cx="7339064" cy="15810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5200">
                <a:solidFill>
                  <a:srgbClr val="FFFFFF"/>
                </a:solidFill>
                <a:latin typeface="League Spartan"/>
                <a:ea typeface="League Spartan"/>
                <a:cs typeface="League Spartan"/>
                <a:sym typeface="League Spartan"/>
              </a:rPr>
              <a:t>Best Practice for</a:t>
            </a:r>
            <a:endParaRPr/>
          </a:p>
          <a:p>
            <a:pPr indent="0" lvl="0" marL="0" marR="0" rtl="0" algn="l">
              <a:lnSpc>
                <a:spcPct val="120000"/>
              </a:lnSpc>
              <a:spcBef>
                <a:spcPts val="0"/>
              </a:spcBef>
              <a:spcAft>
                <a:spcPts val="0"/>
              </a:spcAft>
              <a:buNone/>
            </a:pPr>
            <a:r>
              <a:rPr lang="en-US" sz="5200">
                <a:solidFill>
                  <a:srgbClr val="FFFFFF"/>
                </a:solidFill>
                <a:latin typeface="League Spartan"/>
                <a:ea typeface="League Spartan"/>
                <a:cs typeface="League Spartan"/>
                <a:sym typeface="League Spartan"/>
              </a:rPr>
              <a:t>New Clients</a:t>
            </a:r>
            <a:endParaRPr/>
          </a:p>
        </p:txBody>
      </p:sp>
      <p:sp>
        <p:nvSpPr>
          <p:cNvPr id="507" name="Google Shape;507;p37"/>
          <p:cNvSpPr/>
          <p:nvPr/>
        </p:nvSpPr>
        <p:spPr>
          <a:xfrm>
            <a:off x="2530238" y="9134475"/>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38"/>
          <p:cNvSpPr/>
          <p:nvPr/>
        </p:nvSpPr>
        <p:spPr>
          <a:xfrm>
            <a:off x="11189347" y="0"/>
            <a:ext cx="7092556" cy="8865063"/>
          </a:xfrm>
          <a:custGeom>
            <a:rect b="b" l="l" r="r" t="t"/>
            <a:pathLst>
              <a:path extrusionOk="0" h="8865063" w="12281482">
                <a:moveTo>
                  <a:pt x="0" y="0"/>
                </a:moveTo>
                <a:lnTo>
                  <a:pt x="12281482" y="0"/>
                </a:lnTo>
                <a:lnTo>
                  <a:pt x="12281482" y="8865063"/>
                </a:lnTo>
                <a:lnTo>
                  <a:pt x="0" y="8865063"/>
                </a:lnTo>
                <a:lnTo>
                  <a:pt x="0" y="0"/>
                </a:lnTo>
                <a:close/>
              </a:path>
            </a:pathLst>
          </a:custGeom>
          <a:blipFill rotWithShape="1">
            <a:blip r:embed="rId3">
              <a:alphaModFix/>
            </a:blip>
            <a:stretch>
              <a:fillRect b="-4434" l="-6794" r="-6281" t="0"/>
            </a:stretch>
          </a:blipFill>
          <a:ln>
            <a:noFill/>
          </a:ln>
        </p:spPr>
      </p:sp>
      <p:sp>
        <p:nvSpPr>
          <p:cNvPr id="513" name="Google Shape;513;p38"/>
          <p:cNvSpPr/>
          <p:nvPr/>
        </p:nvSpPr>
        <p:spPr>
          <a:xfrm rot="10800000">
            <a:off x="11190152" y="8692337"/>
            <a:ext cx="7097848" cy="1577686"/>
          </a:xfrm>
          <a:custGeom>
            <a:rect b="b" l="l" r="r" t="t"/>
            <a:pathLst>
              <a:path extrusionOk="0" h="251424" w="906494">
                <a:moveTo>
                  <a:pt x="0" y="0"/>
                </a:moveTo>
                <a:lnTo>
                  <a:pt x="906494" y="0"/>
                </a:lnTo>
                <a:lnTo>
                  <a:pt x="906494" y="251424"/>
                </a:lnTo>
                <a:lnTo>
                  <a:pt x="0" y="251424"/>
                </a:lnTo>
                <a:close/>
              </a:path>
            </a:pathLst>
          </a:custGeom>
          <a:solidFill>
            <a:srgbClr val="011C50"/>
          </a:solidFill>
          <a:ln>
            <a:noFill/>
          </a:ln>
        </p:spPr>
      </p:sp>
      <p:sp>
        <p:nvSpPr>
          <p:cNvPr id="514" name="Google Shape;514;p38"/>
          <p:cNvSpPr txBox="1"/>
          <p:nvPr/>
        </p:nvSpPr>
        <p:spPr>
          <a:xfrm>
            <a:off x="-151527" y="2055600"/>
            <a:ext cx="11109600" cy="8764200"/>
          </a:xfrm>
          <a:prstGeom prst="rect">
            <a:avLst/>
          </a:prstGeom>
          <a:noFill/>
          <a:ln>
            <a:noFill/>
          </a:ln>
        </p:spPr>
        <p:txBody>
          <a:bodyPr anchorCtr="0" anchor="t" bIns="0" lIns="0" spcFirstLastPara="1" rIns="0" wrap="square" tIns="0">
            <a:spAutoFit/>
          </a:bodyPr>
          <a:lstStyle/>
          <a:p>
            <a:pPr indent="0" lvl="0" marL="0" marR="0" rtl="0" algn="l">
              <a:lnSpc>
                <a:spcPct val="183277"/>
              </a:lnSpc>
              <a:spcBef>
                <a:spcPts val="0"/>
              </a:spcBef>
              <a:spcAft>
                <a:spcPts val="0"/>
              </a:spcAft>
              <a:buNone/>
            </a:pPr>
            <a:r>
              <a:t/>
            </a:r>
            <a:endParaRPr sz="1800">
              <a:solidFill>
                <a:schemeClr val="dk1"/>
              </a:solidFill>
              <a:latin typeface="Calibri"/>
              <a:ea typeface="Calibri"/>
              <a:cs typeface="Calibri"/>
              <a:sym typeface="Calibri"/>
            </a:endParaRPr>
          </a:p>
          <a:p>
            <a:pPr indent="-426081" lvl="1" marL="928361" marR="0" rtl="0" algn="l">
              <a:lnSpc>
                <a:spcPct val="150011"/>
              </a:lnSpc>
              <a:spcBef>
                <a:spcPts val="0"/>
              </a:spcBef>
              <a:spcAft>
                <a:spcPts val="0"/>
              </a:spcAft>
              <a:buClr>
                <a:srgbClr val="011C50"/>
              </a:buClr>
              <a:buSzPts val="3699"/>
              <a:buFont typeface="Arial"/>
              <a:buChar char="•"/>
            </a:pPr>
            <a:r>
              <a:rPr b="0" i="0" lang="en-US" sz="3699" u="none" cap="none" strike="noStrike">
                <a:solidFill>
                  <a:srgbClr val="011C50"/>
                </a:solidFill>
                <a:latin typeface="Gidole"/>
                <a:ea typeface="Gidole"/>
                <a:cs typeface="Gidole"/>
                <a:sym typeface="Gidole"/>
              </a:rPr>
              <a:t>don't get parked in</a:t>
            </a:r>
            <a:endParaRPr sz="800"/>
          </a:p>
          <a:p>
            <a:pPr indent="-426081" lvl="1" marL="928361" marR="0" rtl="0" algn="l">
              <a:lnSpc>
                <a:spcPct val="150011"/>
              </a:lnSpc>
              <a:spcBef>
                <a:spcPts val="0"/>
              </a:spcBef>
              <a:spcAft>
                <a:spcPts val="0"/>
              </a:spcAft>
              <a:buClr>
                <a:srgbClr val="011C50"/>
              </a:buClr>
              <a:buSzPts val="3699"/>
              <a:buFont typeface="Arial"/>
              <a:buChar char="•"/>
            </a:pPr>
            <a:r>
              <a:rPr b="0" i="0" lang="en-US" sz="3699" u="none" cap="none" strike="noStrike">
                <a:solidFill>
                  <a:srgbClr val="011C50"/>
                </a:solidFill>
                <a:latin typeface="Gidole"/>
                <a:ea typeface="Gidole"/>
                <a:cs typeface="Gidole"/>
                <a:sym typeface="Gidole"/>
              </a:rPr>
              <a:t>don't be the first one down stairs or</a:t>
            </a:r>
            <a:endParaRPr sz="800"/>
          </a:p>
          <a:p>
            <a:pPr indent="0" lvl="0" marL="0" marR="0" rtl="0" algn="l">
              <a:lnSpc>
                <a:spcPct val="150011"/>
              </a:lnSpc>
              <a:spcBef>
                <a:spcPts val="0"/>
              </a:spcBef>
              <a:spcAft>
                <a:spcPts val="0"/>
              </a:spcAft>
              <a:buNone/>
            </a:pPr>
            <a:r>
              <a:rPr lang="en-US" sz="3699">
                <a:solidFill>
                  <a:srgbClr val="011C50"/>
                </a:solidFill>
                <a:latin typeface="Gidole"/>
                <a:ea typeface="Gidole"/>
                <a:cs typeface="Gidole"/>
                <a:sym typeface="Gidole"/>
              </a:rPr>
              <a:t>      into rooms</a:t>
            </a:r>
            <a:endParaRPr sz="800"/>
          </a:p>
          <a:p>
            <a:pPr indent="-426081" lvl="1" marL="928361" marR="0" rtl="0" algn="l">
              <a:lnSpc>
                <a:spcPct val="150011"/>
              </a:lnSpc>
              <a:spcBef>
                <a:spcPts val="0"/>
              </a:spcBef>
              <a:spcAft>
                <a:spcPts val="0"/>
              </a:spcAft>
              <a:buClr>
                <a:srgbClr val="011C50"/>
              </a:buClr>
              <a:buSzPts val="3699"/>
              <a:buFont typeface="Arial"/>
              <a:buChar char="•"/>
            </a:pPr>
            <a:r>
              <a:rPr b="0" i="0" lang="en-US" sz="3699" u="none" cap="none" strike="noStrike">
                <a:solidFill>
                  <a:srgbClr val="011C50"/>
                </a:solidFill>
                <a:latin typeface="Gidole"/>
                <a:ea typeface="Gidole"/>
                <a:cs typeface="Gidole"/>
                <a:sym typeface="Gidole"/>
              </a:rPr>
              <a:t>make sure someone knows where you are</a:t>
            </a:r>
            <a:endParaRPr sz="800"/>
          </a:p>
          <a:p>
            <a:pPr indent="-426081" lvl="1" marL="928361" marR="0" rtl="0" algn="l">
              <a:lnSpc>
                <a:spcPct val="150011"/>
              </a:lnSpc>
              <a:spcBef>
                <a:spcPts val="0"/>
              </a:spcBef>
              <a:spcAft>
                <a:spcPts val="0"/>
              </a:spcAft>
              <a:buClr>
                <a:srgbClr val="011C50"/>
              </a:buClr>
              <a:buSzPts val="3699"/>
              <a:buFont typeface="Arial"/>
              <a:buChar char="•"/>
            </a:pPr>
            <a:r>
              <a:rPr b="0" i="0" lang="en-US" sz="3699" u="none" cap="none" strike="noStrike">
                <a:solidFill>
                  <a:srgbClr val="011C50"/>
                </a:solidFill>
                <a:latin typeface="Gidole"/>
                <a:ea typeface="Gidole"/>
                <a:cs typeface="Gidole"/>
                <a:sym typeface="Gidole"/>
              </a:rPr>
              <a:t>drive separately or have a buddy with you</a:t>
            </a:r>
            <a:endParaRPr sz="800"/>
          </a:p>
          <a:p>
            <a:pPr indent="-426081" lvl="1" marL="928361" marR="0" rtl="0" algn="l">
              <a:lnSpc>
                <a:spcPct val="150011"/>
              </a:lnSpc>
              <a:spcBef>
                <a:spcPts val="0"/>
              </a:spcBef>
              <a:spcAft>
                <a:spcPts val="0"/>
              </a:spcAft>
              <a:buClr>
                <a:srgbClr val="011C50"/>
              </a:buClr>
              <a:buSzPts val="3699"/>
              <a:buFont typeface="Arial"/>
              <a:buChar char="•"/>
            </a:pPr>
            <a:r>
              <a:rPr b="0" i="0" lang="en-US" sz="3699" u="none" cap="none" strike="noStrike">
                <a:solidFill>
                  <a:srgbClr val="011C50"/>
                </a:solidFill>
                <a:latin typeface="Gidole"/>
                <a:ea typeface="Gidole"/>
                <a:cs typeface="Gidole"/>
                <a:sym typeface="Gidole"/>
              </a:rPr>
              <a:t>find the exits</a:t>
            </a:r>
            <a:endParaRPr sz="800"/>
          </a:p>
          <a:p>
            <a:pPr indent="-426081" lvl="1" marL="928361" marR="0" rtl="0" algn="l">
              <a:lnSpc>
                <a:spcPct val="150011"/>
              </a:lnSpc>
              <a:spcBef>
                <a:spcPts val="0"/>
              </a:spcBef>
              <a:spcAft>
                <a:spcPts val="0"/>
              </a:spcAft>
              <a:buClr>
                <a:srgbClr val="011C50"/>
              </a:buClr>
              <a:buSzPts val="3699"/>
              <a:buFont typeface="Arial"/>
              <a:buChar char="•"/>
            </a:pPr>
            <a:r>
              <a:rPr b="0" i="0" lang="en-US" sz="3699" u="none" cap="none" strike="noStrike">
                <a:solidFill>
                  <a:srgbClr val="011C50"/>
                </a:solidFill>
                <a:latin typeface="Gidole"/>
                <a:ea typeface="Gidole"/>
                <a:cs typeface="Gidole"/>
                <a:sym typeface="Gidole"/>
              </a:rPr>
              <a:t>beware of showings that are rushed, last minute, late, during bad weather, remote, or at a vacant property or poorly lit location</a:t>
            </a:r>
            <a:endParaRPr sz="800"/>
          </a:p>
          <a:p>
            <a:pPr indent="0" lvl="0" marL="0" marR="0" rtl="0" algn="l">
              <a:lnSpc>
                <a:spcPct val="143033"/>
              </a:lnSpc>
              <a:spcBef>
                <a:spcPts val="0"/>
              </a:spcBef>
              <a:spcAft>
                <a:spcPts val="0"/>
              </a:spcAft>
              <a:buNone/>
            </a:pPr>
            <a:r>
              <a:t/>
            </a:r>
            <a:endParaRPr sz="3699">
              <a:solidFill>
                <a:srgbClr val="011C50"/>
              </a:solidFill>
              <a:latin typeface="Gidole"/>
              <a:ea typeface="Gidole"/>
              <a:cs typeface="Gidole"/>
              <a:sym typeface="Gidole"/>
            </a:endParaRPr>
          </a:p>
        </p:txBody>
      </p:sp>
      <p:sp>
        <p:nvSpPr>
          <p:cNvPr id="515" name="Google Shape;515;p38"/>
          <p:cNvSpPr txBox="1"/>
          <p:nvPr/>
        </p:nvSpPr>
        <p:spPr>
          <a:xfrm>
            <a:off x="381682" y="354875"/>
            <a:ext cx="9665400" cy="1761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5200">
                <a:solidFill>
                  <a:srgbClr val="000000"/>
                </a:solidFill>
                <a:latin typeface="League Spartan"/>
                <a:ea typeface="League Spartan"/>
                <a:cs typeface="League Spartan"/>
                <a:sym typeface="League Spartan"/>
              </a:rPr>
              <a:t>Tips for When You Do Meet a Stranger On Site</a:t>
            </a:r>
            <a:endParaRPr/>
          </a:p>
        </p:txBody>
      </p:sp>
      <p:sp>
        <p:nvSpPr>
          <p:cNvPr id="516" name="Google Shape;516;p38"/>
          <p:cNvSpPr/>
          <p:nvPr/>
        </p:nvSpPr>
        <p:spPr>
          <a:xfrm>
            <a:off x="13221459" y="9019349"/>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1C50"/>
        </a:solidFill>
      </p:bgPr>
    </p:bg>
    <p:spTree>
      <p:nvGrpSpPr>
        <p:cNvPr id="520" name="Shape 520"/>
        <p:cNvGrpSpPr/>
        <p:nvPr/>
      </p:nvGrpSpPr>
      <p:grpSpPr>
        <a:xfrm>
          <a:off x="0" y="0"/>
          <a:ext cx="0" cy="0"/>
          <a:chOff x="0" y="0"/>
          <a:chExt cx="0" cy="0"/>
        </a:xfrm>
      </p:grpSpPr>
      <p:sp>
        <p:nvSpPr>
          <p:cNvPr id="521" name="Google Shape;521;p39"/>
          <p:cNvSpPr/>
          <p:nvPr/>
        </p:nvSpPr>
        <p:spPr>
          <a:xfrm>
            <a:off x="-50801" y="-412750"/>
            <a:ext cx="13361482" cy="1111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9"/>
          <p:cNvSpPr txBox="1"/>
          <p:nvPr/>
        </p:nvSpPr>
        <p:spPr>
          <a:xfrm>
            <a:off x="13772451" y="1115059"/>
            <a:ext cx="4077732" cy="2371725"/>
          </a:xfrm>
          <a:prstGeom prst="rect">
            <a:avLst/>
          </a:prstGeom>
          <a:noFill/>
          <a:ln>
            <a:noFill/>
          </a:ln>
        </p:spPr>
        <p:txBody>
          <a:bodyPr anchorCtr="0" anchor="t" bIns="0" lIns="0" spcFirstLastPara="1" rIns="0" wrap="square" tIns="0">
            <a:spAutoFit/>
          </a:bodyPr>
          <a:lstStyle/>
          <a:p>
            <a:pPr indent="0" lvl="0" marL="0" marR="0" rtl="0" algn="r">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REALTOR® PERSONAL SAFETY</a:t>
            </a:r>
            <a:endParaRPr/>
          </a:p>
        </p:txBody>
      </p:sp>
      <p:sp>
        <p:nvSpPr>
          <p:cNvPr id="523" name="Google Shape;523;p39"/>
          <p:cNvSpPr txBox="1"/>
          <p:nvPr/>
        </p:nvSpPr>
        <p:spPr>
          <a:xfrm>
            <a:off x="379409" y="1057910"/>
            <a:ext cx="12501000" cy="9075900"/>
          </a:xfrm>
          <a:prstGeom prst="rect">
            <a:avLst/>
          </a:prstGeom>
          <a:noFill/>
          <a:ln>
            <a:noFill/>
          </a:ln>
        </p:spPr>
        <p:txBody>
          <a:bodyPr anchorCtr="0" anchor="t" bIns="0" lIns="0" spcFirstLastPara="1" rIns="0" wrap="square" tIns="0">
            <a:spAutoFit/>
          </a:bodyPr>
          <a:lstStyle/>
          <a:p>
            <a:pPr indent="0" lvl="0" marL="0" marR="0" rtl="0" algn="l">
              <a:lnSpc>
                <a:spcPct val="130006"/>
              </a:lnSpc>
              <a:spcBef>
                <a:spcPts val="0"/>
              </a:spcBef>
              <a:spcAft>
                <a:spcPts val="0"/>
              </a:spcAft>
              <a:buNone/>
            </a:pPr>
            <a:r>
              <a:rPr lang="en-US" sz="4299">
                <a:solidFill>
                  <a:srgbClr val="011C50"/>
                </a:solidFill>
                <a:latin typeface="Gidole"/>
                <a:ea typeface="Gidole"/>
                <a:cs typeface="Gidole"/>
                <a:sym typeface="Gidole"/>
              </a:rPr>
              <a:t>FREE MEMBER SAFETY APP:</a:t>
            </a:r>
            <a:endParaRPr sz="1000"/>
          </a:p>
          <a:p>
            <a:pPr indent="0" lvl="0" marL="0" marR="0" rtl="0" algn="l">
              <a:lnSpc>
                <a:spcPct val="80208"/>
              </a:lnSpc>
              <a:spcBef>
                <a:spcPts val="0"/>
              </a:spcBef>
              <a:spcAft>
                <a:spcPts val="0"/>
              </a:spcAft>
              <a:buNone/>
            </a:pPr>
            <a:r>
              <a:t/>
            </a:r>
            <a:endParaRPr sz="4299">
              <a:solidFill>
                <a:srgbClr val="011C50"/>
              </a:solidFill>
              <a:latin typeface="Gidole"/>
              <a:ea typeface="Gidole"/>
              <a:cs typeface="Gidole"/>
              <a:sym typeface="Gidole"/>
            </a:endParaRPr>
          </a:p>
          <a:p>
            <a:pPr indent="-460370" lvl="1" marL="971540" marR="0" rtl="0" algn="l">
              <a:lnSpc>
                <a:spcPct val="130006"/>
              </a:lnSpc>
              <a:spcBef>
                <a:spcPts val="0"/>
              </a:spcBef>
              <a:spcAft>
                <a:spcPts val="0"/>
              </a:spcAft>
              <a:buClr>
                <a:srgbClr val="011C50"/>
              </a:buClr>
              <a:buSzPts val="4099"/>
              <a:buFont typeface="Arial"/>
              <a:buChar char="•"/>
            </a:pPr>
            <a:r>
              <a:rPr b="0" i="0" lang="en-US" sz="4099" u="none" cap="none" strike="noStrike">
                <a:solidFill>
                  <a:srgbClr val="011C50"/>
                </a:solidFill>
                <a:latin typeface="Gidole"/>
                <a:ea typeface="Gidole"/>
                <a:cs typeface="Gidole"/>
                <a:sym typeface="Gidole"/>
              </a:rPr>
              <a:t>In 2021, RASCW partnered with SafeShowings to provide members free access to their mobile app designed to keep REALTORS® safe.</a:t>
            </a:r>
            <a:endParaRPr sz="1000"/>
          </a:p>
          <a:p>
            <a:pPr indent="0" lvl="0" marL="0" marR="0" rtl="0" algn="l">
              <a:lnSpc>
                <a:spcPct val="69326"/>
              </a:lnSpc>
              <a:spcBef>
                <a:spcPts val="0"/>
              </a:spcBef>
              <a:spcAft>
                <a:spcPts val="0"/>
              </a:spcAft>
              <a:buNone/>
            </a:pPr>
            <a:r>
              <a:t/>
            </a:r>
            <a:endParaRPr sz="4099">
              <a:solidFill>
                <a:srgbClr val="011C50"/>
              </a:solidFill>
              <a:latin typeface="Gidole"/>
              <a:ea typeface="Gidole"/>
              <a:cs typeface="Gidole"/>
              <a:sym typeface="Gidole"/>
            </a:endParaRPr>
          </a:p>
          <a:p>
            <a:pPr indent="-460370" lvl="1" marL="971540" marR="0" rtl="0" algn="l">
              <a:lnSpc>
                <a:spcPct val="130006"/>
              </a:lnSpc>
              <a:spcBef>
                <a:spcPts val="0"/>
              </a:spcBef>
              <a:spcAft>
                <a:spcPts val="0"/>
              </a:spcAft>
              <a:buClr>
                <a:srgbClr val="011C50"/>
              </a:buClr>
              <a:buSzPts val="4099"/>
              <a:buFont typeface="Arial"/>
              <a:buChar char="•"/>
            </a:pPr>
            <a:r>
              <a:rPr b="0" i="0" lang="en-US" sz="4099" u="sng" cap="none" strike="noStrike">
                <a:solidFill>
                  <a:srgbClr val="011C50"/>
                </a:solidFill>
                <a:latin typeface="Gidole"/>
                <a:ea typeface="Gidole"/>
                <a:cs typeface="Gidole"/>
                <a:sym typeface="Gidole"/>
                <a:hlinkClick r:id="rId3">
                  <a:extLst>
                    <a:ext uri="{A12FA001-AC4F-418D-AE19-62706E023703}">
                      <ahyp:hlinkClr val="tx"/>
                    </a:ext>
                  </a:extLst>
                </a:hlinkClick>
              </a:rPr>
              <a:t>Click here for details and to download the app</a:t>
            </a:r>
            <a:endParaRPr sz="1000"/>
          </a:p>
          <a:p>
            <a:pPr indent="0" lvl="0" marL="0" marR="0" rtl="0" algn="l">
              <a:lnSpc>
                <a:spcPct val="69326"/>
              </a:lnSpc>
              <a:spcBef>
                <a:spcPts val="0"/>
              </a:spcBef>
              <a:spcAft>
                <a:spcPts val="0"/>
              </a:spcAft>
              <a:buNone/>
            </a:pPr>
            <a:r>
              <a:t/>
            </a:r>
            <a:endParaRPr sz="4099" u="sng">
              <a:solidFill>
                <a:srgbClr val="011C50"/>
              </a:solidFill>
              <a:latin typeface="Gidole"/>
              <a:ea typeface="Gidole"/>
              <a:cs typeface="Gidole"/>
              <a:sym typeface="Gidole"/>
              <a:hlinkClick r:id="rId4">
                <a:extLst>
                  <a:ext uri="{A12FA001-AC4F-418D-AE19-62706E023703}">
                    <ahyp:hlinkClr val="tx"/>
                  </a:ext>
                </a:extLst>
              </a:hlinkClick>
            </a:endParaRPr>
          </a:p>
          <a:p>
            <a:pPr indent="-460370" lvl="1" marL="971540" marR="0" rtl="0" algn="l">
              <a:lnSpc>
                <a:spcPct val="130006"/>
              </a:lnSpc>
              <a:spcBef>
                <a:spcPts val="0"/>
              </a:spcBef>
              <a:spcAft>
                <a:spcPts val="0"/>
              </a:spcAft>
              <a:buClr>
                <a:srgbClr val="011C50"/>
              </a:buClr>
              <a:buSzPts val="4099"/>
              <a:buFont typeface="Arial"/>
              <a:buChar char="•"/>
            </a:pPr>
            <a:r>
              <a:rPr b="0" i="0" lang="en-US" sz="4099" u="sng" cap="none" strike="noStrike">
                <a:solidFill>
                  <a:srgbClr val="011C50"/>
                </a:solidFill>
                <a:latin typeface="Gidole"/>
                <a:ea typeface="Gidole"/>
                <a:cs typeface="Gidole"/>
                <a:sym typeface="Gidole"/>
                <a:hlinkClick r:id="rId5">
                  <a:extLst>
                    <a:ext uri="{A12FA001-AC4F-418D-AE19-62706E023703}">
                      <ahyp:hlinkClr val="tx"/>
                    </a:ext>
                  </a:extLst>
                </a:hlinkClick>
              </a:rPr>
              <a:t>Click here for more RASCW safety resources</a:t>
            </a:r>
            <a:endParaRPr sz="1000"/>
          </a:p>
          <a:p>
            <a:pPr indent="0" lvl="0" marL="0" marR="0" rtl="0" algn="l">
              <a:lnSpc>
                <a:spcPct val="69326"/>
              </a:lnSpc>
              <a:spcBef>
                <a:spcPts val="0"/>
              </a:spcBef>
              <a:spcAft>
                <a:spcPts val="0"/>
              </a:spcAft>
              <a:buNone/>
            </a:pPr>
            <a:r>
              <a:t/>
            </a:r>
            <a:endParaRPr sz="4099" u="sng">
              <a:solidFill>
                <a:srgbClr val="011C50"/>
              </a:solidFill>
              <a:latin typeface="Gidole"/>
              <a:ea typeface="Gidole"/>
              <a:cs typeface="Gidole"/>
              <a:sym typeface="Gidole"/>
              <a:hlinkClick r:id="rId6">
                <a:extLst>
                  <a:ext uri="{A12FA001-AC4F-418D-AE19-62706E023703}">
                    <ahyp:hlinkClr val="tx"/>
                  </a:ext>
                </a:extLst>
              </a:hlinkClick>
            </a:endParaRPr>
          </a:p>
          <a:p>
            <a:pPr indent="-460370" lvl="1" marL="971540" marR="0" rtl="0" algn="l">
              <a:lnSpc>
                <a:spcPct val="130006"/>
              </a:lnSpc>
              <a:spcBef>
                <a:spcPts val="0"/>
              </a:spcBef>
              <a:spcAft>
                <a:spcPts val="0"/>
              </a:spcAft>
              <a:buClr>
                <a:srgbClr val="011C50"/>
              </a:buClr>
              <a:buSzPts val="4099"/>
              <a:buFont typeface="Arial"/>
              <a:buChar char="•"/>
            </a:pPr>
            <a:r>
              <a:rPr b="0" i="0" lang="en-US" sz="4099" u="none" cap="none" strike="noStrike">
                <a:solidFill>
                  <a:srgbClr val="011C50"/>
                </a:solidFill>
                <a:latin typeface="Gidole"/>
                <a:ea typeface="Gidole"/>
                <a:cs typeface="Gidole"/>
                <a:sym typeface="Gidole"/>
              </a:rPr>
              <a:t>RASCW offers a free annual safety program, usually in September. Watch the website and social media for information.</a:t>
            </a:r>
            <a:endParaRPr sz="1000"/>
          </a:p>
        </p:txBody>
      </p:sp>
      <p:sp>
        <p:nvSpPr>
          <p:cNvPr id="524" name="Google Shape;524;p39"/>
          <p:cNvSpPr/>
          <p:nvPr/>
        </p:nvSpPr>
        <p:spPr>
          <a:xfrm>
            <a:off x="14294105" y="9126109"/>
            <a:ext cx="3034423" cy="895155"/>
          </a:xfrm>
          <a:custGeom>
            <a:rect b="b" l="l" r="r" t="t"/>
            <a:pathLst>
              <a:path extrusionOk="0" h="895155" w="3034423">
                <a:moveTo>
                  <a:pt x="0" y="0"/>
                </a:moveTo>
                <a:lnTo>
                  <a:pt x="3034424" y="0"/>
                </a:lnTo>
                <a:lnTo>
                  <a:pt x="3034424" y="895155"/>
                </a:lnTo>
                <a:lnTo>
                  <a:pt x="0" y="895155"/>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grpSp>
        <p:nvGrpSpPr>
          <p:cNvPr id="115" name="Google Shape;115;p4"/>
          <p:cNvGrpSpPr/>
          <p:nvPr/>
        </p:nvGrpSpPr>
        <p:grpSpPr>
          <a:xfrm>
            <a:off x="-5174799" y="-1630302"/>
            <a:ext cx="17863997" cy="17480826"/>
            <a:chOff x="3422198" y="-810331"/>
            <a:chExt cx="23818662" cy="23307769"/>
          </a:xfrm>
        </p:grpSpPr>
        <p:sp>
          <p:nvSpPr>
            <p:cNvPr id="116" name="Google Shape;116;p4"/>
            <p:cNvSpPr/>
            <p:nvPr/>
          </p:nvSpPr>
          <p:spPr>
            <a:xfrm rot="-2405562">
              <a:off x="8023736" y="4771629"/>
              <a:ext cx="13215598" cy="12143846"/>
            </a:xfrm>
            <a:custGeom>
              <a:rect b="b" l="l" r="r" t="t"/>
              <a:pathLst>
                <a:path extrusionOk="0" h="19956776" w="18809262">
                  <a:moveTo>
                    <a:pt x="0" y="0"/>
                  </a:moveTo>
                  <a:lnTo>
                    <a:pt x="18809262" y="0"/>
                  </a:lnTo>
                  <a:lnTo>
                    <a:pt x="18809262" y="19956776"/>
                  </a:lnTo>
                  <a:lnTo>
                    <a:pt x="0" y="19956776"/>
                  </a:lnTo>
                  <a:lnTo>
                    <a:pt x="0" y="0"/>
                  </a:lnTo>
                  <a:close/>
                </a:path>
              </a:pathLst>
            </a:custGeom>
            <a:blipFill rotWithShape="1">
              <a:blip r:embed="rId3">
                <a:alphaModFix amt="25000"/>
              </a:blip>
              <a:stretch>
                <a:fillRect b="0" l="0" r="0" t="0"/>
              </a:stretch>
            </a:blipFill>
            <a:ln>
              <a:noFill/>
            </a:ln>
          </p:spPr>
        </p:sp>
        <p:sp>
          <p:nvSpPr>
            <p:cNvPr id="117" name="Google Shape;117;p4"/>
            <p:cNvSpPr/>
            <p:nvPr/>
          </p:nvSpPr>
          <p:spPr>
            <a:xfrm rot="-2408129">
              <a:off x="5921022" y="3532341"/>
              <a:ext cx="18821014" cy="14622425"/>
            </a:xfrm>
            <a:custGeom>
              <a:rect b="b" l="l" r="r" t="t"/>
              <a:pathLst>
                <a:path extrusionOk="0" h="19956776" w="18809262">
                  <a:moveTo>
                    <a:pt x="0" y="0"/>
                  </a:moveTo>
                  <a:lnTo>
                    <a:pt x="18809262" y="0"/>
                  </a:lnTo>
                  <a:lnTo>
                    <a:pt x="18809262" y="19956776"/>
                  </a:lnTo>
                  <a:lnTo>
                    <a:pt x="0" y="19956776"/>
                  </a:lnTo>
                  <a:lnTo>
                    <a:pt x="0" y="0"/>
                  </a:lnTo>
                  <a:close/>
                </a:path>
              </a:pathLst>
            </a:custGeom>
            <a:blipFill rotWithShape="1">
              <a:blip r:embed="rId4">
                <a:alphaModFix amt="25000"/>
              </a:blip>
              <a:stretch>
                <a:fillRect b="0" l="0" r="0" t="0"/>
              </a:stretch>
            </a:blipFill>
            <a:ln>
              <a:noFill/>
            </a:ln>
          </p:spPr>
        </p:sp>
      </p:grpSp>
      <p:sp>
        <p:nvSpPr>
          <p:cNvPr id="118" name="Google Shape;118;p4"/>
          <p:cNvSpPr txBox="1"/>
          <p:nvPr/>
        </p:nvSpPr>
        <p:spPr>
          <a:xfrm>
            <a:off x="3753701" y="2320771"/>
            <a:ext cx="12976209" cy="6617336"/>
          </a:xfrm>
          <a:prstGeom prst="rect">
            <a:avLst/>
          </a:prstGeom>
          <a:noFill/>
          <a:ln>
            <a:noFill/>
          </a:ln>
        </p:spPr>
        <p:txBody>
          <a:bodyPr anchorCtr="0" anchor="t" bIns="0" lIns="0" spcFirstLastPara="1" rIns="0" wrap="square" tIns="0">
            <a:spAutoFit/>
          </a:bodyPr>
          <a:lstStyle/>
          <a:p>
            <a:pPr indent="0" lvl="0" marL="0" marR="0" rtl="0" algn="r">
              <a:lnSpc>
                <a:spcPct val="160015"/>
              </a:lnSpc>
              <a:spcBef>
                <a:spcPts val="0"/>
              </a:spcBef>
              <a:spcAft>
                <a:spcPts val="0"/>
              </a:spcAft>
              <a:buNone/>
            </a:pPr>
            <a:r>
              <a:rPr b="0" i="0" lang="en-US" sz="3799" u="none" cap="none" strike="noStrike">
                <a:solidFill>
                  <a:srgbClr val="011C50"/>
                </a:solidFill>
                <a:latin typeface="Gidole"/>
                <a:ea typeface="Gidole"/>
                <a:cs typeface="Gidole"/>
                <a:sym typeface="Gidole"/>
              </a:rPr>
              <a:t>Use of “REALTOR®”</a:t>
            </a:r>
            <a:endParaRPr/>
          </a:p>
          <a:p>
            <a:pPr indent="0" lvl="0" marL="0" marR="0" rtl="0" algn="r">
              <a:lnSpc>
                <a:spcPct val="160015"/>
              </a:lnSpc>
              <a:spcBef>
                <a:spcPts val="0"/>
              </a:spcBef>
              <a:spcAft>
                <a:spcPts val="0"/>
              </a:spcAft>
              <a:buNone/>
            </a:pPr>
            <a:r>
              <a:rPr b="0" i="0" lang="en-US" sz="3799" u="none" cap="none" strike="noStrike">
                <a:solidFill>
                  <a:srgbClr val="011C50"/>
                </a:solidFill>
                <a:latin typeface="Gidole"/>
                <a:ea typeface="Gidole"/>
                <a:cs typeface="Gidole"/>
                <a:sym typeface="Gidole"/>
              </a:rPr>
              <a:t>You &amp; Your Associations</a:t>
            </a:r>
            <a:endParaRPr/>
          </a:p>
          <a:p>
            <a:pPr indent="0" lvl="0" marL="0" marR="0" rtl="0" algn="r">
              <a:lnSpc>
                <a:spcPct val="160015"/>
              </a:lnSpc>
              <a:spcBef>
                <a:spcPts val="0"/>
              </a:spcBef>
              <a:spcAft>
                <a:spcPts val="0"/>
              </a:spcAft>
              <a:buNone/>
            </a:pPr>
            <a:r>
              <a:rPr b="0" i="0" lang="en-US" sz="3799" u="none" cap="none" strike="noStrike">
                <a:solidFill>
                  <a:srgbClr val="011C50"/>
                </a:solidFill>
                <a:latin typeface="Gidole"/>
                <a:ea typeface="Gidole"/>
                <a:cs typeface="Gidole"/>
                <a:sym typeface="Gidole"/>
              </a:rPr>
              <a:t>Advocacy</a:t>
            </a:r>
            <a:endParaRPr/>
          </a:p>
          <a:p>
            <a:pPr indent="0" lvl="0" marL="0" marR="0" rtl="0" algn="r">
              <a:lnSpc>
                <a:spcPct val="160015"/>
              </a:lnSpc>
              <a:spcBef>
                <a:spcPts val="0"/>
              </a:spcBef>
              <a:spcAft>
                <a:spcPts val="0"/>
              </a:spcAft>
              <a:buNone/>
            </a:pPr>
            <a:r>
              <a:rPr b="0" i="0" lang="en-US" sz="3799" u="none" cap="none" strike="noStrike">
                <a:solidFill>
                  <a:srgbClr val="011C50"/>
                </a:solidFill>
                <a:latin typeface="Gidole"/>
                <a:ea typeface="Gidole"/>
                <a:cs typeface="Gidole"/>
                <a:sym typeface="Gidole"/>
              </a:rPr>
              <a:t>Professionalism: Antitrust, Personal Safety, and Cybersecurity </a:t>
            </a:r>
            <a:endParaRPr/>
          </a:p>
          <a:p>
            <a:pPr indent="0" lvl="0" marL="0" marR="0" rtl="0" algn="r">
              <a:lnSpc>
                <a:spcPct val="160015"/>
              </a:lnSpc>
              <a:spcBef>
                <a:spcPts val="0"/>
              </a:spcBef>
              <a:spcAft>
                <a:spcPts val="0"/>
              </a:spcAft>
              <a:buNone/>
            </a:pPr>
            <a:r>
              <a:rPr b="0" i="0" lang="en-US" sz="3799" u="none" cap="none" strike="noStrike">
                <a:solidFill>
                  <a:srgbClr val="011C50"/>
                </a:solidFill>
                <a:latin typeface="Gidole"/>
                <a:ea typeface="Gidole"/>
                <a:cs typeface="Gidole"/>
                <a:sym typeface="Gidole"/>
              </a:rPr>
              <a:t>Professional Standards: Ethics &amp; Arbitration</a:t>
            </a:r>
            <a:endParaRPr/>
          </a:p>
          <a:p>
            <a:pPr indent="0" lvl="0" marL="0" marR="0" rtl="0" algn="r">
              <a:lnSpc>
                <a:spcPct val="160015"/>
              </a:lnSpc>
              <a:spcBef>
                <a:spcPts val="0"/>
              </a:spcBef>
              <a:spcAft>
                <a:spcPts val="0"/>
              </a:spcAft>
              <a:buNone/>
            </a:pPr>
            <a:r>
              <a:rPr b="0" i="0" lang="en-US" sz="3799" u="none" cap="none" strike="noStrike">
                <a:solidFill>
                  <a:srgbClr val="011C50"/>
                </a:solidFill>
                <a:latin typeface="Gidole"/>
                <a:ea typeface="Gidole"/>
                <a:cs typeface="Gidole"/>
                <a:sym typeface="Gidole"/>
              </a:rPr>
              <a:t>Fair Housing</a:t>
            </a:r>
            <a:endParaRPr/>
          </a:p>
          <a:p>
            <a:pPr indent="0" lvl="0" marL="0" marR="0" rtl="0" algn="r">
              <a:lnSpc>
                <a:spcPct val="160015"/>
              </a:lnSpc>
              <a:spcBef>
                <a:spcPts val="0"/>
              </a:spcBef>
              <a:spcAft>
                <a:spcPts val="0"/>
              </a:spcAft>
              <a:buNone/>
            </a:pPr>
            <a:r>
              <a:rPr b="0" i="0" lang="en-US" sz="3799" u="none" cap="none" strike="noStrike">
                <a:solidFill>
                  <a:srgbClr val="011C50"/>
                </a:solidFill>
                <a:latin typeface="Gidole"/>
                <a:ea typeface="Gidole"/>
                <a:cs typeface="Gidole"/>
                <a:sym typeface="Gidole"/>
              </a:rPr>
              <a:t>RASCW President &amp; Your Swearing In</a:t>
            </a:r>
            <a:endParaRPr/>
          </a:p>
          <a:p>
            <a:pPr indent="0" lvl="0" marL="0" marR="0" rtl="0" algn="r">
              <a:lnSpc>
                <a:spcPct val="101052"/>
              </a:lnSpc>
              <a:spcBef>
                <a:spcPts val="0"/>
              </a:spcBef>
              <a:spcAft>
                <a:spcPts val="0"/>
              </a:spcAft>
              <a:buNone/>
            </a:pPr>
            <a:r>
              <a:t/>
            </a:r>
            <a:endParaRPr b="0" i="0" sz="3799" u="none" cap="none" strike="noStrike">
              <a:solidFill>
                <a:srgbClr val="011C50"/>
              </a:solidFill>
              <a:latin typeface="Gidole"/>
              <a:ea typeface="Gidole"/>
              <a:cs typeface="Gidole"/>
              <a:sym typeface="Gidole"/>
            </a:endParaRPr>
          </a:p>
          <a:p>
            <a:pPr indent="0" lvl="0" marL="0" marR="0" rtl="0" algn="r">
              <a:lnSpc>
                <a:spcPct val="160015"/>
              </a:lnSpc>
              <a:spcBef>
                <a:spcPts val="0"/>
              </a:spcBef>
              <a:spcAft>
                <a:spcPts val="0"/>
              </a:spcAft>
              <a:buNone/>
            </a:pPr>
            <a:r>
              <a:rPr b="0" i="0" lang="en-US" sz="3799" u="none" cap="none" strike="noStrike">
                <a:solidFill>
                  <a:srgbClr val="011C50"/>
                </a:solidFill>
                <a:latin typeface="Gidole"/>
                <a:ea typeface="Gidole"/>
                <a:cs typeface="Gidole"/>
                <a:sym typeface="Gidole"/>
              </a:rPr>
              <a:t>Optional Paragon Basics Training @3:00</a:t>
            </a:r>
            <a:endParaRPr/>
          </a:p>
        </p:txBody>
      </p:sp>
      <p:sp>
        <p:nvSpPr>
          <p:cNvPr id="119" name="Google Shape;119;p4"/>
          <p:cNvSpPr txBox="1"/>
          <p:nvPr/>
        </p:nvSpPr>
        <p:spPr>
          <a:xfrm>
            <a:off x="8734130" y="1365606"/>
            <a:ext cx="7995780" cy="7905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5200" u="none" cap="none" strike="noStrike">
                <a:solidFill>
                  <a:srgbClr val="011C50"/>
                </a:solidFill>
                <a:latin typeface="League Spartan"/>
                <a:ea typeface="League Spartan"/>
                <a:cs typeface="League Spartan"/>
                <a:sym typeface="League Spartan"/>
              </a:rPr>
              <a:t>WHAT WE'LL COVER</a:t>
            </a:r>
            <a:endParaRPr/>
          </a:p>
        </p:txBody>
      </p:sp>
      <p:sp>
        <p:nvSpPr>
          <p:cNvPr id="120" name="Google Shape;120;p4"/>
          <p:cNvSpPr/>
          <p:nvPr/>
        </p:nvSpPr>
        <p:spPr>
          <a:xfrm>
            <a:off x="244916" y="9140537"/>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1C50"/>
        </a:solidFill>
      </p:bgPr>
    </p:bg>
    <p:spTree>
      <p:nvGrpSpPr>
        <p:cNvPr id="528" name="Shape 528"/>
        <p:cNvGrpSpPr/>
        <p:nvPr/>
      </p:nvGrpSpPr>
      <p:grpSpPr>
        <a:xfrm>
          <a:off x="0" y="0"/>
          <a:ext cx="0" cy="0"/>
          <a:chOff x="0" y="0"/>
          <a:chExt cx="0" cy="0"/>
        </a:xfrm>
      </p:grpSpPr>
      <p:sp>
        <p:nvSpPr>
          <p:cNvPr id="529" name="Google Shape;529;p40"/>
          <p:cNvSpPr/>
          <p:nvPr/>
        </p:nvSpPr>
        <p:spPr>
          <a:xfrm>
            <a:off x="0" y="8993700"/>
            <a:ext cx="18286192" cy="1700464"/>
          </a:xfrm>
          <a:custGeom>
            <a:rect b="b" l="l" r="r" t="t"/>
            <a:pathLst>
              <a:path extrusionOk="0" h="258135" w="2507534">
                <a:moveTo>
                  <a:pt x="0" y="0"/>
                </a:moveTo>
                <a:lnTo>
                  <a:pt x="2507534" y="0"/>
                </a:lnTo>
                <a:lnTo>
                  <a:pt x="2507534" y="258135"/>
                </a:lnTo>
                <a:lnTo>
                  <a:pt x="0" y="258135"/>
                </a:lnTo>
                <a:close/>
              </a:path>
            </a:pathLst>
          </a:custGeom>
          <a:solidFill>
            <a:srgbClr val="011C50"/>
          </a:solidFill>
          <a:ln>
            <a:noFill/>
          </a:ln>
        </p:spPr>
      </p:sp>
      <p:grpSp>
        <p:nvGrpSpPr>
          <p:cNvPr id="530" name="Google Shape;530;p40"/>
          <p:cNvGrpSpPr/>
          <p:nvPr/>
        </p:nvGrpSpPr>
        <p:grpSpPr>
          <a:xfrm>
            <a:off x="-2047899" y="-2157747"/>
            <a:ext cx="9201200" cy="9700295"/>
            <a:chOff x="0" y="0"/>
            <a:chExt cx="12268266" cy="12933727"/>
          </a:xfrm>
        </p:grpSpPr>
        <p:sp>
          <p:nvSpPr>
            <p:cNvPr id="531" name="Google Shape;531;p40"/>
            <p:cNvSpPr/>
            <p:nvPr/>
          </p:nvSpPr>
          <p:spPr>
            <a:xfrm>
              <a:off x="1456267" y="2573866"/>
              <a:ext cx="10811999" cy="10359861"/>
            </a:xfrm>
            <a:custGeom>
              <a:rect b="b" l="l" r="r" t="t"/>
              <a:pathLst>
                <a:path extrusionOk="0" h="10359861" w="10811999">
                  <a:moveTo>
                    <a:pt x="0" y="0"/>
                  </a:moveTo>
                  <a:lnTo>
                    <a:pt x="10811998" y="0"/>
                  </a:lnTo>
                  <a:lnTo>
                    <a:pt x="10811998" y="10359861"/>
                  </a:lnTo>
                  <a:lnTo>
                    <a:pt x="0" y="10359861"/>
                  </a:lnTo>
                  <a:lnTo>
                    <a:pt x="0" y="0"/>
                  </a:lnTo>
                  <a:close/>
                </a:path>
              </a:pathLst>
            </a:custGeom>
            <a:blipFill rotWithShape="1">
              <a:blip r:embed="rId3">
                <a:alphaModFix amt="14000"/>
              </a:blip>
              <a:stretch>
                <a:fillRect b="0" l="0" r="0" t="0"/>
              </a:stretch>
            </a:blipFill>
            <a:ln>
              <a:noFill/>
            </a:ln>
          </p:spPr>
        </p:sp>
        <p:sp>
          <p:nvSpPr>
            <p:cNvPr id="532" name="Google Shape;532;p40"/>
            <p:cNvSpPr/>
            <p:nvPr/>
          </p:nvSpPr>
          <p:spPr>
            <a:xfrm>
              <a:off x="0" y="0"/>
              <a:ext cx="10811999" cy="10359861"/>
            </a:xfrm>
            <a:custGeom>
              <a:rect b="b" l="l" r="r" t="t"/>
              <a:pathLst>
                <a:path extrusionOk="0" h="10359861" w="10811999">
                  <a:moveTo>
                    <a:pt x="0" y="0"/>
                  </a:moveTo>
                  <a:lnTo>
                    <a:pt x="10811999" y="0"/>
                  </a:lnTo>
                  <a:lnTo>
                    <a:pt x="10811999" y="10359861"/>
                  </a:lnTo>
                  <a:lnTo>
                    <a:pt x="0" y="10359861"/>
                  </a:lnTo>
                  <a:lnTo>
                    <a:pt x="0" y="0"/>
                  </a:lnTo>
                  <a:close/>
                </a:path>
              </a:pathLst>
            </a:custGeom>
            <a:blipFill rotWithShape="1">
              <a:blip r:embed="rId3">
                <a:alphaModFix amt="14000"/>
              </a:blip>
              <a:stretch>
                <a:fillRect b="0" l="0" r="0" t="0"/>
              </a:stretch>
            </a:blipFill>
            <a:ln>
              <a:noFill/>
            </a:ln>
          </p:spPr>
        </p:sp>
      </p:grpSp>
      <p:sp>
        <p:nvSpPr>
          <p:cNvPr id="533" name="Google Shape;533;p40"/>
          <p:cNvSpPr txBox="1"/>
          <p:nvPr/>
        </p:nvSpPr>
        <p:spPr>
          <a:xfrm>
            <a:off x="815697" y="1200150"/>
            <a:ext cx="10471243" cy="7905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5200">
                <a:solidFill>
                  <a:srgbClr val="FFFFFF"/>
                </a:solidFill>
                <a:latin typeface="League Spartan"/>
                <a:ea typeface="League Spartan"/>
                <a:cs typeface="League Spartan"/>
                <a:sym typeface="League Spartan"/>
              </a:rPr>
              <a:t>REALTOR® PERSONAL SAFETY</a:t>
            </a:r>
            <a:endParaRPr/>
          </a:p>
        </p:txBody>
      </p:sp>
      <p:sp>
        <p:nvSpPr>
          <p:cNvPr id="534" name="Google Shape;534;p40"/>
          <p:cNvSpPr txBox="1"/>
          <p:nvPr/>
        </p:nvSpPr>
        <p:spPr>
          <a:xfrm>
            <a:off x="815697" y="2144394"/>
            <a:ext cx="16847100" cy="6336000"/>
          </a:xfrm>
          <a:prstGeom prst="rect">
            <a:avLst/>
          </a:prstGeom>
          <a:noFill/>
          <a:ln>
            <a:noFill/>
          </a:ln>
        </p:spPr>
        <p:txBody>
          <a:bodyPr anchorCtr="0" anchor="t" bIns="0" lIns="0" spcFirstLastPara="1" rIns="0" wrap="square" tIns="0">
            <a:spAutoFit/>
          </a:bodyPr>
          <a:lstStyle/>
          <a:p>
            <a:pPr indent="0" lvl="0" marL="0" marR="0" rtl="0" algn="l">
              <a:lnSpc>
                <a:spcPct val="130006"/>
              </a:lnSpc>
              <a:spcBef>
                <a:spcPts val="0"/>
              </a:spcBef>
              <a:spcAft>
                <a:spcPts val="0"/>
              </a:spcAft>
              <a:buNone/>
            </a:pPr>
            <a:r>
              <a:rPr lang="en-US" sz="3799">
                <a:solidFill>
                  <a:srgbClr val="FFFFFF"/>
                </a:solidFill>
                <a:latin typeface="Gidole"/>
                <a:ea typeface="Gidole"/>
                <a:cs typeface="Gidole"/>
                <a:sym typeface="Gidole"/>
              </a:rPr>
              <a:t>NAR REALTOR® SAFETY PROGRAM PROVIDES:</a:t>
            </a:r>
            <a:endParaRPr sz="600"/>
          </a:p>
          <a:p>
            <a:pPr indent="0" lvl="0" marL="0" marR="0" rtl="0" algn="l">
              <a:lnSpc>
                <a:spcPct val="84779"/>
              </a:lnSpc>
              <a:spcBef>
                <a:spcPts val="0"/>
              </a:spcBef>
              <a:spcAft>
                <a:spcPts val="0"/>
              </a:spcAft>
              <a:buNone/>
            </a:pPr>
            <a:r>
              <a:t/>
            </a:r>
            <a:endParaRPr sz="3799">
              <a:solidFill>
                <a:srgbClr val="FFFFFF"/>
              </a:solidFill>
              <a:latin typeface="Gidole"/>
              <a:ea typeface="Gidole"/>
              <a:cs typeface="Gidole"/>
              <a:sym typeface="Gidole"/>
            </a:endParaRPr>
          </a:p>
          <a:p>
            <a:pPr indent="-445765" lvl="1" marL="993130" marR="0" rtl="0" algn="l">
              <a:lnSpc>
                <a:spcPct val="130006"/>
              </a:lnSpc>
              <a:spcBef>
                <a:spcPts val="0"/>
              </a:spcBef>
              <a:spcAft>
                <a:spcPts val="0"/>
              </a:spcAft>
              <a:buClr>
                <a:srgbClr val="FFFFFF"/>
              </a:buClr>
              <a:buSzPts val="3799"/>
              <a:buFont typeface="Arial"/>
              <a:buChar char="•"/>
            </a:pPr>
            <a:r>
              <a:rPr b="0" i="0" lang="en-US" sz="3799" u="none" cap="none" strike="noStrike">
                <a:solidFill>
                  <a:srgbClr val="FFFFFF"/>
                </a:solidFill>
                <a:latin typeface="Gidole"/>
                <a:ea typeface="Gidole"/>
                <a:cs typeface="Gidole"/>
                <a:sym typeface="Gidole"/>
              </a:rPr>
              <a:t>Help with planning safety strategy</a:t>
            </a:r>
            <a:endParaRPr sz="600"/>
          </a:p>
          <a:p>
            <a:pPr indent="-445765" lvl="1" marL="993130" marR="0" rtl="0" algn="l">
              <a:lnSpc>
                <a:spcPct val="130006"/>
              </a:lnSpc>
              <a:spcBef>
                <a:spcPts val="0"/>
              </a:spcBef>
              <a:spcAft>
                <a:spcPts val="0"/>
              </a:spcAft>
              <a:buClr>
                <a:srgbClr val="FFFFFF"/>
              </a:buClr>
              <a:buSzPts val="3799"/>
              <a:buFont typeface="Arial"/>
              <a:buChar char="•"/>
            </a:pPr>
            <a:r>
              <a:rPr b="0" i="0" lang="en-US" sz="3799" u="none" cap="none" strike="noStrike">
                <a:solidFill>
                  <a:srgbClr val="FFFFFF"/>
                </a:solidFill>
                <a:latin typeface="Gidole"/>
                <a:ea typeface="Gidole"/>
                <a:cs typeface="Gidole"/>
                <a:sym typeface="Gidole"/>
              </a:rPr>
              <a:t>Tips and best practices</a:t>
            </a:r>
            <a:endParaRPr sz="600"/>
          </a:p>
          <a:p>
            <a:pPr indent="-445765" lvl="1" marL="993130" marR="0" rtl="0" algn="l">
              <a:lnSpc>
                <a:spcPct val="130006"/>
              </a:lnSpc>
              <a:spcBef>
                <a:spcPts val="0"/>
              </a:spcBef>
              <a:spcAft>
                <a:spcPts val="0"/>
              </a:spcAft>
              <a:buClr>
                <a:srgbClr val="FFFFFF"/>
              </a:buClr>
              <a:buSzPts val="3799"/>
              <a:buFont typeface="Arial"/>
              <a:buChar char="•"/>
            </a:pPr>
            <a:r>
              <a:rPr b="0" i="0" lang="en-US" sz="3799" u="none" cap="none" strike="noStrike">
                <a:solidFill>
                  <a:srgbClr val="FFFFFF"/>
                </a:solidFill>
                <a:latin typeface="Gidole"/>
                <a:ea typeface="Gidole"/>
                <a:cs typeface="Gidole"/>
                <a:sym typeface="Gidole"/>
              </a:rPr>
              <a:t>Safety training videos</a:t>
            </a:r>
            <a:endParaRPr sz="600"/>
          </a:p>
          <a:p>
            <a:pPr indent="0" lvl="0" marL="0" marR="0" rtl="0" algn="l">
              <a:lnSpc>
                <a:spcPct val="64992"/>
              </a:lnSpc>
              <a:spcBef>
                <a:spcPts val="0"/>
              </a:spcBef>
              <a:spcAft>
                <a:spcPts val="0"/>
              </a:spcAft>
              <a:buNone/>
            </a:pPr>
            <a:r>
              <a:t/>
            </a:r>
            <a:endParaRPr sz="3799">
              <a:solidFill>
                <a:srgbClr val="FFFFFF"/>
              </a:solidFill>
              <a:latin typeface="Gidole"/>
              <a:ea typeface="Gidole"/>
              <a:cs typeface="Gidole"/>
              <a:sym typeface="Gidole"/>
            </a:endParaRPr>
          </a:p>
          <a:p>
            <a:pPr indent="-445765" lvl="1" marL="993130" marR="0" rtl="0" algn="l">
              <a:lnSpc>
                <a:spcPct val="130006"/>
              </a:lnSpc>
              <a:spcBef>
                <a:spcPts val="0"/>
              </a:spcBef>
              <a:spcAft>
                <a:spcPts val="0"/>
              </a:spcAft>
              <a:buClr>
                <a:srgbClr val="FFFFFF"/>
              </a:buClr>
              <a:buSzPts val="3799"/>
              <a:buFont typeface="Arial"/>
              <a:buChar char="•"/>
            </a:pPr>
            <a:r>
              <a:rPr b="0" i="0" lang="en-US" sz="3799" u="none" cap="none" strike="noStrike">
                <a:solidFill>
                  <a:srgbClr val="FFFFFF"/>
                </a:solidFill>
                <a:latin typeface="Gidole"/>
                <a:ea typeface="Gidole"/>
                <a:cs typeface="Gidole"/>
                <a:sym typeface="Gidole"/>
              </a:rPr>
              <a:t>Among those who participated in a REALTOR® safety course, 39 percent said they feel more prepared for unknown situations after taking the course.</a:t>
            </a:r>
            <a:endParaRPr sz="600"/>
          </a:p>
          <a:p>
            <a:pPr indent="0" lvl="0" marL="0" marR="0" rtl="0" algn="l">
              <a:lnSpc>
                <a:spcPct val="53707"/>
              </a:lnSpc>
              <a:spcBef>
                <a:spcPts val="0"/>
              </a:spcBef>
              <a:spcAft>
                <a:spcPts val="0"/>
              </a:spcAft>
              <a:buNone/>
            </a:pPr>
            <a:r>
              <a:t/>
            </a:r>
            <a:endParaRPr sz="3799">
              <a:solidFill>
                <a:srgbClr val="FFFFFF"/>
              </a:solidFill>
              <a:latin typeface="Gidole"/>
              <a:ea typeface="Gidole"/>
              <a:cs typeface="Gidole"/>
              <a:sym typeface="Gidole"/>
            </a:endParaRPr>
          </a:p>
          <a:p>
            <a:pPr indent="0" lvl="0" marL="0" marR="0" rtl="0" algn="ctr">
              <a:lnSpc>
                <a:spcPct val="130006"/>
              </a:lnSpc>
              <a:spcBef>
                <a:spcPts val="0"/>
              </a:spcBef>
              <a:spcAft>
                <a:spcPts val="0"/>
              </a:spcAft>
              <a:buNone/>
            </a:pPr>
            <a:r>
              <a:rPr lang="en-US" sz="3799" u="sng">
                <a:solidFill>
                  <a:srgbClr val="FFFFFF"/>
                </a:solidFill>
                <a:latin typeface="Gidole"/>
                <a:ea typeface="Gidole"/>
                <a:cs typeface="Gidole"/>
                <a:sym typeface="Gidole"/>
                <a:hlinkClick r:id="rId4">
                  <a:extLst>
                    <a:ext uri="{A12FA001-AC4F-418D-AE19-62706E023703}">
                      <ahyp:hlinkClr val="tx"/>
                    </a:ext>
                  </a:extLst>
                </a:hlinkClick>
              </a:rPr>
              <a:t>https://www.nar.realtor/safety</a:t>
            </a:r>
            <a:endParaRPr sz="600"/>
          </a:p>
        </p:txBody>
      </p:sp>
      <p:sp>
        <p:nvSpPr>
          <p:cNvPr id="535" name="Google Shape;535;p40"/>
          <p:cNvSpPr/>
          <p:nvPr/>
        </p:nvSpPr>
        <p:spPr>
          <a:xfrm>
            <a:off x="14736263" y="9220200"/>
            <a:ext cx="2732936" cy="806216"/>
          </a:xfrm>
          <a:custGeom>
            <a:rect b="b" l="l" r="r" t="t"/>
            <a:pathLst>
              <a:path extrusionOk="0" h="806216" w="2732936">
                <a:moveTo>
                  <a:pt x="0" y="0"/>
                </a:moveTo>
                <a:lnTo>
                  <a:pt x="2732936" y="0"/>
                </a:lnTo>
                <a:lnTo>
                  <a:pt x="2732936" y="806216"/>
                </a:lnTo>
                <a:lnTo>
                  <a:pt x="0" y="806216"/>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41"/>
          <p:cNvSpPr/>
          <p:nvPr/>
        </p:nvSpPr>
        <p:spPr>
          <a:xfrm>
            <a:off x="0" y="8864475"/>
            <a:ext cx="18288905" cy="1660169"/>
          </a:xfrm>
          <a:custGeom>
            <a:rect b="b" l="l" r="r" t="t"/>
            <a:pathLst>
              <a:path extrusionOk="0" h="274635" w="2795400">
                <a:moveTo>
                  <a:pt x="0" y="0"/>
                </a:moveTo>
                <a:lnTo>
                  <a:pt x="2795400" y="0"/>
                </a:lnTo>
                <a:lnTo>
                  <a:pt x="2795400" y="274635"/>
                </a:lnTo>
                <a:lnTo>
                  <a:pt x="0" y="274635"/>
                </a:lnTo>
                <a:close/>
              </a:path>
            </a:pathLst>
          </a:custGeom>
          <a:solidFill>
            <a:srgbClr val="011C50"/>
          </a:solidFill>
          <a:ln>
            <a:noFill/>
          </a:ln>
        </p:spPr>
      </p:sp>
      <p:sp>
        <p:nvSpPr>
          <p:cNvPr id="541" name="Google Shape;541;p41"/>
          <p:cNvSpPr/>
          <p:nvPr/>
        </p:nvSpPr>
        <p:spPr>
          <a:xfrm>
            <a:off x="13944551" y="1998122"/>
            <a:ext cx="3651722" cy="2434482"/>
          </a:xfrm>
          <a:custGeom>
            <a:rect b="b" l="l" r="r" t="t"/>
            <a:pathLst>
              <a:path extrusionOk="0" h="2434482" w="3651722">
                <a:moveTo>
                  <a:pt x="0" y="0"/>
                </a:moveTo>
                <a:lnTo>
                  <a:pt x="3651723" y="0"/>
                </a:lnTo>
                <a:lnTo>
                  <a:pt x="3651723" y="2434481"/>
                </a:lnTo>
                <a:lnTo>
                  <a:pt x="0" y="2434481"/>
                </a:lnTo>
                <a:lnTo>
                  <a:pt x="0" y="0"/>
                </a:lnTo>
                <a:close/>
              </a:path>
            </a:pathLst>
          </a:custGeom>
          <a:blipFill rotWithShape="1">
            <a:blip r:embed="rId3">
              <a:alphaModFix/>
            </a:blip>
            <a:stretch>
              <a:fillRect b="0" l="0" r="0" t="0"/>
            </a:stretch>
          </a:blipFill>
          <a:ln>
            <a:noFill/>
          </a:ln>
        </p:spPr>
      </p:sp>
      <p:sp>
        <p:nvSpPr>
          <p:cNvPr id="542" name="Google Shape;542;p41"/>
          <p:cNvSpPr txBox="1"/>
          <p:nvPr/>
        </p:nvSpPr>
        <p:spPr>
          <a:xfrm>
            <a:off x="559175" y="1486257"/>
            <a:ext cx="13205100" cy="7338300"/>
          </a:xfrm>
          <a:prstGeom prst="rect">
            <a:avLst/>
          </a:prstGeom>
          <a:noFill/>
          <a:ln>
            <a:noFill/>
          </a:ln>
        </p:spPr>
        <p:txBody>
          <a:bodyPr anchorCtr="0" anchor="t" bIns="0" lIns="0" spcFirstLastPara="1" rIns="0" wrap="square" tIns="0">
            <a:spAutoFit/>
          </a:bodyPr>
          <a:lstStyle/>
          <a:p>
            <a:pPr indent="0" lvl="0" marL="0" marR="0" rtl="0" algn="l">
              <a:lnSpc>
                <a:spcPct val="130006"/>
              </a:lnSpc>
              <a:spcBef>
                <a:spcPts val="0"/>
              </a:spcBef>
              <a:spcAft>
                <a:spcPts val="0"/>
              </a:spcAft>
              <a:buNone/>
            </a:pPr>
            <a:r>
              <a:rPr lang="en-US" sz="3899">
                <a:solidFill>
                  <a:srgbClr val="000000"/>
                </a:solidFill>
                <a:latin typeface="Gidole"/>
                <a:ea typeface="Gidole"/>
                <a:cs typeface="Gidole"/>
                <a:sym typeface="Gidole"/>
              </a:rPr>
              <a:t>What is the projected annual global cost of cybercrime</a:t>
            </a:r>
            <a:endParaRPr sz="900"/>
          </a:p>
          <a:p>
            <a:pPr indent="0" lvl="0" marL="0" marR="0" rtl="0" algn="l">
              <a:lnSpc>
                <a:spcPct val="130006"/>
              </a:lnSpc>
              <a:spcBef>
                <a:spcPts val="0"/>
              </a:spcBef>
              <a:spcAft>
                <a:spcPts val="0"/>
              </a:spcAft>
              <a:buNone/>
            </a:pPr>
            <a:r>
              <a:rPr lang="en-US" sz="3899">
                <a:solidFill>
                  <a:srgbClr val="000000"/>
                </a:solidFill>
                <a:latin typeface="Gidole"/>
                <a:ea typeface="Gidole"/>
                <a:cs typeface="Gidole"/>
                <a:sym typeface="Gidole"/>
              </a:rPr>
              <a:t>by 2025?</a:t>
            </a:r>
            <a:endParaRPr sz="900"/>
          </a:p>
          <a:p>
            <a:pPr indent="0" lvl="0" marL="0" marR="0" rtl="0" algn="l">
              <a:lnSpc>
                <a:spcPct val="67947"/>
              </a:lnSpc>
              <a:spcBef>
                <a:spcPts val="0"/>
              </a:spcBef>
              <a:spcAft>
                <a:spcPts val="0"/>
              </a:spcAft>
              <a:buNone/>
            </a:pPr>
            <a:r>
              <a:t/>
            </a:r>
            <a:endParaRPr sz="3899">
              <a:solidFill>
                <a:srgbClr val="000000"/>
              </a:solidFill>
              <a:latin typeface="Gidole"/>
              <a:ea typeface="Gidole"/>
              <a:cs typeface="Gidole"/>
              <a:sym typeface="Gidole"/>
            </a:endParaRPr>
          </a:p>
          <a:p>
            <a:pPr indent="0" lvl="0" marL="0" marR="0" rtl="0" algn="l">
              <a:lnSpc>
                <a:spcPct val="130006"/>
              </a:lnSpc>
              <a:spcBef>
                <a:spcPts val="0"/>
              </a:spcBef>
              <a:spcAft>
                <a:spcPts val="0"/>
              </a:spcAft>
              <a:buNone/>
            </a:pPr>
            <a:r>
              <a:rPr lang="en-US" sz="3899">
                <a:solidFill>
                  <a:srgbClr val="000000"/>
                </a:solidFill>
                <a:latin typeface="Gidole"/>
                <a:ea typeface="Gidole"/>
                <a:cs typeface="Gidole"/>
                <a:sym typeface="Gidole"/>
              </a:rPr>
              <a:t>An Estimated $10.5 Trillion!</a:t>
            </a:r>
            <a:endParaRPr sz="900"/>
          </a:p>
          <a:p>
            <a:pPr indent="0" lvl="0" marL="0" marR="0" rtl="0" algn="l">
              <a:lnSpc>
                <a:spcPct val="82723"/>
              </a:lnSpc>
              <a:spcBef>
                <a:spcPts val="0"/>
              </a:spcBef>
              <a:spcAft>
                <a:spcPts val="0"/>
              </a:spcAft>
              <a:buNone/>
            </a:pPr>
            <a:r>
              <a:t/>
            </a:r>
            <a:endParaRPr sz="3899">
              <a:solidFill>
                <a:srgbClr val="000000"/>
              </a:solidFill>
              <a:latin typeface="Gidole"/>
              <a:ea typeface="Gidole"/>
              <a:cs typeface="Gidole"/>
              <a:sym typeface="Gidole"/>
            </a:endParaRPr>
          </a:p>
          <a:p>
            <a:pPr indent="0" lvl="0" marL="0" marR="0" rtl="0" algn="l">
              <a:lnSpc>
                <a:spcPct val="130006"/>
              </a:lnSpc>
              <a:spcBef>
                <a:spcPts val="0"/>
              </a:spcBef>
              <a:spcAft>
                <a:spcPts val="0"/>
              </a:spcAft>
              <a:buNone/>
            </a:pPr>
            <a:r>
              <a:rPr lang="en-US" sz="3899">
                <a:solidFill>
                  <a:srgbClr val="000000"/>
                </a:solidFill>
                <a:latin typeface="Gidole"/>
                <a:ea typeface="Gidole"/>
                <a:cs typeface="Gidole"/>
                <a:sym typeface="Gidole"/>
              </a:rPr>
              <a:t>Most of that will not come from large corporations, but from small businesses with 25 employees or less. It is</a:t>
            </a:r>
            <a:endParaRPr sz="900"/>
          </a:p>
          <a:p>
            <a:pPr indent="0" lvl="0" marL="0" marR="0" rtl="0" algn="l">
              <a:lnSpc>
                <a:spcPct val="130006"/>
              </a:lnSpc>
              <a:spcBef>
                <a:spcPts val="0"/>
              </a:spcBef>
              <a:spcAft>
                <a:spcPts val="0"/>
              </a:spcAft>
              <a:buNone/>
            </a:pPr>
            <a:r>
              <a:rPr lang="en-US" sz="3899">
                <a:solidFill>
                  <a:srgbClr val="000000"/>
                </a:solidFill>
                <a:latin typeface="Gidole"/>
                <a:ea typeface="Gidole"/>
                <a:cs typeface="Gidole"/>
                <a:sym typeface="Gidole"/>
              </a:rPr>
              <a:t>the “small fish” that are largely unprotected.</a:t>
            </a:r>
            <a:endParaRPr sz="900"/>
          </a:p>
          <a:p>
            <a:pPr indent="0" lvl="0" marL="0" marR="0" rtl="0" algn="l">
              <a:lnSpc>
                <a:spcPct val="67947"/>
              </a:lnSpc>
              <a:spcBef>
                <a:spcPts val="0"/>
              </a:spcBef>
              <a:spcAft>
                <a:spcPts val="0"/>
              </a:spcAft>
              <a:buNone/>
            </a:pPr>
            <a:r>
              <a:t/>
            </a:r>
            <a:endParaRPr sz="3899">
              <a:solidFill>
                <a:srgbClr val="000000"/>
              </a:solidFill>
              <a:latin typeface="Gidole"/>
              <a:ea typeface="Gidole"/>
              <a:cs typeface="Gidole"/>
              <a:sym typeface="Gidole"/>
            </a:endParaRPr>
          </a:p>
          <a:p>
            <a:pPr indent="0" lvl="0" marL="0" marR="0" rtl="0" algn="l">
              <a:lnSpc>
                <a:spcPct val="130006"/>
              </a:lnSpc>
              <a:spcBef>
                <a:spcPts val="0"/>
              </a:spcBef>
              <a:spcAft>
                <a:spcPts val="0"/>
              </a:spcAft>
              <a:buNone/>
            </a:pPr>
            <a:r>
              <a:rPr lang="en-US" sz="3799" u="sng">
                <a:solidFill>
                  <a:srgbClr val="000000"/>
                </a:solidFill>
                <a:latin typeface="Gidole"/>
                <a:ea typeface="Gidole"/>
                <a:cs typeface="Gidole"/>
                <a:sym typeface="Gidole"/>
                <a:hlinkClick r:id="rId4">
                  <a:extLst>
                    <a:ext uri="{A12FA001-AC4F-418D-AE19-62706E023703}">
                      <ahyp:hlinkClr val="tx"/>
                    </a:ext>
                  </a:extLst>
                </a:hlinkClick>
              </a:rPr>
              <a:t>https://www.nar.realtor/law-and-ethics/cybersecurity-checklist-best-practices-for-real-estate-professionals</a:t>
            </a:r>
            <a:endParaRPr sz="900"/>
          </a:p>
        </p:txBody>
      </p:sp>
      <p:sp>
        <p:nvSpPr>
          <p:cNvPr id="543" name="Google Shape;543;p41"/>
          <p:cNvSpPr txBox="1"/>
          <p:nvPr/>
        </p:nvSpPr>
        <p:spPr>
          <a:xfrm>
            <a:off x="559175" y="738188"/>
            <a:ext cx="9684768" cy="7905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5200">
                <a:solidFill>
                  <a:srgbClr val="011C50"/>
                </a:solidFill>
                <a:latin typeface="League Spartan"/>
                <a:ea typeface="League Spartan"/>
                <a:cs typeface="League Spartan"/>
                <a:sym typeface="League Spartan"/>
              </a:rPr>
              <a:t>REALTOR® CYBER SECURITY</a:t>
            </a:r>
            <a:endParaRPr/>
          </a:p>
        </p:txBody>
      </p:sp>
      <p:sp>
        <p:nvSpPr>
          <p:cNvPr id="544" name="Google Shape;544;p41"/>
          <p:cNvSpPr/>
          <p:nvPr/>
        </p:nvSpPr>
        <p:spPr>
          <a:xfrm>
            <a:off x="14877475" y="9086850"/>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grpSp>
        <p:nvGrpSpPr>
          <p:cNvPr id="549" name="Google Shape;549;p42"/>
          <p:cNvGrpSpPr/>
          <p:nvPr/>
        </p:nvGrpSpPr>
        <p:grpSpPr>
          <a:xfrm>
            <a:off x="-8815762" y="-1098369"/>
            <a:ext cx="22311062" cy="21221337"/>
            <a:chOff x="0" y="0"/>
            <a:chExt cx="29748083" cy="28295115"/>
          </a:xfrm>
        </p:grpSpPr>
        <p:sp>
          <p:nvSpPr>
            <p:cNvPr id="550" name="Google Shape;550;p42"/>
            <p:cNvSpPr/>
            <p:nvPr/>
          </p:nvSpPr>
          <p:spPr>
            <a:xfrm rot="-2405687">
              <a:off x="6722477" y="3711970"/>
              <a:ext cx="18809262" cy="19956776"/>
            </a:xfrm>
            <a:custGeom>
              <a:rect b="b" l="l" r="r" t="t"/>
              <a:pathLst>
                <a:path extrusionOk="0" h="19956776" w="18809262">
                  <a:moveTo>
                    <a:pt x="0" y="0"/>
                  </a:moveTo>
                  <a:lnTo>
                    <a:pt x="18809262" y="0"/>
                  </a:lnTo>
                  <a:lnTo>
                    <a:pt x="18809262" y="19956776"/>
                  </a:lnTo>
                  <a:lnTo>
                    <a:pt x="0" y="19956776"/>
                  </a:lnTo>
                  <a:lnTo>
                    <a:pt x="0" y="0"/>
                  </a:lnTo>
                  <a:close/>
                </a:path>
              </a:pathLst>
            </a:custGeom>
            <a:blipFill rotWithShape="1">
              <a:blip r:embed="rId3">
                <a:alphaModFix amt="25000"/>
              </a:blip>
              <a:stretch>
                <a:fillRect b="0" l="0" r="0" t="0"/>
              </a:stretch>
            </a:blipFill>
            <a:ln>
              <a:noFill/>
            </a:ln>
          </p:spPr>
        </p:sp>
        <p:sp>
          <p:nvSpPr>
            <p:cNvPr id="551" name="Google Shape;551;p42"/>
            <p:cNvSpPr/>
            <p:nvPr/>
          </p:nvSpPr>
          <p:spPr>
            <a:xfrm rot="-2405687">
              <a:off x="4216345" y="4626370"/>
              <a:ext cx="18809262" cy="19956776"/>
            </a:xfrm>
            <a:custGeom>
              <a:rect b="b" l="l" r="r" t="t"/>
              <a:pathLst>
                <a:path extrusionOk="0" h="19956776" w="18809262">
                  <a:moveTo>
                    <a:pt x="0" y="0"/>
                  </a:moveTo>
                  <a:lnTo>
                    <a:pt x="18809262" y="0"/>
                  </a:lnTo>
                  <a:lnTo>
                    <a:pt x="18809262" y="19956776"/>
                  </a:lnTo>
                  <a:lnTo>
                    <a:pt x="0" y="19956776"/>
                  </a:lnTo>
                  <a:lnTo>
                    <a:pt x="0" y="0"/>
                  </a:lnTo>
                  <a:close/>
                </a:path>
              </a:pathLst>
            </a:custGeom>
            <a:blipFill rotWithShape="1">
              <a:blip r:embed="rId4">
                <a:alphaModFix amt="25000"/>
              </a:blip>
              <a:stretch>
                <a:fillRect b="0" l="0" r="0" t="0"/>
              </a:stretch>
            </a:blipFill>
            <a:ln>
              <a:noFill/>
            </a:ln>
          </p:spPr>
        </p:sp>
      </p:grpSp>
      <p:sp>
        <p:nvSpPr>
          <p:cNvPr id="552" name="Google Shape;552;p42"/>
          <p:cNvSpPr txBox="1"/>
          <p:nvPr/>
        </p:nvSpPr>
        <p:spPr>
          <a:xfrm>
            <a:off x="94739" y="1422082"/>
            <a:ext cx="4948662" cy="485775"/>
          </a:xfrm>
          <a:prstGeom prst="rect">
            <a:avLst/>
          </a:prstGeom>
          <a:noFill/>
          <a:ln>
            <a:noFill/>
          </a:ln>
        </p:spPr>
        <p:txBody>
          <a:bodyPr anchorCtr="0" anchor="t" bIns="0" lIns="0" spcFirstLastPara="1" rIns="0" wrap="square" tIns="0">
            <a:spAutoFit/>
          </a:bodyPr>
          <a:lstStyle/>
          <a:p>
            <a:pPr indent="0" lvl="0" marL="0" marR="0" rtl="0" algn="l">
              <a:lnSpc>
                <a:spcPct val="213333"/>
              </a:lnSpc>
              <a:spcBef>
                <a:spcPts val="0"/>
              </a:spcBef>
              <a:spcAft>
                <a:spcPts val="0"/>
              </a:spcAft>
              <a:buNone/>
            </a:pPr>
            <a:r>
              <a:t/>
            </a:r>
            <a:endParaRPr sz="1800">
              <a:solidFill>
                <a:schemeClr val="dk1"/>
              </a:solidFill>
              <a:latin typeface="Calibri"/>
              <a:ea typeface="Calibri"/>
              <a:cs typeface="Calibri"/>
              <a:sym typeface="Calibri"/>
            </a:endParaRPr>
          </a:p>
        </p:txBody>
      </p:sp>
      <p:sp>
        <p:nvSpPr>
          <p:cNvPr id="553" name="Google Shape;553;p42"/>
          <p:cNvSpPr txBox="1"/>
          <p:nvPr/>
        </p:nvSpPr>
        <p:spPr>
          <a:xfrm>
            <a:off x="3290069" y="1564389"/>
            <a:ext cx="11707862" cy="26193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5800">
                <a:solidFill>
                  <a:srgbClr val="000000"/>
                </a:solidFill>
                <a:latin typeface="League Spartan"/>
                <a:ea typeface="League Spartan"/>
                <a:cs typeface="League Spartan"/>
                <a:sym typeface="League Spartan"/>
              </a:rPr>
              <a:t>TIME FOR A BREAK!</a:t>
            </a:r>
            <a:endParaRPr/>
          </a:p>
          <a:p>
            <a:pPr indent="0" lvl="0" marL="0" marR="0" rtl="0" algn="ctr">
              <a:lnSpc>
                <a:spcPct val="120000"/>
              </a:lnSpc>
              <a:spcBef>
                <a:spcPts val="0"/>
              </a:spcBef>
              <a:spcAft>
                <a:spcPts val="0"/>
              </a:spcAft>
              <a:buNone/>
            </a:pPr>
            <a:r>
              <a:t/>
            </a:r>
            <a:endParaRPr sz="5800">
              <a:solidFill>
                <a:srgbClr val="000000"/>
              </a:solidFill>
              <a:latin typeface="League Spartan"/>
              <a:ea typeface="League Spartan"/>
              <a:cs typeface="League Spartan"/>
              <a:sym typeface="League Spartan"/>
            </a:endParaRPr>
          </a:p>
          <a:p>
            <a:pPr indent="0" lvl="0" marL="0" marR="0" rtl="0" algn="ctr">
              <a:lnSpc>
                <a:spcPct val="120000"/>
              </a:lnSpc>
              <a:spcBef>
                <a:spcPts val="0"/>
              </a:spcBef>
              <a:spcAft>
                <a:spcPts val="0"/>
              </a:spcAft>
              <a:buNone/>
            </a:pPr>
            <a:r>
              <a:rPr lang="en-US" sz="5800">
                <a:solidFill>
                  <a:srgbClr val="000000"/>
                </a:solidFill>
                <a:latin typeface="League Spartan"/>
                <a:ea typeface="League Spartan"/>
                <a:cs typeface="League Spartan"/>
                <a:sym typeface="League Spartan"/>
              </a:rPr>
              <a:t>PLEASE BE BACK IN 5 MINUTES</a:t>
            </a:r>
            <a:endParaRPr/>
          </a:p>
        </p:txBody>
      </p:sp>
      <p:sp>
        <p:nvSpPr>
          <p:cNvPr id="554" name="Google Shape;554;p42"/>
          <p:cNvSpPr/>
          <p:nvPr/>
        </p:nvSpPr>
        <p:spPr>
          <a:xfrm>
            <a:off x="276375" y="9159100"/>
            <a:ext cx="3034423" cy="895155"/>
          </a:xfrm>
          <a:custGeom>
            <a:rect b="b" l="l" r="r" t="t"/>
            <a:pathLst>
              <a:path extrusionOk="0" h="895155" w="3034423">
                <a:moveTo>
                  <a:pt x="0" y="0"/>
                </a:moveTo>
                <a:lnTo>
                  <a:pt x="3034423" y="0"/>
                </a:lnTo>
                <a:lnTo>
                  <a:pt x="3034423" y="895154"/>
                </a:lnTo>
                <a:lnTo>
                  <a:pt x="0" y="89515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43"/>
          <p:cNvSpPr/>
          <p:nvPr/>
        </p:nvSpPr>
        <p:spPr>
          <a:xfrm>
            <a:off x="12044876" y="0"/>
            <a:ext cx="6243124" cy="10287000"/>
          </a:xfrm>
          <a:custGeom>
            <a:rect b="b" l="l" r="r" t="t"/>
            <a:pathLst>
              <a:path extrusionOk="0" h="3479800" w="2111871">
                <a:moveTo>
                  <a:pt x="0" y="0"/>
                </a:moveTo>
                <a:lnTo>
                  <a:pt x="2111871" y="0"/>
                </a:lnTo>
                <a:lnTo>
                  <a:pt x="2111871" y="3479800"/>
                </a:lnTo>
                <a:lnTo>
                  <a:pt x="0" y="3479800"/>
                </a:lnTo>
                <a:close/>
              </a:path>
            </a:pathLst>
          </a:custGeom>
          <a:solidFill>
            <a:srgbClr val="011C50"/>
          </a:solidFill>
          <a:ln>
            <a:noFill/>
          </a:ln>
        </p:spPr>
      </p:sp>
      <p:grpSp>
        <p:nvGrpSpPr>
          <p:cNvPr id="560" name="Google Shape;560;p43"/>
          <p:cNvGrpSpPr/>
          <p:nvPr/>
        </p:nvGrpSpPr>
        <p:grpSpPr>
          <a:xfrm>
            <a:off x="10101691" y="2677679"/>
            <a:ext cx="12202208" cy="8169007"/>
            <a:chOff x="0" y="0"/>
            <a:chExt cx="16269610" cy="10892009"/>
          </a:xfrm>
        </p:grpSpPr>
        <p:sp>
          <p:nvSpPr>
            <p:cNvPr id="561" name="Google Shape;561;p43"/>
            <p:cNvSpPr/>
            <p:nvPr/>
          </p:nvSpPr>
          <p:spPr>
            <a:xfrm>
              <a:off x="0" y="0"/>
              <a:ext cx="16269610" cy="10778617"/>
            </a:xfrm>
            <a:custGeom>
              <a:rect b="b" l="l" r="r" t="t"/>
              <a:pathLst>
                <a:path extrusionOk="0" h="10778617" w="16269610">
                  <a:moveTo>
                    <a:pt x="0" y="0"/>
                  </a:moveTo>
                  <a:lnTo>
                    <a:pt x="16269610" y="0"/>
                  </a:lnTo>
                  <a:lnTo>
                    <a:pt x="16269610" y="10778617"/>
                  </a:lnTo>
                  <a:lnTo>
                    <a:pt x="0" y="10778617"/>
                  </a:lnTo>
                  <a:lnTo>
                    <a:pt x="0" y="0"/>
                  </a:lnTo>
                  <a:close/>
                </a:path>
              </a:pathLst>
            </a:custGeom>
            <a:blipFill rotWithShape="1">
              <a:blip r:embed="rId3">
                <a:alphaModFix amt="14000"/>
              </a:blip>
              <a:stretch>
                <a:fillRect b="0" l="0" r="0" t="0"/>
              </a:stretch>
            </a:blipFill>
            <a:ln>
              <a:noFill/>
            </a:ln>
          </p:spPr>
        </p:sp>
        <p:sp>
          <p:nvSpPr>
            <p:cNvPr id="562" name="Google Shape;562;p43"/>
            <p:cNvSpPr/>
            <p:nvPr/>
          </p:nvSpPr>
          <p:spPr>
            <a:xfrm>
              <a:off x="2042892" y="2009289"/>
              <a:ext cx="13407879" cy="8882720"/>
            </a:xfrm>
            <a:custGeom>
              <a:rect b="b" l="l" r="r" t="t"/>
              <a:pathLst>
                <a:path extrusionOk="0" h="8882720" w="13407879">
                  <a:moveTo>
                    <a:pt x="0" y="0"/>
                  </a:moveTo>
                  <a:lnTo>
                    <a:pt x="13407879" y="0"/>
                  </a:lnTo>
                  <a:lnTo>
                    <a:pt x="13407879" y="8882720"/>
                  </a:lnTo>
                  <a:lnTo>
                    <a:pt x="0" y="8882720"/>
                  </a:lnTo>
                  <a:lnTo>
                    <a:pt x="0" y="0"/>
                  </a:lnTo>
                  <a:close/>
                </a:path>
              </a:pathLst>
            </a:custGeom>
            <a:blipFill rotWithShape="1">
              <a:blip r:embed="rId3">
                <a:alphaModFix amt="14000"/>
              </a:blip>
              <a:stretch>
                <a:fillRect b="0" l="0" r="0" t="0"/>
              </a:stretch>
            </a:blipFill>
            <a:ln>
              <a:noFill/>
            </a:ln>
          </p:spPr>
        </p:sp>
      </p:grpSp>
      <p:sp>
        <p:nvSpPr>
          <p:cNvPr id="563" name="Google Shape;563;p43"/>
          <p:cNvSpPr/>
          <p:nvPr/>
        </p:nvSpPr>
        <p:spPr>
          <a:xfrm>
            <a:off x="12044875" y="8663350"/>
            <a:ext cx="6243499" cy="1623986"/>
          </a:xfrm>
          <a:custGeom>
            <a:rect b="b" l="l" r="r" t="t"/>
            <a:pathLst>
              <a:path extrusionOk="0" h="300321" w="1114413">
                <a:moveTo>
                  <a:pt x="0" y="0"/>
                </a:moveTo>
                <a:lnTo>
                  <a:pt x="1114413" y="0"/>
                </a:lnTo>
                <a:lnTo>
                  <a:pt x="1114413" y="300321"/>
                </a:lnTo>
                <a:lnTo>
                  <a:pt x="0" y="300321"/>
                </a:lnTo>
                <a:close/>
              </a:path>
            </a:pathLst>
          </a:custGeom>
          <a:solidFill>
            <a:srgbClr val="011C50"/>
          </a:solidFill>
          <a:ln>
            <a:noFill/>
          </a:ln>
        </p:spPr>
      </p:sp>
      <p:sp>
        <p:nvSpPr>
          <p:cNvPr id="564" name="Google Shape;564;p43"/>
          <p:cNvSpPr/>
          <p:nvPr/>
        </p:nvSpPr>
        <p:spPr>
          <a:xfrm>
            <a:off x="12174565" y="2874670"/>
            <a:ext cx="1597137" cy="1767045"/>
          </a:xfrm>
          <a:custGeom>
            <a:rect b="b" l="l" r="r" t="t"/>
            <a:pathLst>
              <a:path extrusionOk="0" h="1767045" w="1597137">
                <a:moveTo>
                  <a:pt x="0" y="0"/>
                </a:moveTo>
                <a:lnTo>
                  <a:pt x="1597137" y="0"/>
                </a:lnTo>
                <a:lnTo>
                  <a:pt x="1597137" y="1767044"/>
                </a:lnTo>
                <a:lnTo>
                  <a:pt x="0" y="1767044"/>
                </a:lnTo>
                <a:lnTo>
                  <a:pt x="0" y="0"/>
                </a:lnTo>
                <a:close/>
              </a:path>
            </a:pathLst>
          </a:custGeom>
          <a:blipFill rotWithShape="1">
            <a:blip r:embed="rId4">
              <a:alphaModFix/>
            </a:blip>
            <a:stretch>
              <a:fillRect b="0" l="0" r="0" t="0"/>
            </a:stretch>
          </a:blipFill>
          <a:ln>
            <a:noFill/>
          </a:ln>
        </p:spPr>
      </p:sp>
      <p:sp>
        <p:nvSpPr>
          <p:cNvPr id="565" name="Google Shape;565;p43"/>
          <p:cNvSpPr txBox="1"/>
          <p:nvPr/>
        </p:nvSpPr>
        <p:spPr>
          <a:xfrm>
            <a:off x="11607771" y="1141632"/>
            <a:ext cx="6179673" cy="321945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US" sz="5200">
                <a:solidFill>
                  <a:srgbClr val="FFFFFF"/>
                </a:solidFill>
                <a:latin typeface="League Spartan"/>
                <a:ea typeface="League Spartan"/>
                <a:cs typeface="League Spartan"/>
                <a:sym typeface="League Spartan"/>
              </a:rPr>
              <a:t>PROFESSIONAL STANDARDS:</a:t>
            </a:r>
            <a:endParaRPr/>
          </a:p>
          <a:p>
            <a:pPr indent="0" lvl="0" marL="0" marR="0" rtl="0" algn="r">
              <a:lnSpc>
                <a:spcPct val="55365"/>
              </a:lnSpc>
              <a:spcBef>
                <a:spcPts val="0"/>
              </a:spcBef>
              <a:spcAft>
                <a:spcPts val="0"/>
              </a:spcAft>
              <a:buNone/>
            </a:pPr>
            <a:r>
              <a:t/>
            </a:r>
            <a:endParaRPr sz="5200">
              <a:solidFill>
                <a:srgbClr val="FFFFFF"/>
              </a:solidFill>
              <a:latin typeface="League Spartan"/>
              <a:ea typeface="League Spartan"/>
              <a:cs typeface="League Spartan"/>
              <a:sym typeface="League Spartan"/>
            </a:endParaRPr>
          </a:p>
          <a:p>
            <a:pPr indent="0" lvl="0" marL="0" marR="0" rtl="0" algn="r">
              <a:lnSpc>
                <a:spcPct val="120000"/>
              </a:lnSpc>
              <a:spcBef>
                <a:spcPts val="0"/>
              </a:spcBef>
              <a:spcAft>
                <a:spcPts val="0"/>
              </a:spcAft>
              <a:buNone/>
            </a:pPr>
            <a:r>
              <a:rPr lang="en-US" sz="4200">
                <a:solidFill>
                  <a:srgbClr val="FFFFFF"/>
                </a:solidFill>
                <a:latin typeface="League Spartan"/>
                <a:ea typeface="League Spartan"/>
                <a:cs typeface="League Spartan"/>
                <a:sym typeface="League Spartan"/>
              </a:rPr>
              <a:t>ETHICS &amp; ARBITRATION</a:t>
            </a:r>
            <a:endParaRPr/>
          </a:p>
        </p:txBody>
      </p:sp>
      <p:sp>
        <p:nvSpPr>
          <p:cNvPr id="566" name="Google Shape;566;p43"/>
          <p:cNvSpPr txBox="1"/>
          <p:nvPr/>
        </p:nvSpPr>
        <p:spPr>
          <a:xfrm>
            <a:off x="510500" y="1008282"/>
            <a:ext cx="11078100" cy="8996400"/>
          </a:xfrm>
          <a:prstGeom prst="rect">
            <a:avLst/>
          </a:prstGeom>
          <a:noFill/>
          <a:ln>
            <a:noFill/>
          </a:ln>
        </p:spPr>
        <p:txBody>
          <a:bodyPr anchorCtr="0" anchor="t" bIns="0" lIns="0" spcFirstLastPara="1" rIns="0" wrap="square" tIns="0">
            <a:spAutoFit/>
          </a:bodyPr>
          <a:lstStyle/>
          <a:p>
            <a:pPr indent="0" lvl="0" marL="0" marR="0" rtl="0" algn="l">
              <a:lnSpc>
                <a:spcPct val="130006"/>
              </a:lnSpc>
              <a:spcBef>
                <a:spcPts val="0"/>
              </a:spcBef>
              <a:spcAft>
                <a:spcPts val="0"/>
              </a:spcAft>
              <a:buNone/>
            </a:pPr>
            <a:r>
              <a:rPr lang="en-US" sz="3999">
                <a:solidFill>
                  <a:srgbClr val="011C50"/>
                </a:solidFill>
                <a:latin typeface="Gidole"/>
                <a:ea typeface="Gidole"/>
                <a:cs typeface="Gidole"/>
                <a:sym typeface="Gidole"/>
              </a:rPr>
              <a:t>The National Association of Realtors® requires Local Associations such as RASCW to provide Professional Standards training to all new Realtors®.</a:t>
            </a:r>
            <a:endParaRPr sz="1000"/>
          </a:p>
          <a:p>
            <a:pPr indent="0" lvl="0" marL="0" marR="0" rtl="0" algn="l">
              <a:lnSpc>
                <a:spcPct val="82723"/>
              </a:lnSpc>
              <a:spcBef>
                <a:spcPts val="0"/>
              </a:spcBef>
              <a:spcAft>
                <a:spcPts val="0"/>
              </a:spcAft>
              <a:buNone/>
            </a:pPr>
            <a:r>
              <a:t/>
            </a:r>
            <a:endParaRPr sz="3999">
              <a:solidFill>
                <a:srgbClr val="011C50"/>
              </a:solidFill>
              <a:latin typeface="Gidole"/>
              <a:ea typeface="Gidole"/>
              <a:cs typeface="Gidole"/>
              <a:sym typeface="Gidole"/>
            </a:endParaRPr>
          </a:p>
          <a:p>
            <a:pPr indent="0" lvl="0" marL="0" marR="0" rtl="0" algn="l">
              <a:lnSpc>
                <a:spcPct val="130006"/>
              </a:lnSpc>
              <a:spcBef>
                <a:spcPts val="0"/>
              </a:spcBef>
              <a:spcAft>
                <a:spcPts val="0"/>
              </a:spcAft>
              <a:buNone/>
            </a:pPr>
            <a:r>
              <a:rPr lang="en-US" sz="4399">
                <a:solidFill>
                  <a:srgbClr val="011C50"/>
                </a:solidFill>
                <a:latin typeface="Gidole"/>
                <a:ea typeface="Gidole"/>
                <a:cs typeface="Gidole"/>
                <a:sym typeface="Gidole"/>
              </a:rPr>
              <a:t>CODE OF ETHICS</a:t>
            </a:r>
            <a:endParaRPr sz="1000"/>
          </a:p>
          <a:p>
            <a:pPr indent="0" lvl="0" marL="0" marR="0" rtl="0" algn="l">
              <a:lnSpc>
                <a:spcPct val="130006"/>
              </a:lnSpc>
              <a:spcBef>
                <a:spcPts val="0"/>
              </a:spcBef>
              <a:spcAft>
                <a:spcPts val="0"/>
              </a:spcAft>
              <a:buNone/>
            </a:pPr>
            <a:r>
              <a:rPr lang="en-US" sz="3999">
                <a:solidFill>
                  <a:srgbClr val="011C50"/>
                </a:solidFill>
                <a:latin typeface="Gidole"/>
                <a:ea typeface="Gidole"/>
                <a:cs typeface="Gidole"/>
                <a:sym typeface="Gidole"/>
              </a:rPr>
              <a:t>The Code is the core philosophy that guides how we do business.</a:t>
            </a:r>
            <a:endParaRPr sz="1000"/>
          </a:p>
          <a:p>
            <a:pPr indent="0" lvl="0" marL="0" marR="0" rtl="0" algn="l">
              <a:lnSpc>
                <a:spcPct val="82723"/>
              </a:lnSpc>
              <a:spcBef>
                <a:spcPts val="0"/>
              </a:spcBef>
              <a:spcAft>
                <a:spcPts val="0"/>
              </a:spcAft>
              <a:buNone/>
            </a:pPr>
            <a:r>
              <a:t/>
            </a:r>
            <a:endParaRPr sz="3999">
              <a:solidFill>
                <a:srgbClr val="011C50"/>
              </a:solidFill>
              <a:latin typeface="Gidole"/>
              <a:ea typeface="Gidole"/>
              <a:cs typeface="Gidole"/>
              <a:sym typeface="Gidole"/>
            </a:endParaRPr>
          </a:p>
          <a:p>
            <a:pPr indent="0" lvl="0" marL="0" marR="0" rtl="0" algn="l">
              <a:lnSpc>
                <a:spcPct val="130000"/>
              </a:lnSpc>
              <a:spcBef>
                <a:spcPts val="0"/>
              </a:spcBef>
              <a:spcAft>
                <a:spcPts val="0"/>
              </a:spcAft>
              <a:buNone/>
            </a:pPr>
            <a:r>
              <a:rPr lang="en-US" sz="4400">
                <a:solidFill>
                  <a:srgbClr val="011C50"/>
                </a:solidFill>
                <a:latin typeface="Gidole"/>
                <a:ea typeface="Gidole"/>
                <a:cs typeface="Gidole"/>
                <a:sym typeface="Gidole"/>
              </a:rPr>
              <a:t>OUR GOAL TODAY: </a:t>
            </a:r>
            <a:endParaRPr sz="1000"/>
          </a:p>
          <a:p>
            <a:pPr indent="0" lvl="0" marL="0" marR="0" rtl="0" algn="l">
              <a:lnSpc>
                <a:spcPct val="130006"/>
              </a:lnSpc>
              <a:spcBef>
                <a:spcPts val="0"/>
              </a:spcBef>
              <a:spcAft>
                <a:spcPts val="0"/>
              </a:spcAft>
              <a:buNone/>
            </a:pPr>
            <a:r>
              <a:rPr lang="en-US" sz="3999">
                <a:solidFill>
                  <a:srgbClr val="011C50"/>
                </a:solidFill>
                <a:latin typeface="Gidole"/>
                <a:ea typeface="Gidole"/>
                <a:cs typeface="Gidole"/>
                <a:sym typeface="Gidole"/>
              </a:rPr>
              <a:t>To get you familiarized with how the Code of Ethics works in our day-to-day business</a:t>
            </a:r>
            <a:endParaRPr sz="1000"/>
          </a:p>
        </p:txBody>
      </p:sp>
      <p:sp>
        <p:nvSpPr>
          <p:cNvPr id="567" name="Google Shape;567;p43"/>
          <p:cNvSpPr/>
          <p:nvPr/>
        </p:nvSpPr>
        <p:spPr>
          <a:xfrm>
            <a:off x="13649227" y="9058275"/>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44"/>
          <p:cNvSpPr/>
          <p:nvPr/>
        </p:nvSpPr>
        <p:spPr>
          <a:xfrm rot="10800000">
            <a:off x="13325757" y="8817620"/>
            <a:ext cx="4962243" cy="1503330"/>
          </a:xfrm>
          <a:custGeom>
            <a:rect b="b" l="l" r="r" t="t"/>
            <a:pathLst>
              <a:path extrusionOk="0" h="235355" w="598221">
                <a:moveTo>
                  <a:pt x="0" y="0"/>
                </a:moveTo>
                <a:lnTo>
                  <a:pt x="598221" y="0"/>
                </a:lnTo>
                <a:lnTo>
                  <a:pt x="598221" y="235355"/>
                </a:lnTo>
                <a:lnTo>
                  <a:pt x="0" y="235355"/>
                </a:lnTo>
                <a:close/>
              </a:path>
            </a:pathLst>
          </a:custGeom>
          <a:solidFill>
            <a:srgbClr val="011C50"/>
          </a:solidFill>
          <a:ln>
            <a:noFill/>
          </a:ln>
        </p:spPr>
      </p:sp>
      <p:sp>
        <p:nvSpPr>
          <p:cNvPr id="573" name="Google Shape;573;p44"/>
          <p:cNvSpPr/>
          <p:nvPr/>
        </p:nvSpPr>
        <p:spPr>
          <a:xfrm>
            <a:off x="13342550" y="0"/>
            <a:ext cx="4946133" cy="8817874"/>
          </a:xfrm>
          <a:custGeom>
            <a:rect b="b" l="l" r="r" t="t"/>
            <a:pathLst>
              <a:path extrusionOk="0" h="8817874" w="8754218">
                <a:moveTo>
                  <a:pt x="0" y="0"/>
                </a:moveTo>
                <a:lnTo>
                  <a:pt x="8754218" y="0"/>
                </a:lnTo>
                <a:lnTo>
                  <a:pt x="8754218" y="8817874"/>
                </a:lnTo>
                <a:lnTo>
                  <a:pt x="0" y="8817874"/>
                </a:lnTo>
                <a:lnTo>
                  <a:pt x="0" y="0"/>
                </a:lnTo>
                <a:close/>
              </a:path>
            </a:pathLst>
          </a:custGeom>
          <a:blipFill rotWithShape="1">
            <a:blip r:embed="rId3">
              <a:alphaModFix/>
            </a:blip>
            <a:stretch>
              <a:fillRect b="-4993" l="-49775" r="-8809" t="0"/>
            </a:stretch>
          </a:blipFill>
          <a:ln>
            <a:noFill/>
          </a:ln>
        </p:spPr>
      </p:sp>
      <p:sp>
        <p:nvSpPr>
          <p:cNvPr id="574" name="Google Shape;574;p44"/>
          <p:cNvSpPr txBox="1"/>
          <p:nvPr/>
        </p:nvSpPr>
        <p:spPr>
          <a:xfrm>
            <a:off x="524493" y="1911984"/>
            <a:ext cx="12748584" cy="4779898"/>
          </a:xfrm>
          <a:prstGeom prst="rect">
            <a:avLst/>
          </a:prstGeom>
          <a:noFill/>
          <a:ln>
            <a:noFill/>
          </a:ln>
        </p:spPr>
        <p:txBody>
          <a:bodyPr anchorCtr="0" anchor="t" bIns="0" lIns="0" spcFirstLastPara="1" rIns="0" wrap="square" tIns="0">
            <a:spAutoFit/>
          </a:bodyPr>
          <a:lstStyle/>
          <a:p>
            <a:pPr indent="0" lvl="0" marL="0" marR="0" rtl="0" algn="l">
              <a:lnSpc>
                <a:spcPct val="82723"/>
              </a:lnSpc>
              <a:spcBef>
                <a:spcPts val="0"/>
              </a:spcBef>
              <a:spcAft>
                <a:spcPts val="0"/>
              </a:spcAft>
              <a:buNone/>
            </a:pPr>
            <a:r>
              <a:t/>
            </a:r>
            <a:endParaRPr sz="4399">
              <a:solidFill>
                <a:srgbClr val="011C50"/>
              </a:solidFill>
              <a:latin typeface="Gidole"/>
              <a:ea typeface="Gidole"/>
              <a:cs typeface="Gidole"/>
              <a:sym typeface="Gidole"/>
            </a:endParaRPr>
          </a:p>
          <a:p>
            <a:pPr indent="-474975" lvl="1" marL="949951" marR="0" rtl="0" algn="l">
              <a:lnSpc>
                <a:spcPct val="130006"/>
              </a:lnSpc>
              <a:spcBef>
                <a:spcPts val="0"/>
              </a:spcBef>
              <a:spcAft>
                <a:spcPts val="0"/>
              </a:spcAft>
              <a:buClr>
                <a:srgbClr val="011C50"/>
              </a:buClr>
              <a:buSzPts val="4399"/>
              <a:buFont typeface="Arial"/>
              <a:buChar char="•"/>
            </a:pPr>
            <a:r>
              <a:rPr b="0" i="0" lang="en-US" sz="4399" u="none" cap="none" strike="noStrike">
                <a:solidFill>
                  <a:srgbClr val="011C50"/>
                </a:solidFill>
                <a:latin typeface="Gidole"/>
                <a:ea typeface="Gidole"/>
                <a:cs typeface="Gidole"/>
                <a:sym typeface="Gidole"/>
              </a:rPr>
              <a:t>The Code of Ethics establishes our association’s professional standards. These requirements are in addition to the laws we adhere to as licensees in the State of Wisconsin. First adopted in 1913, and revised and updated ever since. </a:t>
            </a:r>
            <a:endParaRPr/>
          </a:p>
          <a:p>
            <a:pPr indent="0" lvl="0" marL="0" marR="0" rtl="0" algn="l">
              <a:lnSpc>
                <a:spcPct val="124096"/>
              </a:lnSpc>
              <a:spcBef>
                <a:spcPts val="0"/>
              </a:spcBef>
              <a:spcAft>
                <a:spcPts val="0"/>
              </a:spcAft>
              <a:buNone/>
            </a:pPr>
            <a:r>
              <a:t/>
            </a:r>
            <a:endParaRPr sz="4399">
              <a:solidFill>
                <a:srgbClr val="011C50"/>
              </a:solidFill>
              <a:latin typeface="Gidole"/>
              <a:ea typeface="Gidole"/>
              <a:cs typeface="Gidole"/>
              <a:sym typeface="Gidole"/>
            </a:endParaRPr>
          </a:p>
        </p:txBody>
      </p:sp>
      <p:sp>
        <p:nvSpPr>
          <p:cNvPr id="575" name="Google Shape;575;p44"/>
          <p:cNvSpPr txBox="1"/>
          <p:nvPr/>
        </p:nvSpPr>
        <p:spPr>
          <a:xfrm>
            <a:off x="524493" y="538872"/>
            <a:ext cx="5685234" cy="7905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5200">
                <a:solidFill>
                  <a:srgbClr val="000000"/>
                </a:solidFill>
                <a:latin typeface="League Spartan"/>
                <a:ea typeface="League Spartan"/>
                <a:cs typeface="League Spartan"/>
                <a:sym typeface="League Spartan"/>
              </a:rPr>
              <a:t>CODE OF ETHICS</a:t>
            </a:r>
            <a:endParaRPr/>
          </a:p>
        </p:txBody>
      </p:sp>
      <p:sp>
        <p:nvSpPr>
          <p:cNvPr id="576" name="Google Shape;576;p44"/>
          <p:cNvSpPr/>
          <p:nvPr/>
        </p:nvSpPr>
        <p:spPr>
          <a:xfrm>
            <a:off x="14580886" y="9163050"/>
            <a:ext cx="2650886" cy="782011"/>
          </a:xfrm>
          <a:custGeom>
            <a:rect b="b" l="l" r="r" t="t"/>
            <a:pathLst>
              <a:path extrusionOk="0" h="782011" w="2650886">
                <a:moveTo>
                  <a:pt x="0" y="0"/>
                </a:moveTo>
                <a:lnTo>
                  <a:pt x="2650886" y="0"/>
                </a:lnTo>
                <a:lnTo>
                  <a:pt x="2650886" y="782011"/>
                </a:lnTo>
                <a:lnTo>
                  <a:pt x="0" y="782011"/>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46"/>
          <p:cNvSpPr/>
          <p:nvPr/>
        </p:nvSpPr>
        <p:spPr>
          <a:xfrm>
            <a:off x="-103050" y="125"/>
            <a:ext cx="6813300" cy="10287000"/>
          </a:xfrm>
          <a:prstGeom prst="rect">
            <a:avLst/>
          </a:prstGeom>
          <a:solidFill>
            <a:srgbClr val="011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46"/>
          <p:cNvSpPr/>
          <p:nvPr/>
        </p:nvSpPr>
        <p:spPr>
          <a:xfrm>
            <a:off x="1830338" y="4411354"/>
            <a:ext cx="2946561" cy="2484668"/>
          </a:xfrm>
          <a:custGeom>
            <a:rect b="b" l="l" r="r" t="t"/>
            <a:pathLst>
              <a:path extrusionOk="0" h="2484668" w="2946561">
                <a:moveTo>
                  <a:pt x="0" y="0"/>
                </a:moveTo>
                <a:lnTo>
                  <a:pt x="2946561" y="0"/>
                </a:lnTo>
                <a:lnTo>
                  <a:pt x="2946561" y="2484668"/>
                </a:lnTo>
                <a:lnTo>
                  <a:pt x="0" y="2484668"/>
                </a:lnTo>
                <a:lnTo>
                  <a:pt x="0" y="0"/>
                </a:lnTo>
                <a:close/>
              </a:path>
            </a:pathLst>
          </a:custGeom>
          <a:blipFill rotWithShape="1">
            <a:blip r:embed="rId3">
              <a:alphaModFix/>
            </a:blip>
            <a:stretch>
              <a:fillRect b="0" l="0" r="0" t="0"/>
            </a:stretch>
          </a:blipFill>
          <a:ln>
            <a:noFill/>
          </a:ln>
        </p:spPr>
      </p:sp>
      <p:sp>
        <p:nvSpPr>
          <p:cNvPr id="583" name="Google Shape;583;p46"/>
          <p:cNvSpPr txBox="1"/>
          <p:nvPr/>
        </p:nvSpPr>
        <p:spPr>
          <a:xfrm>
            <a:off x="419238" y="1209675"/>
            <a:ext cx="6091108" cy="158115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CODE OF ETHICS:</a:t>
            </a:r>
            <a:endParaRPr/>
          </a:p>
          <a:p>
            <a:pPr indent="0" lvl="0" marL="0" marR="0" rtl="0" algn="l">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ARTICLE 1</a:t>
            </a:r>
            <a:endParaRPr/>
          </a:p>
        </p:txBody>
      </p:sp>
      <p:sp>
        <p:nvSpPr>
          <p:cNvPr id="584" name="Google Shape;584;p46"/>
          <p:cNvSpPr txBox="1"/>
          <p:nvPr/>
        </p:nvSpPr>
        <p:spPr>
          <a:xfrm>
            <a:off x="7025739" y="339246"/>
            <a:ext cx="11262300" cy="9057000"/>
          </a:xfrm>
          <a:prstGeom prst="rect">
            <a:avLst/>
          </a:prstGeom>
          <a:noFill/>
          <a:ln>
            <a:noFill/>
          </a:ln>
        </p:spPr>
        <p:txBody>
          <a:bodyPr anchorCtr="0" anchor="t" bIns="0" lIns="0" spcFirstLastPara="1" rIns="0" wrap="square" tIns="0">
            <a:spAutoFit/>
          </a:bodyPr>
          <a:lstStyle/>
          <a:p>
            <a:pPr indent="0" lvl="0" marL="0" marR="0" rtl="0" algn="l">
              <a:lnSpc>
                <a:spcPct val="130006"/>
              </a:lnSpc>
              <a:spcBef>
                <a:spcPts val="0"/>
              </a:spcBef>
              <a:spcAft>
                <a:spcPts val="0"/>
              </a:spcAft>
              <a:buNone/>
            </a:pPr>
            <a:r>
              <a:rPr lang="en-US" sz="4099">
                <a:solidFill>
                  <a:srgbClr val="011C50"/>
                </a:solidFill>
                <a:latin typeface="Gidole"/>
                <a:ea typeface="Gidole"/>
                <a:cs typeface="Gidole"/>
                <a:sym typeface="Gidole"/>
              </a:rPr>
              <a:t>Protect and promote client's interest while treating all parties honestly</a:t>
            </a:r>
            <a:endParaRPr sz="1100"/>
          </a:p>
          <a:p>
            <a:pPr indent="0" lvl="0" marL="0" marR="0" rtl="0" algn="l">
              <a:lnSpc>
                <a:spcPct val="130006"/>
              </a:lnSpc>
              <a:spcBef>
                <a:spcPts val="0"/>
              </a:spcBef>
              <a:spcAft>
                <a:spcPts val="0"/>
              </a:spcAft>
              <a:buNone/>
            </a:pPr>
            <a:r>
              <a:t/>
            </a:r>
            <a:endParaRPr sz="4099">
              <a:solidFill>
                <a:srgbClr val="011C50"/>
              </a:solidFill>
              <a:latin typeface="Gidole"/>
              <a:ea typeface="Gidole"/>
              <a:cs typeface="Gidole"/>
              <a:sym typeface="Gidole"/>
            </a:endParaRPr>
          </a:p>
          <a:p>
            <a:pPr indent="-455925" lvl="1" marL="949951" marR="0" rtl="0" algn="l">
              <a:lnSpc>
                <a:spcPct val="130006"/>
              </a:lnSpc>
              <a:spcBef>
                <a:spcPts val="0"/>
              </a:spcBef>
              <a:spcAft>
                <a:spcPts val="0"/>
              </a:spcAft>
              <a:buClr>
                <a:srgbClr val="011C50"/>
              </a:buClr>
              <a:buSzPts val="4099"/>
              <a:buFont typeface="Arial"/>
              <a:buChar char="•"/>
            </a:pPr>
            <a:r>
              <a:rPr b="0" i="0" lang="en-US" sz="4099" u="none" cap="none" strike="noStrike">
                <a:solidFill>
                  <a:srgbClr val="011C50"/>
                </a:solidFill>
                <a:latin typeface="Gidole"/>
                <a:ea typeface="Gidole"/>
                <a:cs typeface="Gidole"/>
                <a:sym typeface="Gidole"/>
              </a:rPr>
              <a:t>1-3: Don't mislead about value to get a listing. “I can get you $10k more than the other guy.”</a:t>
            </a:r>
            <a:endParaRPr sz="1100"/>
          </a:p>
          <a:p>
            <a:pPr indent="0" lvl="0" marL="0" marR="0" rtl="0" algn="l">
              <a:lnSpc>
                <a:spcPct val="82723"/>
              </a:lnSpc>
              <a:spcBef>
                <a:spcPts val="0"/>
              </a:spcBef>
              <a:spcAft>
                <a:spcPts val="0"/>
              </a:spcAft>
              <a:buNone/>
            </a:pPr>
            <a:r>
              <a:t/>
            </a:r>
            <a:endParaRPr sz="4099">
              <a:solidFill>
                <a:srgbClr val="011C50"/>
              </a:solidFill>
              <a:latin typeface="Gidole"/>
              <a:ea typeface="Gidole"/>
              <a:cs typeface="Gidole"/>
              <a:sym typeface="Gidole"/>
            </a:endParaRPr>
          </a:p>
          <a:p>
            <a:pPr indent="-455925" lvl="1" marL="949951" marR="0" rtl="0" algn="l">
              <a:lnSpc>
                <a:spcPct val="130006"/>
              </a:lnSpc>
              <a:spcBef>
                <a:spcPts val="0"/>
              </a:spcBef>
              <a:spcAft>
                <a:spcPts val="0"/>
              </a:spcAft>
              <a:buClr>
                <a:srgbClr val="011C50"/>
              </a:buClr>
              <a:buSzPts val="4099"/>
              <a:buFont typeface="Arial"/>
              <a:buChar char="•"/>
            </a:pPr>
            <a:r>
              <a:rPr b="0" i="0" lang="en-US" sz="4099" u="none" cap="none" strike="noStrike">
                <a:solidFill>
                  <a:srgbClr val="011C50"/>
                </a:solidFill>
                <a:latin typeface="Gidole"/>
                <a:ea typeface="Gidole"/>
                <a:cs typeface="Gidole"/>
                <a:sym typeface="Gidole"/>
              </a:rPr>
              <a:t>1-6: Submit all offers timely and objectively. “That buyer is being unreasonable.”</a:t>
            </a:r>
            <a:endParaRPr sz="1100"/>
          </a:p>
          <a:p>
            <a:pPr indent="0" lvl="0" marL="0" marR="0" rtl="0" algn="l">
              <a:lnSpc>
                <a:spcPct val="82723"/>
              </a:lnSpc>
              <a:spcBef>
                <a:spcPts val="0"/>
              </a:spcBef>
              <a:spcAft>
                <a:spcPts val="0"/>
              </a:spcAft>
              <a:buNone/>
            </a:pPr>
            <a:r>
              <a:t/>
            </a:r>
            <a:endParaRPr sz="4099">
              <a:solidFill>
                <a:srgbClr val="011C50"/>
              </a:solidFill>
              <a:latin typeface="Gidole"/>
              <a:ea typeface="Gidole"/>
              <a:cs typeface="Gidole"/>
              <a:sym typeface="Gidole"/>
            </a:endParaRPr>
          </a:p>
          <a:p>
            <a:pPr indent="-455925" lvl="1" marL="949951" marR="0" rtl="0" algn="l">
              <a:lnSpc>
                <a:spcPct val="130006"/>
              </a:lnSpc>
              <a:spcBef>
                <a:spcPts val="0"/>
              </a:spcBef>
              <a:spcAft>
                <a:spcPts val="0"/>
              </a:spcAft>
              <a:buClr>
                <a:srgbClr val="011C50"/>
              </a:buClr>
              <a:buSzPts val="4099"/>
              <a:buFont typeface="Arial"/>
              <a:buChar char="•"/>
            </a:pPr>
            <a:r>
              <a:rPr b="0" i="0" lang="en-US" sz="4099" u="none" cap="none" strike="noStrike">
                <a:solidFill>
                  <a:srgbClr val="011C50"/>
                </a:solidFill>
                <a:latin typeface="Gidole"/>
                <a:ea typeface="Gidole"/>
                <a:cs typeface="Gidole"/>
                <a:sym typeface="Gidole"/>
              </a:rPr>
              <a:t>1-15: Disclose existence of offers if seller approves. This covers offers before acceptance.</a:t>
            </a:r>
            <a:endParaRPr sz="1100"/>
          </a:p>
        </p:txBody>
      </p:sp>
      <p:sp>
        <p:nvSpPr>
          <p:cNvPr id="585" name="Google Shape;585;p46"/>
          <p:cNvSpPr/>
          <p:nvPr/>
        </p:nvSpPr>
        <p:spPr>
          <a:xfrm>
            <a:off x="1786407" y="8922737"/>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1C50"/>
        </a:solidFill>
      </p:bgPr>
    </p:bg>
    <p:spTree>
      <p:nvGrpSpPr>
        <p:cNvPr id="589" name="Shape 589"/>
        <p:cNvGrpSpPr/>
        <p:nvPr/>
      </p:nvGrpSpPr>
      <p:grpSpPr>
        <a:xfrm>
          <a:off x="0" y="0"/>
          <a:ext cx="0" cy="0"/>
          <a:chOff x="0" y="0"/>
          <a:chExt cx="0" cy="0"/>
        </a:xfrm>
      </p:grpSpPr>
      <p:sp>
        <p:nvSpPr>
          <p:cNvPr id="590" name="Google Shape;590;p47"/>
          <p:cNvSpPr/>
          <p:nvPr/>
        </p:nvSpPr>
        <p:spPr>
          <a:xfrm>
            <a:off x="-50801" y="-412750"/>
            <a:ext cx="11709884" cy="1111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47"/>
          <p:cNvSpPr txBox="1"/>
          <p:nvPr/>
        </p:nvSpPr>
        <p:spPr>
          <a:xfrm>
            <a:off x="11967223" y="898776"/>
            <a:ext cx="6019968" cy="1581150"/>
          </a:xfrm>
          <a:prstGeom prst="rect">
            <a:avLst/>
          </a:prstGeom>
          <a:noFill/>
          <a:ln>
            <a:noFill/>
          </a:ln>
        </p:spPr>
        <p:txBody>
          <a:bodyPr anchorCtr="0" anchor="t" bIns="0" lIns="0" spcFirstLastPara="1" rIns="0" wrap="square" tIns="0">
            <a:spAutoFit/>
          </a:bodyPr>
          <a:lstStyle/>
          <a:p>
            <a:pPr indent="0" lvl="0" marL="0" marR="0" rtl="0" algn="r">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CODE OF ETHICS:</a:t>
            </a:r>
            <a:endParaRPr/>
          </a:p>
          <a:p>
            <a:pPr indent="0" lvl="0" marL="0" marR="0" rtl="0" algn="r">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ARTICLE 2</a:t>
            </a:r>
            <a:endParaRPr/>
          </a:p>
        </p:txBody>
      </p:sp>
      <p:sp>
        <p:nvSpPr>
          <p:cNvPr id="592" name="Google Shape;592;p47"/>
          <p:cNvSpPr txBox="1"/>
          <p:nvPr/>
        </p:nvSpPr>
        <p:spPr>
          <a:xfrm>
            <a:off x="977775" y="234647"/>
            <a:ext cx="10025100" cy="9270600"/>
          </a:xfrm>
          <a:prstGeom prst="rect">
            <a:avLst/>
          </a:prstGeom>
          <a:noFill/>
          <a:ln>
            <a:noFill/>
          </a:ln>
        </p:spPr>
        <p:txBody>
          <a:bodyPr anchorCtr="0" anchor="t" bIns="0" lIns="0" spcFirstLastPara="1" rIns="0" wrap="square" tIns="0">
            <a:spAutoFit/>
          </a:bodyPr>
          <a:lstStyle/>
          <a:p>
            <a:pPr indent="0" lvl="0" marL="0" marR="0" rtl="0" algn="l">
              <a:lnSpc>
                <a:spcPct val="130006"/>
              </a:lnSpc>
              <a:spcBef>
                <a:spcPts val="0"/>
              </a:spcBef>
              <a:spcAft>
                <a:spcPts val="0"/>
              </a:spcAft>
              <a:buNone/>
            </a:pPr>
            <a:r>
              <a:rPr lang="en-US" sz="4599">
                <a:solidFill>
                  <a:srgbClr val="011C50"/>
                </a:solidFill>
                <a:latin typeface="Gidole"/>
                <a:ea typeface="Gidole"/>
                <a:cs typeface="Gidole"/>
                <a:sym typeface="Gidole"/>
              </a:rPr>
              <a:t>Don't exaggerate, misrepresent, or conceal pertinent facts. “We've never had any flooding </a:t>
            </a:r>
            <a:r>
              <a:rPr lang="en-US" sz="4599" u="none">
                <a:solidFill>
                  <a:srgbClr val="011C50"/>
                </a:solidFill>
                <a:latin typeface="Gidole"/>
                <a:ea typeface="Gidole"/>
                <a:cs typeface="Gidole"/>
                <a:sym typeface="Gidole"/>
              </a:rPr>
              <a:t>i</a:t>
            </a:r>
            <a:r>
              <a:rPr lang="en-US" sz="4599">
                <a:solidFill>
                  <a:srgbClr val="011C50"/>
                </a:solidFill>
                <a:latin typeface="Gidole"/>
                <a:ea typeface="Gidole"/>
                <a:cs typeface="Gidole"/>
                <a:sym typeface="Gidole"/>
              </a:rPr>
              <a:t>n</a:t>
            </a:r>
            <a:r>
              <a:rPr lang="en-US" sz="4599" u="none">
                <a:solidFill>
                  <a:srgbClr val="011C50"/>
                </a:solidFill>
                <a:latin typeface="Gidole"/>
                <a:ea typeface="Gidole"/>
                <a:cs typeface="Gidole"/>
                <a:sym typeface="Gidole"/>
              </a:rPr>
              <a:t> the </a:t>
            </a:r>
            <a:r>
              <a:rPr lang="en-US" sz="4599">
                <a:solidFill>
                  <a:srgbClr val="011C50"/>
                </a:solidFill>
                <a:latin typeface="Gidole"/>
                <a:ea typeface="Gidole"/>
                <a:cs typeface="Gidole"/>
                <a:sym typeface="Gidole"/>
              </a:rPr>
              <a:t>bas</a:t>
            </a:r>
            <a:r>
              <a:rPr lang="en-US" sz="4599" u="none">
                <a:solidFill>
                  <a:srgbClr val="011C50"/>
                </a:solidFill>
                <a:latin typeface="Gidole"/>
                <a:ea typeface="Gidole"/>
                <a:cs typeface="Gidole"/>
                <a:sym typeface="Gidole"/>
              </a:rPr>
              <a:t>e</a:t>
            </a:r>
            <a:r>
              <a:rPr lang="en-US" sz="4599">
                <a:solidFill>
                  <a:srgbClr val="011C50"/>
                </a:solidFill>
                <a:latin typeface="Gidole"/>
                <a:ea typeface="Gidole"/>
                <a:cs typeface="Gidole"/>
                <a:sym typeface="Gidole"/>
              </a:rPr>
              <a:t>m</a:t>
            </a:r>
            <a:r>
              <a:rPr lang="en-US" sz="4599" u="none">
                <a:solidFill>
                  <a:srgbClr val="011C50"/>
                </a:solidFill>
                <a:latin typeface="Gidole"/>
                <a:ea typeface="Gidole"/>
                <a:cs typeface="Gidole"/>
                <a:sym typeface="Gidole"/>
              </a:rPr>
              <a:t>e</a:t>
            </a:r>
            <a:r>
              <a:rPr lang="en-US" sz="4599">
                <a:solidFill>
                  <a:srgbClr val="011C50"/>
                </a:solidFill>
                <a:latin typeface="Gidole"/>
                <a:ea typeface="Gidole"/>
                <a:cs typeface="Gidole"/>
                <a:sym typeface="Gidole"/>
              </a:rPr>
              <a:t>nt.”</a:t>
            </a:r>
            <a:endParaRPr/>
          </a:p>
          <a:p>
            <a:pPr indent="0" lvl="0" marL="0" marR="0" rtl="0" algn="l">
              <a:lnSpc>
                <a:spcPct val="84779"/>
              </a:lnSpc>
              <a:spcBef>
                <a:spcPts val="0"/>
              </a:spcBef>
              <a:spcAft>
                <a:spcPts val="0"/>
              </a:spcAft>
              <a:buNone/>
            </a:pPr>
            <a:r>
              <a:t/>
            </a:r>
            <a:endParaRPr sz="4599">
              <a:solidFill>
                <a:srgbClr val="011C50"/>
              </a:solidFill>
              <a:latin typeface="Gidole"/>
              <a:ea typeface="Gidole"/>
              <a:cs typeface="Gidole"/>
              <a:sym typeface="Gidole"/>
            </a:endParaRPr>
          </a:p>
          <a:p>
            <a:pPr indent="0" lvl="0" marL="0" marR="0" rtl="0" algn="l">
              <a:lnSpc>
                <a:spcPct val="130006"/>
              </a:lnSpc>
              <a:spcBef>
                <a:spcPts val="0"/>
              </a:spcBef>
              <a:spcAft>
                <a:spcPts val="0"/>
              </a:spcAft>
              <a:buNone/>
            </a:pPr>
            <a:r>
              <a:rPr lang="en-US" sz="4599">
                <a:solidFill>
                  <a:srgbClr val="011C50"/>
                </a:solidFill>
                <a:latin typeface="Gidole"/>
                <a:ea typeface="Gidole"/>
                <a:cs typeface="Gidole"/>
                <a:sym typeface="Gidole"/>
              </a:rPr>
              <a:t>Y</a:t>
            </a:r>
            <a:r>
              <a:rPr lang="en-US" sz="4599" u="none">
                <a:solidFill>
                  <a:srgbClr val="011C50"/>
                </a:solidFill>
                <a:latin typeface="Gidole"/>
                <a:ea typeface="Gidole"/>
                <a:cs typeface="Gidole"/>
                <a:sym typeface="Gidole"/>
              </a:rPr>
              <a:t>o</a:t>
            </a:r>
            <a:r>
              <a:rPr lang="en-US" sz="4599">
                <a:solidFill>
                  <a:srgbClr val="011C50"/>
                </a:solidFill>
                <a:latin typeface="Gidole"/>
                <a:ea typeface="Gidole"/>
                <a:cs typeface="Gidole"/>
                <a:sym typeface="Gidole"/>
              </a:rPr>
              <a:t>u</a:t>
            </a:r>
            <a:r>
              <a:rPr lang="en-US" sz="4599" u="none">
                <a:solidFill>
                  <a:srgbClr val="011C50"/>
                </a:solidFill>
                <a:latin typeface="Gidole"/>
                <a:ea typeface="Gidole"/>
                <a:cs typeface="Gidole"/>
                <a:sym typeface="Gidole"/>
              </a:rPr>
              <a:t> d</a:t>
            </a:r>
            <a:r>
              <a:rPr lang="en-US" sz="4599">
                <a:solidFill>
                  <a:srgbClr val="011C50"/>
                </a:solidFill>
                <a:latin typeface="Gidole"/>
                <a:ea typeface="Gidole"/>
                <a:cs typeface="Gidole"/>
                <a:sym typeface="Gidole"/>
              </a:rPr>
              <a:t>on't</a:t>
            </a:r>
            <a:r>
              <a:rPr lang="en-US" sz="4599" u="none">
                <a:solidFill>
                  <a:srgbClr val="011C50"/>
                </a:solidFill>
                <a:latin typeface="Gidole"/>
                <a:ea typeface="Gidole"/>
                <a:cs typeface="Gidole"/>
                <a:sym typeface="Gidole"/>
              </a:rPr>
              <a:t> </a:t>
            </a:r>
            <a:r>
              <a:rPr lang="en-US" sz="4599">
                <a:solidFill>
                  <a:srgbClr val="011C50"/>
                </a:solidFill>
                <a:latin typeface="Gidole"/>
                <a:ea typeface="Gidole"/>
                <a:cs typeface="Gidole"/>
                <a:sym typeface="Gidole"/>
              </a:rPr>
              <a:t>h</a:t>
            </a:r>
            <a:r>
              <a:rPr lang="en-US" sz="4599" u="none">
                <a:solidFill>
                  <a:srgbClr val="011C50"/>
                </a:solidFill>
                <a:latin typeface="Gidole"/>
                <a:ea typeface="Gidole"/>
                <a:cs typeface="Gidole"/>
                <a:sym typeface="Gidole"/>
              </a:rPr>
              <a:t>a</a:t>
            </a:r>
            <a:r>
              <a:rPr lang="en-US" sz="4599">
                <a:solidFill>
                  <a:srgbClr val="011C50"/>
                </a:solidFill>
                <a:latin typeface="Gidole"/>
                <a:ea typeface="Gidole"/>
                <a:cs typeface="Gidole"/>
                <a:sym typeface="Gidole"/>
              </a:rPr>
              <a:t>ve</a:t>
            </a:r>
            <a:r>
              <a:rPr lang="en-US" sz="4599" u="none">
                <a:solidFill>
                  <a:srgbClr val="011C50"/>
                </a:solidFill>
                <a:latin typeface="Gidole"/>
                <a:ea typeface="Gidole"/>
                <a:cs typeface="Gidole"/>
                <a:sym typeface="Gidole"/>
              </a:rPr>
              <a:t> to d</a:t>
            </a:r>
            <a:r>
              <a:rPr lang="en-US" sz="4599">
                <a:solidFill>
                  <a:srgbClr val="011C50"/>
                </a:solidFill>
                <a:latin typeface="Gidole"/>
                <a:ea typeface="Gidole"/>
                <a:cs typeface="Gidole"/>
                <a:sym typeface="Gidole"/>
              </a:rPr>
              <a:t>isc</a:t>
            </a:r>
            <a:r>
              <a:rPr lang="en-US" sz="4599" u="none">
                <a:solidFill>
                  <a:srgbClr val="011C50"/>
                </a:solidFill>
                <a:latin typeface="Gidole"/>
                <a:ea typeface="Gidole"/>
                <a:cs typeface="Gidole"/>
                <a:sym typeface="Gidole"/>
              </a:rPr>
              <a:t>o</a:t>
            </a:r>
            <a:r>
              <a:rPr lang="en-US" sz="4599">
                <a:solidFill>
                  <a:srgbClr val="011C50"/>
                </a:solidFill>
                <a:latin typeface="Gidole"/>
                <a:ea typeface="Gidole"/>
                <a:cs typeface="Gidole"/>
                <a:sym typeface="Gidole"/>
              </a:rPr>
              <a:t>ver </a:t>
            </a:r>
            <a:r>
              <a:rPr lang="en-US" sz="4599" u="none">
                <a:solidFill>
                  <a:srgbClr val="011C50"/>
                </a:solidFill>
                <a:latin typeface="Gidole"/>
                <a:ea typeface="Gidole"/>
                <a:cs typeface="Gidole"/>
                <a:sym typeface="Gidole"/>
              </a:rPr>
              <a:t>late</a:t>
            </a:r>
            <a:r>
              <a:rPr lang="en-US" sz="4599">
                <a:solidFill>
                  <a:srgbClr val="011C50"/>
                </a:solidFill>
                <a:latin typeface="Gidole"/>
                <a:ea typeface="Gidole"/>
                <a:cs typeface="Gidole"/>
                <a:sym typeface="Gidole"/>
              </a:rPr>
              <a:t>nt</a:t>
            </a:r>
            <a:r>
              <a:rPr lang="en-US" sz="4599" u="none">
                <a:solidFill>
                  <a:srgbClr val="011C50"/>
                </a:solidFill>
                <a:latin typeface="Gidole"/>
                <a:ea typeface="Gidole"/>
                <a:cs typeface="Gidole"/>
                <a:sym typeface="Gidole"/>
              </a:rPr>
              <a:t> </a:t>
            </a:r>
            <a:r>
              <a:rPr lang="en-US" sz="4599">
                <a:solidFill>
                  <a:srgbClr val="011C50"/>
                </a:solidFill>
                <a:latin typeface="Gidole"/>
                <a:ea typeface="Gidole"/>
                <a:cs typeface="Gidole"/>
                <a:sym typeface="Gidole"/>
              </a:rPr>
              <a:t>defe</a:t>
            </a:r>
            <a:r>
              <a:rPr lang="en-US" sz="4599" u="none">
                <a:solidFill>
                  <a:srgbClr val="011C50"/>
                </a:solidFill>
                <a:latin typeface="Gidole"/>
                <a:ea typeface="Gidole"/>
                <a:cs typeface="Gidole"/>
                <a:sym typeface="Gidole"/>
              </a:rPr>
              <a:t>c</a:t>
            </a:r>
            <a:r>
              <a:rPr lang="en-US" sz="4599">
                <a:solidFill>
                  <a:srgbClr val="011C50"/>
                </a:solidFill>
                <a:latin typeface="Gidole"/>
                <a:ea typeface="Gidole"/>
                <a:cs typeface="Gidole"/>
                <a:sym typeface="Gidole"/>
              </a:rPr>
              <a:t>ts. W</a:t>
            </a:r>
            <a:r>
              <a:rPr lang="en-US" sz="4599" u="none">
                <a:solidFill>
                  <a:srgbClr val="011C50"/>
                </a:solidFill>
                <a:latin typeface="Gidole"/>
                <a:ea typeface="Gidole"/>
                <a:cs typeface="Gidole"/>
                <a:sym typeface="Gidole"/>
              </a:rPr>
              <a:t>h</a:t>
            </a:r>
            <a:r>
              <a:rPr lang="en-US" sz="4599">
                <a:solidFill>
                  <a:srgbClr val="011C50"/>
                </a:solidFill>
                <a:latin typeface="Gidole"/>
                <a:ea typeface="Gidole"/>
                <a:cs typeface="Gidole"/>
                <a:sym typeface="Gidole"/>
              </a:rPr>
              <a:t>at</a:t>
            </a:r>
            <a:r>
              <a:rPr lang="en-US" sz="4599" u="none">
                <a:solidFill>
                  <a:srgbClr val="011C50"/>
                </a:solidFill>
                <a:latin typeface="Gidole"/>
                <a:ea typeface="Gidole"/>
                <a:cs typeface="Gidole"/>
                <a:sym typeface="Gidole"/>
              </a:rPr>
              <a:t> </a:t>
            </a:r>
            <a:r>
              <a:rPr lang="en-US" sz="4599">
                <a:solidFill>
                  <a:srgbClr val="011C50"/>
                </a:solidFill>
                <a:latin typeface="Gidole"/>
                <a:ea typeface="Gidole"/>
                <a:cs typeface="Gidole"/>
                <a:sym typeface="Gidole"/>
              </a:rPr>
              <a:t>d</a:t>
            </a:r>
            <a:r>
              <a:rPr lang="en-US" sz="4599" u="none">
                <a:solidFill>
                  <a:srgbClr val="011C50"/>
                </a:solidFill>
                <a:latin typeface="Gidole"/>
                <a:ea typeface="Gidole"/>
                <a:cs typeface="Gidole"/>
                <a:sym typeface="Gidole"/>
              </a:rPr>
              <a:t>o </a:t>
            </a:r>
            <a:r>
              <a:rPr lang="en-US" sz="4599">
                <a:solidFill>
                  <a:srgbClr val="011C50"/>
                </a:solidFill>
                <a:latin typeface="Gidole"/>
                <a:ea typeface="Gidole"/>
                <a:cs typeface="Gidole"/>
                <a:sym typeface="Gidole"/>
              </a:rPr>
              <a:t>y</a:t>
            </a:r>
            <a:r>
              <a:rPr lang="en-US" sz="4599" u="none">
                <a:solidFill>
                  <a:srgbClr val="011C50"/>
                </a:solidFill>
                <a:latin typeface="Gidole"/>
                <a:ea typeface="Gidole"/>
                <a:cs typeface="Gidole"/>
                <a:sym typeface="Gidole"/>
              </a:rPr>
              <a:t>o</a:t>
            </a:r>
            <a:r>
              <a:rPr lang="en-US" sz="4599">
                <a:solidFill>
                  <a:srgbClr val="011C50"/>
                </a:solidFill>
                <a:latin typeface="Gidole"/>
                <a:ea typeface="Gidole"/>
                <a:cs typeface="Gidole"/>
                <a:sym typeface="Gidole"/>
              </a:rPr>
              <a:t>u</a:t>
            </a:r>
            <a:r>
              <a:rPr lang="en-US" sz="4599" u="none">
                <a:solidFill>
                  <a:srgbClr val="011C50"/>
                </a:solidFill>
                <a:latin typeface="Gidole"/>
                <a:ea typeface="Gidole"/>
                <a:cs typeface="Gidole"/>
                <a:sym typeface="Gidole"/>
              </a:rPr>
              <a:t> </a:t>
            </a:r>
            <a:r>
              <a:rPr lang="en-US" sz="4599">
                <a:solidFill>
                  <a:srgbClr val="011C50"/>
                </a:solidFill>
                <a:latin typeface="Gidole"/>
                <a:ea typeface="Gidole"/>
                <a:cs typeface="Gidole"/>
                <a:sym typeface="Gidole"/>
              </a:rPr>
              <a:t>do</a:t>
            </a:r>
            <a:r>
              <a:rPr lang="en-US" sz="4599" u="none">
                <a:solidFill>
                  <a:srgbClr val="011C50"/>
                </a:solidFill>
                <a:latin typeface="Gidole"/>
                <a:ea typeface="Gidole"/>
                <a:cs typeface="Gidole"/>
                <a:sym typeface="Gidole"/>
              </a:rPr>
              <a:t> </a:t>
            </a:r>
            <a:r>
              <a:rPr lang="en-US" sz="4599">
                <a:solidFill>
                  <a:srgbClr val="011C50"/>
                </a:solidFill>
                <a:latin typeface="Gidole"/>
                <a:ea typeface="Gidole"/>
                <a:cs typeface="Gidole"/>
                <a:sym typeface="Gidole"/>
              </a:rPr>
              <a:t>onc</a:t>
            </a:r>
            <a:r>
              <a:rPr lang="en-US" sz="4599" u="none">
                <a:solidFill>
                  <a:srgbClr val="011C50"/>
                </a:solidFill>
                <a:latin typeface="Gidole"/>
                <a:ea typeface="Gidole"/>
                <a:cs typeface="Gidole"/>
                <a:sym typeface="Gidole"/>
              </a:rPr>
              <a:t>e</a:t>
            </a:r>
            <a:r>
              <a:rPr lang="en-US" sz="4599">
                <a:solidFill>
                  <a:srgbClr val="011C50"/>
                </a:solidFill>
                <a:latin typeface="Gidole"/>
                <a:ea typeface="Gidole"/>
                <a:cs typeface="Gidole"/>
                <a:sym typeface="Gidole"/>
              </a:rPr>
              <a:t> </a:t>
            </a:r>
            <a:r>
              <a:rPr lang="en-US" sz="4599" u="none">
                <a:solidFill>
                  <a:srgbClr val="011C50"/>
                </a:solidFill>
                <a:latin typeface="Gidole"/>
                <a:ea typeface="Gidole"/>
                <a:cs typeface="Gidole"/>
                <a:sym typeface="Gidole"/>
              </a:rPr>
              <a:t>you</a:t>
            </a:r>
            <a:r>
              <a:rPr lang="en-US" sz="4599">
                <a:solidFill>
                  <a:srgbClr val="011C50"/>
                </a:solidFill>
                <a:latin typeface="Gidole"/>
                <a:ea typeface="Gidole"/>
                <a:cs typeface="Gidole"/>
                <a:sym typeface="Gidole"/>
              </a:rPr>
              <a:t> a</a:t>
            </a:r>
            <a:r>
              <a:rPr lang="en-US" sz="4599" u="none">
                <a:solidFill>
                  <a:srgbClr val="011C50"/>
                </a:solidFill>
                <a:latin typeface="Gidole"/>
                <a:ea typeface="Gidole"/>
                <a:cs typeface="Gidole"/>
                <a:sym typeface="Gidole"/>
              </a:rPr>
              <a:t>re</a:t>
            </a:r>
            <a:r>
              <a:rPr lang="en-US" sz="4599">
                <a:solidFill>
                  <a:srgbClr val="011C50"/>
                </a:solidFill>
                <a:latin typeface="Gidole"/>
                <a:ea typeface="Gidole"/>
                <a:cs typeface="Gidole"/>
                <a:sym typeface="Gidole"/>
              </a:rPr>
              <a:t> aware of them?</a:t>
            </a:r>
            <a:endParaRPr/>
          </a:p>
          <a:p>
            <a:pPr indent="0" lvl="0" marL="0" marR="0" rtl="0" algn="l">
              <a:lnSpc>
                <a:spcPct val="84779"/>
              </a:lnSpc>
              <a:spcBef>
                <a:spcPts val="0"/>
              </a:spcBef>
              <a:spcAft>
                <a:spcPts val="0"/>
              </a:spcAft>
              <a:buNone/>
            </a:pPr>
            <a:r>
              <a:t/>
            </a:r>
            <a:endParaRPr sz="4599">
              <a:solidFill>
                <a:srgbClr val="011C50"/>
              </a:solidFill>
              <a:latin typeface="Gidole"/>
              <a:ea typeface="Gidole"/>
              <a:cs typeface="Gidole"/>
              <a:sym typeface="Gidole"/>
            </a:endParaRPr>
          </a:p>
          <a:p>
            <a:pPr indent="0" lvl="0" marL="0" marR="0" rtl="0" algn="l">
              <a:lnSpc>
                <a:spcPct val="130006"/>
              </a:lnSpc>
              <a:spcBef>
                <a:spcPts val="0"/>
              </a:spcBef>
              <a:spcAft>
                <a:spcPts val="0"/>
              </a:spcAft>
              <a:buNone/>
            </a:pPr>
            <a:r>
              <a:rPr lang="en-US" sz="4599">
                <a:solidFill>
                  <a:srgbClr val="011C50"/>
                </a:solidFill>
                <a:latin typeface="Gidole"/>
                <a:ea typeface="Gidole"/>
                <a:cs typeface="Gidole"/>
                <a:sym typeface="Gidole"/>
              </a:rPr>
              <a:t>Don't disclose facts which are confidential. e.g. marital status, financial info, other deals...</a:t>
            </a:r>
            <a:endParaRPr/>
          </a:p>
        </p:txBody>
      </p:sp>
      <p:sp>
        <p:nvSpPr>
          <p:cNvPr id="593" name="Google Shape;593;p47"/>
          <p:cNvSpPr/>
          <p:nvPr/>
        </p:nvSpPr>
        <p:spPr>
          <a:xfrm>
            <a:off x="13415015" y="4669010"/>
            <a:ext cx="3124383" cy="2634615"/>
          </a:xfrm>
          <a:custGeom>
            <a:rect b="b" l="l" r="r" t="t"/>
            <a:pathLst>
              <a:path extrusionOk="0" h="2634615" w="3124383">
                <a:moveTo>
                  <a:pt x="0" y="0"/>
                </a:moveTo>
                <a:lnTo>
                  <a:pt x="3124384" y="0"/>
                </a:lnTo>
                <a:lnTo>
                  <a:pt x="3124384" y="2634615"/>
                </a:lnTo>
                <a:lnTo>
                  <a:pt x="0" y="2634615"/>
                </a:lnTo>
                <a:lnTo>
                  <a:pt x="0" y="0"/>
                </a:lnTo>
                <a:close/>
              </a:path>
            </a:pathLst>
          </a:custGeom>
          <a:blipFill rotWithShape="1">
            <a:blip r:embed="rId3">
              <a:alphaModFix/>
            </a:blip>
            <a:stretch>
              <a:fillRect b="0" l="0" r="0" t="0"/>
            </a:stretch>
          </a:blipFill>
          <a:ln>
            <a:noFill/>
          </a:ln>
        </p:spPr>
      </p:sp>
      <p:sp>
        <p:nvSpPr>
          <p:cNvPr id="594" name="Google Shape;594;p47"/>
          <p:cNvSpPr/>
          <p:nvPr/>
        </p:nvSpPr>
        <p:spPr>
          <a:xfrm>
            <a:off x="13459995" y="9062755"/>
            <a:ext cx="3034423" cy="895155"/>
          </a:xfrm>
          <a:custGeom>
            <a:rect b="b" l="l" r="r" t="t"/>
            <a:pathLst>
              <a:path extrusionOk="0" h="895155" w="3034423">
                <a:moveTo>
                  <a:pt x="0" y="0"/>
                </a:moveTo>
                <a:lnTo>
                  <a:pt x="3034424" y="0"/>
                </a:lnTo>
                <a:lnTo>
                  <a:pt x="3034424" y="895155"/>
                </a:lnTo>
                <a:lnTo>
                  <a:pt x="0" y="89515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48"/>
          <p:cNvSpPr/>
          <p:nvPr/>
        </p:nvSpPr>
        <p:spPr>
          <a:xfrm>
            <a:off x="-103050" y="0"/>
            <a:ext cx="7112100" cy="10287000"/>
          </a:xfrm>
          <a:prstGeom prst="rect">
            <a:avLst/>
          </a:prstGeom>
          <a:solidFill>
            <a:srgbClr val="011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48"/>
          <p:cNvSpPr/>
          <p:nvPr/>
        </p:nvSpPr>
        <p:spPr>
          <a:xfrm>
            <a:off x="1954944" y="4765992"/>
            <a:ext cx="2996210" cy="2526533"/>
          </a:xfrm>
          <a:custGeom>
            <a:rect b="b" l="l" r="r" t="t"/>
            <a:pathLst>
              <a:path extrusionOk="0" h="2526533" w="2996210">
                <a:moveTo>
                  <a:pt x="0" y="0"/>
                </a:moveTo>
                <a:lnTo>
                  <a:pt x="2996209" y="0"/>
                </a:lnTo>
                <a:lnTo>
                  <a:pt x="2996209" y="2526533"/>
                </a:lnTo>
                <a:lnTo>
                  <a:pt x="0" y="2526533"/>
                </a:lnTo>
                <a:lnTo>
                  <a:pt x="0" y="0"/>
                </a:lnTo>
                <a:close/>
              </a:path>
            </a:pathLst>
          </a:custGeom>
          <a:blipFill rotWithShape="1">
            <a:blip r:embed="rId3">
              <a:alphaModFix/>
            </a:blip>
            <a:stretch>
              <a:fillRect b="0" l="0" r="0" t="0"/>
            </a:stretch>
          </a:blipFill>
          <a:ln>
            <a:noFill/>
          </a:ln>
        </p:spPr>
      </p:sp>
      <p:sp>
        <p:nvSpPr>
          <p:cNvPr id="601" name="Google Shape;601;p48"/>
          <p:cNvSpPr txBox="1"/>
          <p:nvPr/>
        </p:nvSpPr>
        <p:spPr>
          <a:xfrm>
            <a:off x="549060" y="1028700"/>
            <a:ext cx="6138297" cy="158115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CODE OF ETHICS:</a:t>
            </a:r>
            <a:endParaRPr/>
          </a:p>
          <a:p>
            <a:pPr indent="0" lvl="0" marL="0" marR="0" rtl="0" algn="l">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ARTICLE 3</a:t>
            </a:r>
            <a:endParaRPr/>
          </a:p>
        </p:txBody>
      </p:sp>
      <p:sp>
        <p:nvSpPr>
          <p:cNvPr id="602" name="Google Shape;602;p48"/>
          <p:cNvSpPr txBox="1"/>
          <p:nvPr/>
        </p:nvSpPr>
        <p:spPr>
          <a:xfrm>
            <a:off x="7575398" y="553843"/>
            <a:ext cx="10445200" cy="8857938"/>
          </a:xfrm>
          <a:prstGeom prst="rect">
            <a:avLst/>
          </a:prstGeom>
          <a:noFill/>
          <a:ln>
            <a:noFill/>
          </a:ln>
        </p:spPr>
        <p:txBody>
          <a:bodyPr anchorCtr="0" anchor="t" bIns="0" lIns="0" spcFirstLastPara="1" rIns="0" wrap="square" tIns="0">
            <a:spAutoFit/>
          </a:bodyPr>
          <a:lstStyle/>
          <a:p>
            <a:pPr indent="0" lvl="0" marL="0" marR="0" rtl="0" algn="l">
              <a:lnSpc>
                <a:spcPct val="130006"/>
              </a:lnSpc>
              <a:spcBef>
                <a:spcPts val="0"/>
              </a:spcBef>
              <a:spcAft>
                <a:spcPts val="0"/>
              </a:spcAft>
              <a:buNone/>
            </a:pPr>
            <a:r>
              <a:rPr lang="en-US" sz="4599">
                <a:solidFill>
                  <a:srgbClr val="011C50"/>
                </a:solidFill>
                <a:latin typeface="Gidole"/>
                <a:ea typeface="Gidole"/>
                <a:cs typeface="Gidole"/>
                <a:sym typeface="Gidole"/>
              </a:rPr>
              <a:t>Cooperate with other brokers except when not in client’s best interest.</a:t>
            </a:r>
            <a:endParaRPr/>
          </a:p>
          <a:p>
            <a:pPr indent="0" lvl="0" marL="0" marR="0" rtl="0" algn="l">
              <a:lnSpc>
                <a:spcPct val="130006"/>
              </a:lnSpc>
              <a:spcBef>
                <a:spcPts val="0"/>
              </a:spcBef>
              <a:spcAft>
                <a:spcPts val="0"/>
              </a:spcAft>
              <a:buNone/>
            </a:pPr>
            <a:r>
              <a:t/>
            </a:r>
            <a:endParaRPr sz="4599">
              <a:solidFill>
                <a:srgbClr val="011C50"/>
              </a:solidFill>
              <a:latin typeface="Gidole"/>
              <a:ea typeface="Gidole"/>
              <a:cs typeface="Gidole"/>
              <a:sym typeface="Gidole"/>
            </a:endParaRPr>
          </a:p>
          <a:p>
            <a:pPr indent="-474975" lvl="1" marL="949951" marR="0" rtl="0" algn="l">
              <a:lnSpc>
                <a:spcPct val="130006"/>
              </a:lnSpc>
              <a:spcBef>
                <a:spcPts val="0"/>
              </a:spcBef>
              <a:spcAft>
                <a:spcPts val="0"/>
              </a:spcAft>
              <a:buClr>
                <a:srgbClr val="011C50"/>
              </a:buClr>
              <a:buSzPts val="4399"/>
              <a:buFont typeface="Arial"/>
              <a:buChar char="•"/>
            </a:pPr>
            <a:r>
              <a:rPr b="0" i="0" lang="en-US" sz="4399" u="none" cap="none" strike="noStrike">
                <a:solidFill>
                  <a:srgbClr val="011C50"/>
                </a:solidFill>
                <a:latin typeface="Gidole"/>
                <a:ea typeface="Gidole"/>
                <a:cs typeface="Gidole"/>
                <a:sym typeface="Gidole"/>
              </a:rPr>
              <a:t>3-1: Listing broker works with seller to sets the terms of cooperation. Cooperating brokers may not assume it includes compensation.</a:t>
            </a:r>
            <a:endParaRPr/>
          </a:p>
          <a:p>
            <a:pPr indent="-474975" lvl="1" marL="949951" marR="0" rtl="0" algn="l">
              <a:lnSpc>
                <a:spcPct val="130006"/>
              </a:lnSpc>
              <a:spcBef>
                <a:spcPts val="0"/>
              </a:spcBef>
              <a:spcAft>
                <a:spcPts val="0"/>
              </a:spcAft>
              <a:buClr>
                <a:srgbClr val="011C50"/>
              </a:buClr>
              <a:buSzPts val="4399"/>
              <a:buFont typeface="Arial"/>
              <a:buChar char="•"/>
            </a:pPr>
            <a:r>
              <a:rPr b="0" i="0" lang="en-US" sz="4399" u="none" cap="none" strike="noStrike">
                <a:solidFill>
                  <a:srgbClr val="011C50"/>
                </a:solidFill>
                <a:latin typeface="Gidole"/>
                <a:ea typeface="Gidole"/>
                <a:cs typeface="Gidole"/>
                <a:sym typeface="Gidole"/>
              </a:rPr>
              <a:t>3-9: Cooperating brokers can only access property on terms set by seller.</a:t>
            </a:r>
            <a:endParaRPr/>
          </a:p>
          <a:p>
            <a:pPr indent="0" lvl="0" marL="0" marR="0" rtl="0" algn="l">
              <a:lnSpc>
                <a:spcPct val="88633"/>
              </a:lnSpc>
              <a:spcBef>
                <a:spcPts val="0"/>
              </a:spcBef>
              <a:spcAft>
                <a:spcPts val="0"/>
              </a:spcAft>
              <a:buNone/>
            </a:pPr>
            <a:r>
              <a:t/>
            </a:r>
            <a:endParaRPr sz="4399">
              <a:solidFill>
                <a:srgbClr val="011C50"/>
              </a:solidFill>
              <a:latin typeface="Gidole"/>
              <a:ea typeface="Gidole"/>
              <a:cs typeface="Gidole"/>
              <a:sym typeface="Gidole"/>
            </a:endParaRPr>
          </a:p>
          <a:p>
            <a:pPr indent="0" lvl="0" marL="0" marR="0" rtl="0" algn="l">
              <a:lnSpc>
                <a:spcPct val="88633"/>
              </a:lnSpc>
              <a:spcBef>
                <a:spcPts val="0"/>
              </a:spcBef>
              <a:spcAft>
                <a:spcPts val="0"/>
              </a:spcAft>
              <a:buNone/>
            </a:pPr>
            <a:r>
              <a:t/>
            </a:r>
            <a:endParaRPr sz="4399">
              <a:solidFill>
                <a:srgbClr val="011C50"/>
              </a:solidFill>
              <a:latin typeface="Gidole"/>
              <a:ea typeface="Gidole"/>
              <a:cs typeface="Gidole"/>
              <a:sym typeface="Gidole"/>
            </a:endParaRPr>
          </a:p>
          <a:p>
            <a:pPr indent="0" lvl="0" marL="0" marR="0" rtl="0" algn="l">
              <a:lnSpc>
                <a:spcPct val="88633"/>
              </a:lnSpc>
              <a:spcBef>
                <a:spcPts val="0"/>
              </a:spcBef>
              <a:spcAft>
                <a:spcPts val="0"/>
              </a:spcAft>
              <a:buNone/>
            </a:pPr>
            <a:r>
              <a:t/>
            </a:r>
            <a:endParaRPr sz="4399">
              <a:solidFill>
                <a:srgbClr val="011C50"/>
              </a:solidFill>
              <a:latin typeface="Gidole"/>
              <a:ea typeface="Gidole"/>
              <a:cs typeface="Gidole"/>
              <a:sym typeface="Gidole"/>
            </a:endParaRPr>
          </a:p>
          <a:p>
            <a:pPr indent="0" lvl="0" marL="0" marR="0" rtl="0" algn="l">
              <a:lnSpc>
                <a:spcPct val="124096"/>
              </a:lnSpc>
              <a:spcBef>
                <a:spcPts val="0"/>
              </a:spcBef>
              <a:spcAft>
                <a:spcPts val="0"/>
              </a:spcAft>
              <a:buNone/>
            </a:pPr>
            <a:r>
              <a:t/>
            </a:r>
            <a:endParaRPr sz="4399">
              <a:solidFill>
                <a:srgbClr val="011C50"/>
              </a:solidFill>
              <a:latin typeface="Gidole"/>
              <a:ea typeface="Gidole"/>
              <a:cs typeface="Gidole"/>
              <a:sym typeface="Gidole"/>
            </a:endParaRPr>
          </a:p>
        </p:txBody>
      </p:sp>
      <p:sp>
        <p:nvSpPr>
          <p:cNvPr id="603" name="Google Shape;603;p48"/>
          <p:cNvSpPr/>
          <p:nvPr/>
        </p:nvSpPr>
        <p:spPr>
          <a:xfrm>
            <a:off x="1935837" y="9118283"/>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1C50"/>
        </a:solidFill>
      </p:bgPr>
    </p:bg>
    <p:spTree>
      <p:nvGrpSpPr>
        <p:cNvPr id="607" name="Shape 607"/>
        <p:cNvGrpSpPr/>
        <p:nvPr/>
      </p:nvGrpSpPr>
      <p:grpSpPr>
        <a:xfrm>
          <a:off x="0" y="0"/>
          <a:ext cx="0" cy="0"/>
          <a:chOff x="0" y="0"/>
          <a:chExt cx="0" cy="0"/>
        </a:xfrm>
      </p:grpSpPr>
      <p:sp>
        <p:nvSpPr>
          <p:cNvPr id="608" name="Google Shape;608;p49"/>
          <p:cNvSpPr/>
          <p:nvPr/>
        </p:nvSpPr>
        <p:spPr>
          <a:xfrm>
            <a:off x="-50801" y="-412750"/>
            <a:ext cx="11323645" cy="1111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9"/>
          <p:cNvSpPr txBox="1"/>
          <p:nvPr/>
        </p:nvSpPr>
        <p:spPr>
          <a:xfrm>
            <a:off x="11586461" y="1028700"/>
            <a:ext cx="6138297" cy="1581150"/>
          </a:xfrm>
          <a:prstGeom prst="rect">
            <a:avLst/>
          </a:prstGeom>
          <a:noFill/>
          <a:ln>
            <a:noFill/>
          </a:ln>
        </p:spPr>
        <p:txBody>
          <a:bodyPr anchorCtr="0" anchor="t" bIns="0" lIns="0" spcFirstLastPara="1" rIns="0" wrap="square" tIns="0">
            <a:spAutoFit/>
          </a:bodyPr>
          <a:lstStyle/>
          <a:p>
            <a:pPr indent="0" lvl="0" marL="0" marR="0" rtl="0" algn="r">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CODE OF ETHICS:</a:t>
            </a:r>
            <a:endParaRPr/>
          </a:p>
          <a:p>
            <a:pPr indent="0" lvl="0" marL="0" marR="0" rtl="0" algn="r">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ARTICLE 4</a:t>
            </a:r>
            <a:endParaRPr/>
          </a:p>
        </p:txBody>
      </p:sp>
      <p:sp>
        <p:nvSpPr>
          <p:cNvPr id="610" name="Google Shape;610;p49"/>
          <p:cNvSpPr txBox="1"/>
          <p:nvPr/>
        </p:nvSpPr>
        <p:spPr>
          <a:xfrm>
            <a:off x="577176" y="1738947"/>
            <a:ext cx="10319364" cy="6761481"/>
          </a:xfrm>
          <a:prstGeom prst="rect">
            <a:avLst/>
          </a:prstGeom>
          <a:noFill/>
          <a:ln>
            <a:noFill/>
          </a:ln>
        </p:spPr>
        <p:txBody>
          <a:bodyPr anchorCtr="0" anchor="t" bIns="0" lIns="0" spcFirstLastPara="1" rIns="0" wrap="square" tIns="0">
            <a:spAutoFit/>
          </a:bodyPr>
          <a:lstStyle/>
          <a:p>
            <a:pPr indent="0" lvl="0" marL="0" marR="0" rtl="0" algn="l">
              <a:lnSpc>
                <a:spcPct val="130006"/>
              </a:lnSpc>
              <a:spcBef>
                <a:spcPts val="0"/>
              </a:spcBef>
              <a:spcAft>
                <a:spcPts val="0"/>
              </a:spcAft>
              <a:buNone/>
            </a:pPr>
            <a:r>
              <a:rPr lang="en-US" sz="4599">
                <a:solidFill>
                  <a:srgbClr val="011C50"/>
                </a:solidFill>
                <a:latin typeface="Gidole"/>
                <a:ea typeface="Gidole"/>
                <a:cs typeface="Gidole"/>
                <a:sym typeface="Gidole"/>
              </a:rPr>
              <a:t>If sale or purchase is for you or immediate family member, disclose in writing before signing of any contract</a:t>
            </a:r>
            <a:endParaRPr/>
          </a:p>
          <a:p>
            <a:pPr indent="0" lvl="0" marL="0" marR="0" rtl="0" algn="l">
              <a:lnSpc>
                <a:spcPct val="130006"/>
              </a:lnSpc>
              <a:spcBef>
                <a:spcPts val="0"/>
              </a:spcBef>
              <a:spcAft>
                <a:spcPts val="0"/>
              </a:spcAft>
              <a:buNone/>
            </a:pPr>
            <a:r>
              <a:t/>
            </a:r>
            <a:endParaRPr sz="4599">
              <a:solidFill>
                <a:srgbClr val="011C50"/>
              </a:solidFill>
              <a:latin typeface="Gidole"/>
              <a:ea typeface="Gidole"/>
              <a:cs typeface="Gidole"/>
              <a:sym typeface="Gidole"/>
            </a:endParaRPr>
          </a:p>
          <a:p>
            <a:pPr indent="-496565" lvl="1" marL="993130" marR="0" rtl="0" algn="l">
              <a:lnSpc>
                <a:spcPct val="130006"/>
              </a:lnSpc>
              <a:spcBef>
                <a:spcPts val="0"/>
              </a:spcBef>
              <a:spcAft>
                <a:spcPts val="0"/>
              </a:spcAft>
              <a:buClr>
                <a:srgbClr val="011C50"/>
              </a:buClr>
              <a:buSzPts val="4599"/>
              <a:buFont typeface="Arial"/>
              <a:buChar char="•"/>
            </a:pPr>
            <a:r>
              <a:rPr b="0" i="0" lang="en-US" sz="4599" u="none" cap="none" strike="noStrike">
                <a:solidFill>
                  <a:srgbClr val="011C50"/>
                </a:solidFill>
                <a:latin typeface="Gidole"/>
                <a:ea typeface="Gidole"/>
                <a:cs typeface="Gidole"/>
                <a:sym typeface="Gidole"/>
              </a:rPr>
              <a:t>Put it in broker-to-broker remarks</a:t>
            </a:r>
            <a:endParaRPr/>
          </a:p>
          <a:p>
            <a:pPr indent="-496565" lvl="1" marL="993130" marR="0" rtl="0" algn="l">
              <a:lnSpc>
                <a:spcPct val="130006"/>
              </a:lnSpc>
              <a:spcBef>
                <a:spcPts val="0"/>
              </a:spcBef>
              <a:spcAft>
                <a:spcPts val="0"/>
              </a:spcAft>
              <a:buClr>
                <a:srgbClr val="011C50"/>
              </a:buClr>
              <a:buSzPts val="4599"/>
              <a:buFont typeface="Arial"/>
              <a:buChar char="•"/>
            </a:pPr>
            <a:r>
              <a:rPr b="0" i="0" lang="en-US" sz="4599" u="none" cap="none" strike="noStrike">
                <a:solidFill>
                  <a:srgbClr val="011C50"/>
                </a:solidFill>
                <a:latin typeface="Gidole"/>
                <a:ea typeface="Gidole"/>
                <a:cs typeface="Gidole"/>
                <a:sym typeface="Gidole"/>
              </a:rPr>
              <a:t>Put it in the offer</a:t>
            </a:r>
            <a:endParaRPr/>
          </a:p>
          <a:p>
            <a:pPr indent="0" lvl="0" marL="0" marR="0" rtl="0" algn="l">
              <a:lnSpc>
                <a:spcPct val="130006"/>
              </a:lnSpc>
              <a:spcBef>
                <a:spcPts val="0"/>
              </a:spcBef>
              <a:spcAft>
                <a:spcPts val="0"/>
              </a:spcAft>
              <a:buNone/>
            </a:pPr>
            <a:r>
              <a:t/>
            </a:r>
            <a:endParaRPr sz="4599">
              <a:solidFill>
                <a:srgbClr val="011C50"/>
              </a:solidFill>
              <a:latin typeface="Gidole"/>
              <a:ea typeface="Gidole"/>
              <a:cs typeface="Gidole"/>
              <a:sym typeface="Gidole"/>
            </a:endParaRPr>
          </a:p>
          <a:p>
            <a:pPr indent="0" lvl="0" marL="0" marR="0" rtl="0" algn="l">
              <a:lnSpc>
                <a:spcPct val="130006"/>
              </a:lnSpc>
              <a:spcBef>
                <a:spcPts val="0"/>
              </a:spcBef>
              <a:spcAft>
                <a:spcPts val="0"/>
              </a:spcAft>
              <a:buNone/>
            </a:pPr>
            <a:r>
              <a:rPr lang="en-US" sz="4599">
                <a:solidFill>
                  <a:srgbClr val="011C50"/>
                </a:solidFill>
                <a:latin typeface="Gidole"/>
                <a:ea typeface="Gidole"/>
                <a:cs typeface="Gidole"/>
                <a:sym typeface="Gidole"/>
              </a:rPr>
              <a:t>“Agent drafting this offer is the father of the buyer…”</a:t>
            </a:r>
            <a:endParaRPr/>
          </a:p>
        </p:txBody>
      </p:sp>
      <p:sp>
        <p:nvSpPr>
          <p:cNvPr id="611" name="Google Shape;611;p49"/>
          <p:cNvSpPr/>
          <p:nvPr/>
        </p:nvSpPr>
        <p:spPr>
          <a:xfrm>
            <a:off x="13556286" y="4988230"/>
            <a:ext cx="2940249" cy="2479345"/>
          </a:xfrm>
          <a:custGeom>
            <a:rect b="b" l="l" r="r" t="t"/>
            <a:pathLst>
              <a:path extrusionOk="0" h="2479345" w="2940249">
                <a:moveTo>
                  <a:pt x="0" y="0"/>
                </a:moveTo>
                <a:lnTo>
                  <a:pt x="2940249" y="0"/>
                </a:lnTo>
                <a:lnTo>
                  <a:pt x="2940249" y="2479345"/>
                </a:lnTo>
                <a:lnTo>
                  <a:pt x="0" y="2479345"/>
                </a:lnTo>
                <a:lnTo>
                  <a:pt x="0" y="0"/>
                </a:lnTo>
                <a:close/>
              </a:path>
            </a:pathLst>
          </a:custGeom>
          <a:blipFill rotWithShape="1">
            <a:blip r:embed="rId3">
              <a:alphaModFix/>
            </a:blip>
            <a:stretch>
              <a:fillRect b="0" l="0" r="0" t="0"/>
            </a:stretch>
          </a:blipFill>
          <a:ln>
            <a:noFill/>
          </a:ln>
        </p:spPr>
      </p:sp>
      <p:sp>
        <p:nvSpPr>
          <p:cNvPr id="612" name="Google Shape;612;p49"/>
          <p:cNvSpPr/>
          <p:nvPr/>
        </p:nvSpPr>
        <p:spPr>
          <a:xfrm>
            <a:off x="13509199" y="9041257"/>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50"/>
          <p:cNvSpPr/>
          <p:nvPr/>
        </p:nvSpPr>
        <p:spPr>
          <a:xfrm>
            <a:off x="-103050" y="0"/>
            <a:ext cx="7128000" cy="10287000"/>
          </a:xfrm>
          <a:prstGeom prst="rect">
            <a:avLst/>
          </a:prstGeom>
          <a:solidFill>
            <a:srgbClr val="011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50"/>
          <p:cNvSpPr/>
          <p:nvPr/>
        </p:nvSpPr>
        <p:spPr>
          <a:xfrm>
            <a:off x="1921568" y="4860369"/>
            <a:ext cx="3078690" cy="2596084"/>
          </a:xfrm>
          <a:custGeom>
            <a:rect b="b" l="l" r="r" t="t"/>
            <a:pathLst>
              <a:path extrusionOk="0" h="2596084" w="3078690">
                <a:moveTo>
                  <a:pt x="0" y="0"/>
                </a:moveTo>
                <a:lnTo>
                  <a:pt x="3078690" y="0"/>
                </a:lnTo>
                <a:lnTo>
                  <a:pt x="3078690" y="2596084"/>
                </a:lnTo>
                <a:lnTo>
                  <a:pt x="0" y="2596084"/>
                </a:lnTo>
                <a:lnTo>
                  <a:pt x="0" y="0"/>
                </a:lnTo>
                <a:close/>
              </a:path>
            </a:pathLst>
          </a:custGeom>
          <a:blipFill rotWithShape="1">
            <a:blip r:embed="rId3">
              <a:alphaModFix/>
            </a:blip>
            <a:stretch>
              <a:fillRect b="0" l="0" r="0" t="0"/>
            </a:stretch>
          </a:blipFill>
          <a:ln>
            <a:noFill/>
          </a:ln>
        </p:spPr>
      </p:sp>
      <p:sp>
        <p:nvSpPr>
          <p:cNvPr id="619" name="Google Shape;619;p50"/>
          <p:cNvSpPr txBox="1"/>
          <p:nvPr/>
        </p:nvSpPr>
        <p:spPr>
          <a:xfrm>
            <a:off x="543713" y="1028700"/>
            <a:ext cx="6075379" cy="158115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CODE OF ETHICS:</a:t>
            </a:r>
            <a:endParaRPr/>
          </a:p>
          <a:p>
            <a:pPr indent="0" lvl="0" marL="0" marR="0" rtl="0" algn="l">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ARTICLE 5</a:t>
            </a:r>
            <a:endParaRPr/>
          </a:p>
        </p:txBody>
      </p:sp>
      <p:sp>
        <p:nvSpPr>
          <p:cNvPr id="620" name="Google Shape;620;p50"/>
          <p:cNvSpPr txBox="1"/>
          <p:nvPr/>
        </p:nvSpPr>
        <p:spPr>
          <a:xfrm>
            <a:off x="7764152" y="1926238"/>
            <a:ext cx="9800291" cy="5530215"/>
          </a:xfrm>
          <a:prstGeom prst="rect">
            <a:avLst/>
          </a:prstGeom>
          <a:noFill/>
          <a:ln>
            <a:noFill/>
          </a:ln>
        </p:spPr>
        <p:txBody>
          <a:bodyPr anchorCtr="0" anchor="t" bIns="0" lIns="0" spcFirstLastPara="1" rIns="0" wrap="square" tIns="0">
            <a:spAutoFit/>
          </a:bodyPr>
          <a:lstStyle/>
          <a:p>
            <a:pPr indent="0" lvl="0" marL="0" marR="0" rtl="0" algn="l">
              <a:lnSpc>
                <a:spcPct val="130006"/>
              </a:lnSpc>
              <a:spcBef>
                <a:spcPts val="0"/>
              </a:spcBef>
              <a:spcAft>
                <a:spcPts val="0"/>
              </a:spcAft>
              <a:buNone/>
            </a:pPr>
            <a:r>
              <a:rPr lang="en-US" sz="4799">
                <a:solidFill>
                  <a:srgbClr val="011C50"/>
                </a:solidFill>
                <a:latin typeface="Gidole"/>
                <a:ea typeface="Gidole"/>
                <a:cs typeface="Gidole"/>
                <a:sym typeface="Gidole"/>
              </a:rPr>
              <a:t>Disclose your present or contemplated interest in a property before providing professional service</a:t>
            </a:r>
            <a:endParaRPr/>
          </a:p>
          <a:p>
            <a:pPr indent="0" lvl="0" marL="0" marR="0" rtl="0" algn="l">
              <a:lnSpc>
                <a:spcPct val="130006"/>
              </a:lnSpc>
              <a:spcBef>
                <a:spcPts val="0"/>
              </a:spcBef>
              <a:spcAft>
                <a:spcPts val="0"/>
              </a:spcAft>
              <a:buNone/>
            </a:pPr>
            <a:r>
              <a:t/>
            </a:r>
            <a:endParaRPr sz="4799">
              <a:solidFill>
                <a:srgbClr val="011C50"/>
              </a:solidFill>
              <a:latin typeface="Gidole"/>
              <a:ea typeface="Gidole"/>
              <a:cs typeface="Gidole"/>
              <a:sym typeface="Gidole"/>
            </a:endParaRPr>
          </a:p>
          <a:p>
            <a:pPr indent="-518159" lvl="1" marL="1036318" marR="0" rtl="0" algn="l">
              <a:lnSpc>
                <a:spcPct val="130006"/>
              </a:lnSpc>
              <a:spcBef>
                <a:spcPts val="0"/>
              </a:spcBef>
              <a:spcAft>
                <a:spcPts val="0"/>
              </a:spcAft>
              <a:buClr>
                <a:srgbClr val="011C50"/>
              </a:buClr>
              <a:buSzPts val="4799"/>
              <a:buFont typeface="Arial"/>
              <a:buChar char="•"/>
            </a:pPr>
            <a:r>
              <a:rPr b="0" i="0" lang="en-US" sz="4799" u="none" cap="none" strike="noStrike">
                <a:solidFill>
                  <a:srgbClr val="011C50"/>
                </a:solidFill>
                <a:latin typeface="Gidole"/>
                <a:ea typeface="Gidole"/>
                <a:cs typeface="Gidole"/>
                <a:sym typeface="Gidole"/>
              </a:rPr>
              <a:t>Get another agent to help out with the market analysis if you think you might want to buy it…</a:t>
            </a:r>
            <a:endParaRPr/>
          </a:p>
        </p:txBody>
      </p:sp>
      <p:sp>
        <p:nvSpPr>
          <p:cNvPr id="621" name="Google Shape;621;p50"/>
          <p:cNvSpPr/>
          <p:nvPr/>
        </p:nvSpPr>
        <p:spPr>
          <a:xfrm>
            <a:off x="1943702" y="9102554"/>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grpSp>
        <p:nvGrpSpPr>
          <p:cNvPr id="125" name="Google Shape;125;p5"/>
          <p:cNvGrpSpPr/>
          <p:nvPr/>
        </p:nvGrpSpPr>
        <p:grpSpPr>
          <a:xfrm>
            <a:off x="8742985" y="-363375"/>
            <a:ext cx="15051428" cy="14746763"/>
            <a:chOff x="0" y="0"/>
            <a:chExt cx="20068571" cy="19662351"/>
          </a:xfrm>
        </p:grpSpPr>
        <p:sp>
          <p:nvSpPr>
            <p:cNvPr id="126" name="Google Shape;126;p5"/>
            <p:cNvSpPr/>
            <p:nvPr/>
          </p:nvSpPr>
          <p:spPr>
            <a:xfrm>
              <a:off x="0" y="0"/>
              <a:ext cx="17410038" cy="18629418"/>
            </a:xfrm>
            <a:custGeom>
              <a:rect b="b" l="l" r="r" t="t"/>
              <a:pathLst>
                <a:path extrusionOk="0" h="18629418" w="17410038">
                  <a:moveTo>
                    <a:pt x="0" y="0"/>
                  </a:moveTo>
                  <a:lnTo>
                    <a:pt x="17410038" y="0"/>
                  </a:lnTo>
                  <a:lnTo>
                    <a:pt x="17410038" y="18629418"/>
                  </a:lnTo>
                  <a:lnTo>
                    <a:pt x="0" y="18629418"/>
                  </a:lnTo>
                  <a:lnTo>
                    <a:pt x="0" y="0"/>
                  </a:lnTo>
                  <a:close/>
                </a:path>
              </a:pathLst>
            </a:custGeom>
            <a:blipFill rotWithShape="1">
              <a:blip r:embed="rId3">
                <a:alphaModFix amt="25000"/>
              </a:blip>
              <a:stretch>
                <a:fillRect b="0" l="0" r="0" t="0"/>
              </a:stretch>
            </a:blipFill>
            <a:ln>
              <a:noFill/>
            </a:ln>
          </p:spPr>
        </p:sp>
        <p:sp>
          <p:nvSpPr>
            <p:cNvPr id="127" name="Google Shape;127;p5"/>
            <p:cNvSpPr/>
            <p:nvPr/>
          </p:nvSpPr>
          <p:spPr>
            <a:xfrm>
              <a:off x="2658533" y="1032933"/>
              <a:ext cx="17410038" cy="18629418"/>
            </a:xfrm>
            <a:custGeom>
              <a:rect b="b" l="l" r="r" t="t"/>
              <a:pathLst>
                <a:path extrusionOk="0" h="18629418" w="17410038">
                  <a:moveTo>
                    <a:pt x="0" y="0"/>
                  </a:moveTo>
                  <a:lnTo>
                    <a:pt x="17410038" y="0"/>
                  </a:lnTo>
                  <a:lnTo>
                    <a:pt x="17410038" y="18629418"/>
                  </a:lnTo>
                  <a:lnTo>
                    <a:pt x="0" y="18629418"/>
                  </a:lnTo>
                  <a:lnTo>
                    <a:pt x="0" y="0"/>
                  </a:lnTo>
                  <a:close/>
                </a:path>
              </a:pathLst>
            </a:custGeom>
            <a:blipFill rotWithShape="1">
              <a:blip r:embed="rId4">
                <a:alphaModFix amt="25000"/>
              </a:blip>
              <a:stretch>
                <a:fillRect b="0" l="0" r="0" t="0"/>
              </a:stretch>
            </a:blipFill>
            <a:ln>
              <a:noFill/>
            </a:ln>
          </p:spPr>
        </p:sp>
      </p:grpSp>
      <p:grpSp>
        <p:nvGrpSpPr>
          <p:cNvPr id="128" name="Google Shape;128;p5"/>
          <p:cNvGrpSpPr/>
          <p:nvPr/>
        </p:nvGrpSpPr>
        <p:grpSpPr>
          <a:xfrm>
            <a:off x="1028700" y="1122264"/>
            <a:ext cx="11140599" cy="1278285"/>
            <a:chOff x="0" y="0"/>
            <a:chExt cx="14854132" cy="1704380"/>
          </a:xfrm>
        </p:grpSpPr>
        <p:sp>
          <p:nvSpPr>
            <p:cNvPr id="129" name="Google Shape;129;p5"/>
            <p:cNvSpPr txBox="1"/>
            <p:nvPr/>
          </p:nvSpPr>
          <p:spPr>
            <a:xfrm>
              <a:off x="0" y="0"/>
              <a:ext cx="14854132" cy="105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200" u="none" cap="none" strike="noStrike">
                  <a:solidFill>
                    <a:srgbClr val="011C50"/>
                  </a:solidFill>
                  <a:latin typeface="League Spartan"/>
                  <a:ea typeface="League Spartan"/>
                  <a:cs typeface="League Spartan"/>
                  <a:sym typeface="League Spartan"/>
                </a:rPr>
                <a:t>PROPER USE OF “REALTOR®”</a:t>
              </a:r>
              <a:endParaRPr/>
            </a:p>
          </p:txBody>
        </p:sp>
        <p:sp>
          <p:nvSpPr>
            <p:cNvPr id="130" name="Google Shape;130;p5"/>
            <p:cNvSpPr txBox="1"/>
            <p:nvPr/>
          </p:nvSpPr>
          <p:spPr>
            <a:xfrm>
              <a:off x="0" y="1054100"/>
              <a:ext cx="14854132" cy="650280"/>
            </a:xfrm>
            <a:prstGeom prst="rect">
              <a:avLst/>
            </a:prstGeom>
            <a:noFill/>
            <a:ln>
              <a:noFill/>
            </a:ln>
          </p:spPr>
          <p:txBody>
            <a:bodyPr anchorCtr="0" anchor="t" bIns="0" lIns="0" spcFirstLastPara="1" rIns="0" wrap="square" tIns="0">
              <a:spAutoFit/>
            </a:bodyPr>
            <a:lstStyle/>
            <a:p>
              <a:pPr indent="0" lvl="0" marL="0" marR="0" rtl="0" algn="l">
                <a:lnSpc>
                  <a:spcPct val="21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1" name="Google Shape;131;p5"/>
          <p:cNvSpPr/>
          <p:nvPr/>
        </p:nvSpPr>
        <p:spPr>
          <a:xfrm>
            <a:off x="15487556" y="9379668"/>
            <a:ext cx="2637577" cy="778085"/>
          </a:xfrm>
          <a:custGeom>
            <a:rect b="b" l="l" r="r" t="t"/>
            <a:pathLst>
              <a:path extrusionOk="0" h="778085" w="2637577">
                <a:moveTo>
                  <a:pt x="0" y="0"/>
                </a:moveTo>
                <a:lnTo>
                  <a:pt x="2637577" y="0"/>
                </a:lnTo>
                <a:lnTo>
                  <a:pt x="2637577" y="778085"/>
                </a:lnTo>
                <a:lnTo>
                  <a:pt x="0" y="778085"/>
                </a:lnTo>
                <a:lnTo>
                  <a:pt x="0" y="0"/>
                </a:lnTo>
                <a:close/>
              </a:path>
            </a:pathLst>
          </a:custGeom>
          <a:blipFill rotWithShape="1">
            <a:blip r:embed="rId5">
              <a:alphaModFix/>
            </a:blip>
            <a:stretch>
              <a:fillRect b="0" l="0" r="0" t="0"/>
            </a:stretch>
          </a:blipFill>
          <a:ln>
            <a:noFill/>
          </a:ln>
        </p:spPr>
      </p:sp>
      <p:pic>
        <p:nvPicPr>
          <p:cNvPr id="132" name="Google Shape;132;p5"/>
          <p:cNvPicPr preferRelativeResize="0"/>
          <p:nvPr/>
        </p:nvPicPr>
        <p:blipFill rotWithShape="1">
          <a:blip r:embed="rId6">
            <a:alphaModFix/>
          </a:blip>
          <a:srcRect b="0" l="0" r="0" t="0"/>
          <a:stretch/>
        </p:blipFill>
        <p:spPr>
          <a:xfrm>
            <a:off x="2331240" y="2400549"/>
            <a:ext cx="12823491" cy="7213213"/>
          </a:xfrm>
          <a:prstGeom prst="rect">
            <a:avLst/>
          </a:prstGeom>
          <a:noFill/>
          <a:ln>
            <a:noFill/>
          </a:ln>
        </p:spPr>
      </p:pic>
      <p:sp>
        <p:nvSpPr>
          <p:cNvPr id="133" name="Google Shape;133;p5"/>
          <p:cNvSpPr/>
          <p:nvPr/>
        </p:nvSpPr>
        <p:spPr>
          <a:xfrm>
            <a:off x="0" y="0"/>
            <a:ext cx="18288000" cy="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The term REALTOR® is not only a trademark owned by NAR and protected by federal law, it is also a valuable membership benefit that distinguishes members from all others in the real estate business. Watch this entertaining video to learn how members can protect the value of the mark by using it properly. Remember, a REALTOR® isn't &quot;just another real estate agent.&quot; Being a REALTOR® means more." id="134" name="Google Shape;134;p5" title="Make Our Marks Remarkable">
            <a:hlinkClick r:id="rId7"/>
          </p:cNvPr>
          <p:cNvPicPr preferRelativeResize="0"/>
          <p:nvPr/>
        </p:nvPicPr>
        <p:blipFill>
          <a:blip r:embed="rId8">
            <a:alphaModFix/>
          </a:blip>
          <a:stretch>
            <a:fillRect/>
          </a:stretch>
        </p:blipFill>
        <p:spPr>
          <a:xfrm>
            <a:off x="2331250" y="2400550"/>
            <a:ext cx="12823475" cy="72132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1C50"/>
        </a:solidFill>
      </p:bgPr>
    </p:bg>
    <p:spTree>
      <p:nvGrpSpPr>
        <p:cNvPr id="625" name="Shape 625"/>
        <p:cNvGrpSpPr/>
        <p:nvPr/>
      </p:nvGrpSpPr>
      <p:grpSpPr>
        <a:xfrm>
          <a:off x="0" y="0"/>
          <a:ext cx="0" cy="0"/>
          <a:chOff x="0" y="0"/>
          <a:chExt cx="0" cy="0"/>
        </a:xfrm>
      </p:grpSpPr>
      <p:sp>
        <p:nvSpPr>
          <p:cNvPr id="626" name="Google Shape;626;p51"/>
          <p:cNvSpPr/>
          <p:nvPr/>
        </p:nvSpPr>
        <p:spPr>
          <a:xfrm>
            <a:off x="-50801" y="-412750"/>
            <a:ext cx="11386563" cy="1111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51"/>
          <p:cNvSpPr txBox="1"/>
          <p:nvPr/>
        </p:nvSpPr>
        <p:spPr>
          <a:xfrm>
            <a:off x="11618075" y="1028700"/>
            <a:ext cx="6185485" cy="1581150"/>
          </a:xfrm>
          <a:prstGeom prst="rect">
            <a:avLst/>
          </a:prstGeom>
          <a:noFill/>
          <a:ln>
            <a:noFill/>
          </a:ln>
        </p:spPr>
        <p:txBody>
          <a:bodyPr anchorCtr="0" anchor="t" bIns="0" lIns="0" spcFirstLastPara="1" rIns="0" wrap="square" tIns="0">
            <a:spAutoFit/>
          </a:bodyPr>
          <a:lstStyle/>
          <a:p>
            <a:pPr indent="0" lvl="0" marL="0" marR="0" rtl="0" algn="r">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CODE OF ETHICS:</a:t>
            </a:r>
            <a:endParaRPr/>
          </a:p>
          <a:p>
            <a:pPr indent="0" lvl="0" marL="0" marR="0" rtl="0" algn="r">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ARTICLE 6</a:t>
            </a:r>
            <a:endParaRPr/>
          </a:p>
        </p:txBody>
      </p:sp>
      <p:sp>
        <p:nvSpPr>
          <p:cNvPr id="628" name="Google Shape;628;p51"/>
          <p:cNvSpPr txBox="1"/>
          <p:nvPr/>
        </p:nvSpPr>
        <p:spPr>
          <a:xfrm>
            <a:off x="231127" y="2176480"/>
            <a:ext cx="10586766" cy="6308586"/>
          </a:xfrm>
          <a:prstGeom prst="rect">
            <a:avLst/>
          </a:prstGeom>
          <a:noFill/>
          <a:ln>
            <a:noFill/>
          </a:ln>
        </p:spPr>
        <p:txBody>
          <a:bodyPr anchorCtr="0" anchor="t" bIns="0" lIns="0" spcFirstLastPara="1" rIns="0" wrap="square" tIns="0">
            <a:spAutoFit/>
          </a:bodyPr>
          <a:lstStyle/>
          <a:p>
            <a:pPr indent="-518160" lvl="1" marL="1036320" marR="0" rtl="0" algn="l">
              <a:lnSpc>
                <a:spcPct val="130000"/>
              </a:lnSpc>
              <a:spcBef>
                <a:spcPts val="0"/>
              </a:spcBef>
              <a:spcAft>
                <a:spcPts val="0"/>
              </a:spcAft>
              <a:buClr>
                <a:srgbClr val="011C50"/>
              </a:buClr>
              <a:buSzPts val="4800"/>
              <a:buFont typeface="Arial"/>
              <a:buChar char="•"/>
            </a:pPr>
            <a:r>
              <a:rPr b="0" i="0" lang="en-US" sz="4800" u="none" cap="none" strike="noStrike">
                <a:solidFill>
                  <a:srgbClr val="011C50"/>
                </a:solidFill>
                <a:latin typeface="Gidole"/>
                <a:ea typeface="Gidole"/>
                <a:cs typeface="Gidole"/>
                <a:sym typeface="Gidole"/>
              </a:rPr>
              <a:t>Need Client’s knowledge and consent for any commission, rebate or profit on expenditures made for your client. </a:t>
            </a:r>
            <a:endParaRPr/>
          </a:p>
          <a:p>
            <a:pPr indent="-518160" lvl="1" marL="1036320" marR="0" rtl="0" algn="l">
              <a:lnSpc>
                <a:spcPct val="130000"/>
              </a:lnSpc>
              <a:spcBef>
                <a:spcPts val="0"/>
              </a:spcBef>
              <a:spcAft>
                <a:spcPts val="0"/>
              </a:spcAft>
              <a:buClr>
                <a:srgbClr val="011C50"/>
              </a:buClr>
              <a:buSzPts val="4800"/>
              <a:buFont typeface="Arial"/>
              <a:buChar char="•"/>
            </a:pPr>
            <a:r>
              <a:rPr b="0" i="0" lang="en-US" sz="4800" u="none" cap="none" strike="noStrike">
                <a:solidFill>
                  <a:srgbClr val="011C50"/>
                </a:solidFill>
                <a:latin typeface="Gidole"/>
                <a:ea typeface="Gidole"/>
                <a:cs typeface="Gidole"/>
                <a:sym typeface="Gidole"/>
              </a:rPr>
              <a:t>Disclose to client if you are getting financial benefit or have a direct interest in any real estate product or service you recommend. </a:t>
            </a:r>
            <a:endParaRPr/>
          </a:p>
        </p:txBody>
      </p:sp>
      <p:sp>
        <p:nvSpPr>
          <p:cNvPr id="629" name="Google Shape;629;p51"/>
          <p:cNvSpPr/>
          <p:nvPr/>
        </p:nvSpPr>
        <p:spPr>
          <a:xfrm>
            <a:off x="13612105" y="4970162"/>
            <a:ext cx="3015234" cy="2542576"/>
          </a:xfrm>
          <a:custGeom>
            <a:rect b="b" l="l" r="r" t="t"/>
            <a:pathLst>
              <a:path extrusionOk="0" h="2542576" w="3015234">
                <a:moveTo>
                  <a:pt x="0" y="0"/>
                </a:moveTo>
                <a:lnTo>
                  <a:pt x="3015234" y="0"/>
                </a:lnTo>
                <a:lnTo>
                  <a:pt x="3015234" y="2542576"/>
                </a:lnTo>
                <a:lnTo>
                  <a:pt x="0" y="2542576"/>
                </a:lnTo>
                <a:lnTo>
                  <a:pt x="0" y="0"/>
                </a:lnTo>
                <a:close/>
              </a:path>
            </a:pathLst>
          </a:custGeom>
          <a:blipFill rotWithShape="1">
            <a:blip r:embed="rId3">
              <a:alphaModFix/>
            </a:blip>
            <a:stretch>
              <a:fillRect b="0" l="0" r="0" t="0"/>
            </a:stretch>
          </a:blipFill>
          <a:ln>
            <a:noFill/>
          </a:ln>
        </p:spPr>
      </p:sp>
      <p:sp>
        <p:nvSpPr>
          <p:cNvPr id="630" name="Google Shape;630;p51"/>
          <p:cNvSpPr/>
          <p:nvPr/>
        </p:nvSpPr>
        <p:spPr>
          <a:xfrm>
            <a:off x="13612105" y="8978339"/>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52"/>
          <p:cNvSpPr/>
          <p:nvPr/>
        </p:nvSpPr>
        <p:spPr>
          <a:xfrm>
            <a:off x="-103050" y="125"/>
            <a:ext cx="7143600" cy="10287000"/>
          </a:xfrm>
          <a:prstGeom prst="rect">
            <a:avLst/>
          </a:prstGeom>
          <a:solidFill>
            <a:srgbClr val="011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52"/>
          <p:cNvSpPr/>
          <p:nvPr/>
        </p:nvSpPr>
        <p:spPr>
          <a:xfrm>
            <a:off x="1906596" y="9025528"/>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3">
              <a:alphaModFix/>
            </a:blip>
            <a:stretch>
              <a:fillRect b="0" l="0" r="0" t="0"/>
            </a:stretch>
          </a:blipFill>
          <a:ln>
            <a:noFill/>
          </a:ln>
        </p:spPr>
      </p:sp>
      <p:sp>
        <p:nvSpPr>
          <p:cNvPr id="637" name="Google Shape;637;p52"/>
          <p:cNvSpPr/>
          <p:nvPr/>
        </p:nvSpPr>
        <p:spPr>
          <a:xfrm>
            <a:off x="2020914" y="4772780"/>
            <a:ext cx="2895727" cy="2441803"/>
          </a:xfrm>
          <a:custGeom>
            <a:rect b="b" l="l" r="r" t="t"/>
            <a:pathLst>
              <a:path extrusionOk="0" h="2441803" w="2895727">
                <a:moveTo>
                  <a:pt x="0" y="0"/>
                </a:moveTo>
                <a:lnTo>
                  <a:pt x="2895728" y="0"/>
                </a:lnTo>
                <a:lnTo>
                  <a:pt x="2895728" y="2441803"/>
                </a:lnTo>
                <a:lnTo>
                  <a:pt x="0" y="2441803"/>
                </a:lnTo>
                <a:lnTo>
                  <a:pt x="0" y="0"/>
                </a:lnTo>
                <a:close/>
              </a:path>
            </a:pathLst>
          </a:custGeom>
          <a:blipFill rotWithShape="1">
            <a:blip r:embed="rId4">
              <a:alphaModFix/>
            </a:blip>
            <a:stretch>
              <a:fillRect b="0" l="0" r="0" t="0"/>
            </a:stretch>
          </a:blipFill>
          <a:ln>
            <a:noFill/>
          </a:ln>
        </p:spPr>
      </p:sp>
      <p:sp>
        <p:nvSpPr>
          <p:cNvPr id="638" name="Google Shape;638;p52"/>
          <p:cNvSpPr txBox="1"/>
          <p:nvPr/>
        </p:nvSpPr>
        <p:spPr>
          <a:xfrm>
            <a:off x="588384" y="1028700"/>
            <a:ext cx="6154026" cy="158115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CODE OF ETHICS:</a:t>
            </a:r>
            <a:endParaRPr/>
          </a:p>
          <a:p>
            <a:pPr indent="0" lvl="0" marL="0" marR="0" rtl="0" algn="l">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ARTICLE 7</a:t>
            </a:r>
            <a:endParaRPr/>
          </a:p>
        </p:txBody>
      </p:sp>
      <p:sp>
        <p:nvSpPr>
          <p:cNvPr id="639" name="Google Shape;639;p52"/>
          <p:cNvSpPr txBox="1"/>
          <p:nvPr/>
        </p:nvSpPr>
        <p:spPr>
          <a:xfrm>
            <a:off x="7889988" y="1559242"/>
            <a:ext cx="9831750" cy="711136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4800">
                <a:solidFill>
                  <a:srgbClr val="011C50"/>
                </a:solidFill>
                <a:latin typeface="Gidole"/>
                <a:ea typeface="Gidole"/>
                <a:cs typeface="Gidole"/>
                <a:sym typeface="Gidole"/>
              </a:rPr>
              <a:t>Realtors® receive compensation from one party only, unless they make full disclosure and receive informed consent from their client.</a:t>
            </a:r>
            <a:endParaRPr/>
          </a:p>
          <a:p>
            <a:pPr indent="0" lvl="0" marL="0" marR="0" rtl="0" algn="l">
              <a:lnSpc>
                <a:spcPct val="130000"/>
              </a:lnSpc>
              <a:spcBef>
                <a:spcPts val="0"/>
              </a:spcBef>
              <a:spcAft>
                <a:spcPts val="0"/>
              </a:spcAft>
              <a:buNone/>
            </a:pPr>
            <a:r>
              <a:t/>
            </a:r>
            <a:endParaRPr sz="4800">
              <a:solidFill>
                <a:srgbClr val="011C50"/>
              </a:solidFill>
              <a:latin typeface="Gidole"/>
              <a:ea typeface="Gidole"/>
              <a:cs typeface="Gidole"/>
              <a:sym typeface="Gidole"/>
            </a:endParaRPr>
          </a:p>
          <a:p>
            <a:pPr indent="-518160" lvl="1" marL="1036320" marR="0" rtl="0" algn="l">
              <a:lnSpc>
                <a:spcPct val="130000"/>
              </a:lnSpc>
              <a:spcBef>
                <a:spcPts val="0"/>
              </a:spcBef>
              <a:spcAft>
                <a:spcPts val="0"/>
              </a:spcAft>
              <a:buClr>
                <a:srgbClr val="011C50"/>
              </a:buClr>
              <a:buSzPts val="4800"/>
              <a:buFont typeface="Arial"/>
              <a:buChar char="•"/>
            </a:pPr>
            <a:r>
              <a:rPr b="0" i="0" lang="en-US" sz="4800" u="none" cap="none" strike="noStrike">
                <a:solidFill>
                  <a:srgbClr val="011C50"/>
                </a:solidFill>
                <a:latin typeface="Gidole"/>
                <a:ea typeface="Gidole"/>
                <a:cs typeface="Gidole"/>
                <a:sym typeface="Gidole"/>
              </a:rPr>
              <a:t>Listing Agreement and Buyer Agency Agreement both have language available to handle this.</a:t>
            </a:r>
            <a:endParaRPr/>
          </a:p>
          <a:p>
            <a:pPr indent="0" lvl="0" marL="0" marR="0" rtl="0" algn="l">
              <a:lnSpc>
                <a:spcPct val="130000"/>
              </a:lnSpc>
              <a:spcBef>
                <a:spcPts val="0"/>
              </a:spcBef>
              <a:spcAft>
                <a:spcPts val="0"/>
              </a:spcAft>
              <a:buNone/>
            </a:pPr>
            <a:r>
              <a:t/>
            </a:r>
            <a:endParaRPr sz="4800">
              <a:solidFill>
                <a:srgbClr val="011C50"/>
              </a:solidFill>
              <a:latin typeface="Gidole"/>
              <a:ea typeface="Gidole"/>
              <a:cs typeface="Gidole"/>
              <a:sym typeface="Gidole"/>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1C50"/>
        </a:solidFill>
      </p:bgPr>
    </p:bg>
    <p:spTree>
      <p:nvGrpSpPr>
        <p:cNvPr id="643" name="Shape 643"/>
        <p:cNvGrpSpPr/>
        <p:nvPr/>
      </p:nvGrpSpPr>
      <p:grpSpPr>
        <a:xfrm>
          <a:off x="0" y="0"/>
          <a:ext cx="0" cy="0"/>
          <a:chOff x="0" y="0"/>
          <a:chExt cx="0" cy="0"/>
        </a:xfrm>
      </p:grpSpPr>
      <p:sp>
        <p:nvSpPr>
          <p:cNvPr id="644" name="Google Shape;644;p53"/>
          <p:cNvSpPr/>
          <p:nvPr/>
        </p:nvSpPr>
        <p:spPr>
          <a:xfrm>
            <a:off x="-50801" y="-412750"/>
            <a:ext cx="11402292" cy="1111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53"/>
          <p:cNvSpPr txBox="1"/>
          <p:nvPr/>
        </p:nvSpPr>
        <p:spPr>
          <a:xfrm>
            <a:off x="11573405" y="1028700"/>
            <a:ext cx="6201215" cy="1581150"/>
          </a:xfrm>
          <a:prstGeom prst="rect">
            <a:avLst/>
          </a:prstGeom>
          <a:noFill/>
          <a:ln>
            <a:noFill/>
          </a:ln>
        </p:spPr>
        <p:txBody>
          <a:bodyPr anchorCtr="0" anchor="t" bIns="0" lIns="0" spcFirstLastPara="1" rIns="0" wrap="square" tIns="0">
            <a:spAutoFit/>
          </a:bodyPr>
          <a:lstStyle/>
          <a:p>
            <a:pPr indent="0" lvl="0" marL="0" marR="0" rtl="0" algn="r">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CODE OF ETHICS:</a:t>
            </a:r>
            <a:endParaRPr/>
          </a:p>
          <a:p>
            <a:pPr indent="0" lvl="0" marL="0" marR="0" rtl="0" algn="r">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ARTICLE 8</a:t>
            </a:r>
            <a:endParaRPr/>
          </a:p>
        </p:txBody>
      </p:sp>
      <p:sp>
        <p:nvSpPr>
          <p:cNvPr id="646" name="Google Shape;646;p53"/>
          <p:cNvSpPr txBox="1"/>
          <p:nvPr/>
        </p:nvSpPr>
        <p:spPr>
          <a:xfrm>
            <a:off x="1127708" y="3600741"/>
            <a:ext cx="9045275" cy="236791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4800">
                <a:solidFill>
                  <a:srgbClr val="011C50"/>
                </a:solidFill>
                <a:latin typeface="Gidole"/>
                <a:ea typeface="Gidole"/>
                <a:cs typeface="Gidole"/>
                <a:sym typeface="Gidole"/>
              </a:rPr>
              <a:t>Realtors® holding client or customer funds should keep them in a separate escrow account.</a:t>
            </a:r>
            <a:endParaRPr/>
          </a:p>
        </p:txBody>
      </p:sp>
      <p:sp>
        <p:nvSpPr>
          <p:cNvPr id="647" name="Google Shape;647;p53"/>
          <p:cNvSpPr/>
          <p:nvPr/>
        </p:nvSpPr>
        <p:spPr>
          <a:xfrm>
            <a:off x="13547516" y="4986205"/>
            <a:ext cx="2940249" cy="2479345"/>
          </a:xfrm>
          <a:custGeom>
            <a:rect b="b" l="l" r="r" t="t"/>
            <a:pathLst>
              <a:path extrusionOk="0" h="2479345" w="2940249">
                <a:moveTo>
                  <a:pt x="0" y="0"/>
                </a:moveTo>
                <a:lnTo>
                  <a:pt x="2940248" y="0"/>
                </a:lnTo>
                <a:lnTo>
                  <a:pt x="2940248" y="2479345"/>
                </a:lnTo>
                <a:lnTo>
                  <a:pt x="0" y="2479345"/>
                </a:lnTo>
                <a:lnTo>
                  <a:pt x="0" y="0"/>
                </a:lnTo>
                <a:close/>
              </a:path>
            </a:pathLst>
          </a:custGeom>
          <a:blipFill rotWithShape="1">
            <a:blip r:embed="rId3">
              <a:alphaModFix/>
            </a:blip>
            <a:stretch>
              <a:fillRect b="0" l="0" r="0" t="0"/>
            </a:stretch>
          </a:blipFill>
          <a:ln>
            <a:noFill/>
          </a:ln>
        </p:spPr>
      </p:sp>
      <p:sp>
        <p:nvSpPr>
          <p:cNvPr id="648" name="Google Shape;648;p53"/>
          <p:cNvSpPr/>
          <p:nvPr/>
        </p:nvSpPr>
        <p:spPr>
          <a:xfrm>
            <a:off x="13500428" y="9056987"/>
            <a:ext cx="3034423" cy="895155"/>
          </a:xfrm>
          <a:custGeom>
            <a:rect b="b" l="l" r="r" t="t"/>
            <a:pathLst>
              <a:path extrusionOk="0" h="895155" w="3034423">
                <a:moveTo>
                  <a:pt x="0" y="0"/>
                </a:moveTo>
                <a:lnTo>
                  <a:pt x="3034424" y="0"/>
                </a:lnTo>
                <a:lnTo>
                  <a:pt x="3034424" y="895155"/>
                </a:lnTo>
                <a:lnTo>
                  <a:pt x="0" y="89515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54"/>
          <p:cNvSpPr/>
          <p:nvPr/>
        </p:nvSpPr>
        <p:spPr>
          <a:xfrm>
            <a:off x="-103050" y="0"/>
            <a:ext cx="6986400" cy="10287000"/>
          </a:xfrm>
          <a:prstGeom prst="rect">
            <a:avLst/>
          </a:prstGeom>
          <a:solidFill>
            <a:srgbClr val="011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54"/>
          <p:cNvSpPr/>
          <p:nvPr/>
        </p:nvSpPr>
        <p:spPr>
          <a:xfrm>
            <a:off x="1639958" y="9025528"/>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3">
              <a:alphaModFix/>
            </a:blip>
            <a:stretch>
              <a:fillRect b="0" l="0" r="0" t="0"/>
            </a:stretch>
          </a:blipFill>
          <a:ln>
            <a:noFill/>
          </a:ln>
        </p:spPr>
      </p:sp>
      <p:sp>
        <p:nvSpPr>
          <p:cNvPr id="655" name="Google Shape;655;p54"/>
          <p:cNvSpPr/>
          <p:nvPr/>
        </p:nvSpPr>
        <p:spPr>
          <a:xfrm>
            <a:off x="1704536" y="4843383"/>
            <a:ext cx="2905268" cy="2449848"/>
          </a:xfrm>
          <a:custGeom>
            <a:rect b="b" l="l" r="r" t="t"/>
            <a:pathLst>
              <a:path extrusionOk="0" h="2449848" w="2905268">
                <a:moveTo>
                  <a:pt x="0" y="0"/>
                </a:moveTo>
                <a:lnTo>
                  <a:pt x="2905268" y="0"/>
                </a:lnTo>
                <a:lnTo>
                  <a:pt x="2905268" y="2449847"/>
                </a:lnTo>
                <a:lnTo>
                  <a:pt x="0" y="2449847"/>
                </a:lnTo>
                <a:lnTo>
                  <a:pt x="0" y="0"/>
                </a:lnTo>
                <a:close/>
              </a:path>
            </a:pathLst>
          </a:custGeom>
          <a:blipFill rotWithShape="1">
            <a:blip r:embed="rId4">
              <a:alphaModFix/>
            </a:blip>
            <a:stretch>
              <a:fillRect b="0" l="0" r="0" t="0"/>
            </a:stretch>
          </a:blipFill>
          <a:ln>
            <a:noFill/>
          </a:ln>
        </p:spPr>
      </p:sp>
      <p:sp>
        <p:nvSpPr>
          <p:cNvPr id="656" name="Google Shape;656;p54"/>
          <p:cNvSpPr txBox="1"/>
          <p:nvPr/>
        </p:nvSpPr>
        <p:spPr>
          <a:xfrm>
            <a:off x="697815" y="1028700"/>
            <a:ext cx="6185485" cy="158115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CODE OF ETHICS:</a:t>
            </a:r>
            <a:endParaRPr/>
          </a:p>
          <a:p>
            <a:pPr indent="0" lvl="0" marL="0" marR="0" rtl="0" algn="l">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ARTICLE 9</a:t>
            </a:r>
            <a:endParaRPr/>
          </a:p>
        </p:txBody>
      </p:sp>
      <p:sp>
        <p:nvSpPr>
          <p:cNvPr id="657" name="Google Shape;657;p54"/>
          <p:cNvSpPr txBox="1"/>
          <p:nvPr/>
        </p:nvSpPr>
        <p:spPr>
          <a:xfrm>
            <a:off x="7528210" y="1362604"/>
            <a:ext cx="10240717" cy="711136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4800">
                <a:solidFill>
                  <a:srgbClr val="011C50"/>
                </a:solidFill>
                <a:latin typeface="Gidole"/>
                <a:ea typeface="Gidole"/>
                <a:cs typeface="Gidole"/>
                <a:sym typeface="Gidole"/>
              </a:rPr>
              <a:t>All agreements related to real estate transactions should be in writing and a copy given to each party upon signing.</a:t>
            </a:r>
            <a:endParaRPr/>
          </a:p>
          <a:p>
            <a:pPr indent="0" lvl="0" marL="0" marR="0" rtl="0" algn="l">
              <a:lnSpc>
                <a:spcPct val="130000"/>
              </a:lnSpc>
              <a:spcBef>
                <a:spcPts val="0"/>
              </a:spcBef>
              <a:spcAft>
                <a:spcPts val="0"/>
              </a:spcAft>
              <a:buNone/>
            </a:pPr>
            <a:r>
              <a:t/>
            </a:r>
            <a:endParaRPr sz="4800">
              <a:solidFill>
                <a:srgbClr val="011C50"/>
              </a:solidFill>
              <a:latin typeface="Gidole"/>
              <a:ea typeface="Gidole"/>
              <a:cs typeface="Gidole"/>
              <a:sym typeface="Gidole"/>
            </a:endParaRPr>
          </a:p>
          <a:p>
            <a:pPr indent="-518160" lvl="1" marL="1036320" marR="0" rtl="0" algn="l">
              <a:lnSpc>
                <a:spcPct val="130000"/>
              </a:lnSpc>
              <a:spcBef>
                <a:spcPts val="0"/>
              </a:spcBef>
              <a:spcAft>
                <a:spcPts val="0"/>
              </a:spcAft>
              <a:buClr>
                <a:srgbClr val="011C50"/>
              </a:buClr>
              <a:buSzPts val="4800"/>
              <a:buFont typeface="Arial"/>
              <a:buChar char="•"/>
            </a:pPr>
            <a:r>
              <a:rPr b="0" i="0" lang="en-US" sz="4800" u="none" cap="none" strike="noStrike">
                <a:solidFill>
                  <a:srgbClr val="011C50"/>
                </a:solidFill>
                <a:latin typeface="Gidole"/>
                <a:ea typeface="Gidole"/>
                <a:cs typeface="Gidole"/>
                <a:sym typeface="Gidole"/>
              </a:rPr>
              <a:t>Use written extensions or amendments</a:t>
            </a:r>
            <a:endParaRPr/>
          </a:p>
          <a:p>
            <a:pPr indent="0" lvl="0" marL="0" marR="0" rtl="0" algn="l">
              <a:lnSpc>
                <a:spcPct val="130000"/>
              </a:lnSpc>
              <a:spcBef>
                <a:spcPts val="0"/>
              </a:spcBef>
              <a:spcAft>
                <a:spcPts val="0"/>
              </a:spcAft>
              <a:buNone/>
            </a:pPr>
            <a:r>
              <a:t/>
            </a:r>
            <a:endParaRPr sz="4800">
              <a:solidFill>
                <a:srgbClr val="011C50"/>
              </a:solidFill>
              <a:latin typeface="Gidole"/>
              <a:ea typeface="Gidole"/>
              <a:cs typeface="Gidole"/>
              <a:sym typeface="Gidole"/>
            </a:endParaRPr>
          </a:p>
          <a:p>
            <a:pPr indent="-518160" lvl="1" marL="1036320" marR="0" rtl="0" algn="l">
              <a:lnSpc>
                <a:spcPct val="130000"/>
              </a:lnSpc>
              <a:spcBef>
                <a:spcPts val="0"/>
              </a:spcBef>
              <a:spcAft>
                <a:spcPts val="0"/>
              </a:spcAft>
              <a:buClr>
                <a:srgbClr val="011C50"/>
              </a:buClr>
              <a:buSzPts val="4800"/>
              <a:buFont typeface="Arial"/>
              <a:buChar char="•"/>
            </a:pPr>
            <a:r>
              <a:rPr b="0" i="0" lang="en-US" sz="4800" u="none" cap="none" strike="noStrike">
                <a:solidFill>
                  <a:srgbClr val="011C50"/>
                </a:solidFill>
                <a:latin typeface="Gidole"/>
                <a:ea typeface="Gidole"/>
                <a:cs typeface="Gidole"/>
                <a:sym typeface="Gidole"/>
              </a:rPr>
              <a:t>Disclose and explain terms prior to getting electronic signatures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1C50"/>
        </a:solidFill>
      </p:bgPr>
    </p:bg>
    <p:spTree>
      <p:nvGrpSpPr>
        <p:cNvPr id="661" name="Shape 661"/>
        <p:cNvGrpSpPr/>
        <p:nvPr/>
      </p:nvGrpSpPr>
      <p:grpSpPr>
        <a:xfrm>
          <a:off x="0" y="0"/>
          <a:ext cx="0" cy="0"/>
          <a:chOff x="0" y="0"/>
          <a:chExt cx="0" cy="0"/>
        </a:xfrm>
      </p:grpSpPr>
      <p:sp>
        <p:nvSpPr>
          <p:cNvPr id="662" name="Google Shape;662;p55"/>
          <p:cNvSpPr/>
          <p:nvPr/>
        </p:nvSpPr>
        <p:spPr>
          <a:xfrm>
            <a:off x="-50801" y="-412750"/>
            <a:ext cx="11496669" cy="1111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55"/>
          <p:cNvSpPr/>
          <p:nvPr/>
        </p:nvSpPr>
        <p:spPr>
          <a:xfrm>
            <a:off x="13699034" y="4986205"/>
            <a:ext cx="2952106" cy="2505301"/>
          </a:xfrm>
          <a:custGeom>
            <a:rect b="b" l="l" r="r" t="t"/>
            <a:pathLst>
              <a:path extrusionOk="0" h="2505301" w="2952106">
                <a:moveTo>
                  <a:pt x="0" y="0"/>
                </a:moveTo>
                <a:lnTo>
                  <a:pt x="2952106" y="0"/>
                </a:lnTo>
                <a:lnTo>
                  <a:pt x="2952106" y="2505301"/>
                </a:lnTo>
                <a:lnTo>
                  <a:pt x="0" y="2505301"/>
                </a:lnTo>
                <a:lnTo>
                  <a:pt x="0" y="0"/>
                </a:lnTo>
                <a:close/>
              </a:path>
            </a:pathLst>
          </a:custGeom>
          <a:blipFill rotWithShape="1">
            <a:blip r:embed="rId3">
              <a:alphaModFix/>
            </a:blip>
            <a:stretch>
              <a:fillRect b="0" l="0" r="0" t="0"/>
            </a:stretch>
          </a:blipFill>
          <a:ln>
            <a:noFill/>
          </a:ln>
        </p:spPr>
      </p:sp>
      <p:sp>
        <p:nvSpPr>
          <p:cNvPr id="664" name="Google Shape;664;p55"/>
          <p:cNvSpPr txBox="1"/>
          <p:nvPr/>
        </p:nvSpPr>
        <p:spPr>
          <a:xfrm>
            <a:off x="11737020" y="1028700"/>
            <a:ext cx="6175210" cy="1581150"/>
          </a:xfrm>
          <a:prstGeom prst="rect">
            <a:avLst/>
          </a:prstGeom>
          <a:noFill/>
          <a:ln>
            <a:noFill/>
          </a:ln>
        </p:spPr>
        <p:txBody>
          <a:bodyPr anchorCtr="0" anchor="t" bIns="0" lIns="0" spcFirstLastPara="1" rIns="0" wrap="square" tIns="0">
            <a:spAutoFit/>
          </a:bodyPr>
          <a:lstStyle/>
          <a:p>
            <a:pPr indent="0" lvl="0" marL="0" marR="0" rtl="0" algn="r">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CODE OF ETHICS:</a:t>
            </a:r>
            <a:endParaRPr/>
          </a:p>
          <a:p>
            <a:pPr indent="0" lvl="0" marL="0" marR="0" rtl="0" algn="r">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ARTICLE 10</a:t>
            </a:r>
            <a:endParaRPr/>
          </a:p>
        </p:txBody>
      </p:sp>
      <p:sp>
        <p:nvSpPr>
          <p:cNvPr id="665" name="Google Shape;665;p55"/>
          <p:cNvSpPr txBox="1"/>
          <p:nvPr/>
        </p:nvSpPr>
        <p:spPr>
          <a:xfrm>
            <a:off x="493998" y="466090"/>
            <a:ext cx="10407072" cy="8595045"/>
          </a:xfrm>
          <a:prstGeom prst="rect">
            <a:avLst/>
          </a:prstGeom>
          <a:noFill/>
          <a:ln>
            <a:noFill/>
          </a:ln>
        </p:spPr>
        <p:txBody>
          <a:bodyPr anchorCtr="0" anchor="t" bIns="0" lIns="0" spcFirstLastPara="1" rIns="0" wrap="square" tIns="0">
            <a:spAutoFit/>
          </a:bodyPr>
          <a:lstStyle/>
          <a:p>
            <a:pPr indent="0" lvl="0" marL="0" marR="0" rtl="0" algn="l">
              <a:lnSpc>
                <a:spcPct val="130006"/>
              </a:lnSpc>
              <a:spcBef>
                <a:spcPts val="0"/>
              </a:spcBef>
              <a:spcAft>
                <a:spcPts val="0"/>
              </a:spcAft>
              <a:buNone/>
            </a:pPr>
            <a:r>
              <a:rPr lang="en-US" sz="4399">
                <a:solidFill>
                  <a:srgbClr val="011C50"/>
                </a:solidFill>
                <a:latin typeface="Gidole"/>
                <a:ea typeface="Gidole"/>
                <a:cs typeface="Gidole"/>
                <a:sym typeface="Gidole"/>
              </a:rPr>
              <a:t>Do not discriminate in providing services or real estate employment for reasons of:</a:t>
            </a:r>
            <a:endParaRPr/>
          </a:p>
          <a:p>
            <a:pPr indent="0" lvl="0" marL="0" marR="0" rtl="0" algn="l">
              <a:lnSpc>
                <a:spcPct val="130006"/>
              </a:lnSpc>
              <a:spcBef>
                <a:spcPts val="0"/>
              </a:spcBef>
              <a:spcAft>
                <a:spcPts val="0"/>
              </a:spcAft>
              <a:buNone/>
            </a:pPr>
            <a:r>
              <a:rPr lang="en-US" sz="4399">
                <a:solidFill>
                  <a:srgbClr val="011C50"/>
                </a:solidFill>
                <a:latin typeface="Gidole"/>
                <a:ea typeface="Gidole"/>
                <a:cs typeface="Gidole"/>
                <a:sym typeface="Gidole"/>
              </a:rPr>
              <a:t>race, color, religion, sex, handicap, familial status, national origin, sexual orientation or gender identity.</a:t>
            </a:r>
            <a:endParaRPr/>
          </a:p>
          <a:p>
            <a:pPr indent="0" lvl="0" marL="0" marR="0" rtl="0" algn="l">
              <a:lnSpc>
                <a:spcPct val="106365"/>
              </a:lnSpc>
              <a:spcBef>
                <a:spcPts val="0"/>
              </a:spcBef>
              <a:spcAft>
                <a:spcPts val="0"/>
              </a:spcAft>
              <a:buNone/>
            </a:pPr>
            <a:r>
              <a:t/>
            </a:r>
            <a:endParaRPr sz="4399">
              <a:solidFill>
                <a:srgbClr val="011C50"/>
              </a:solidFill>
              <a:latin typeface="Gidole"/>
              <a:ea typeface="Gidole"/>
              <a:cs typeface="Gidole"/>
              <a:sym typeface="Gidole"/>
            </a:endParaRPr>
          </a:p>
          <a:p>
            <a:pPr indent="-474975" lvl="1" marL="949951" marR="0" rtl="0" algn="l">
              <a:lnSpc>
                <a:spcPct val="130006"/>
              </a:lnSpc>
              <a:spcBef>
                <a:spcPts val="0"/>
              </a:spcBef>
              <a:spcAft>
                <a:spcPts val="0"/>
              </a:spcAft>
              <a:buClr>
                <a:srgbClr val="011C50"/>
              </a:buClr>
              <a:buSzPts val="4399"/>
              <a:buFont typeface="Arial"/>
              <a:buChar char="•"/>
            </a:pPr>
            <a:r>
              <a:rPr b="0" i="0" lang="en-US" sz="4399" u="none" cap="none" strike="noStrike">
                <a:solidFill>
                  <a:srgbClr val="011C50"/>
                </a:solidFill>
                <a:latin typeface="Gidole"/>
                <a:ea typeface="Gidole"/>
                <a:cs typeface="Gidole"/>
                <a:sym typeface="Gidole"/>
              </a:rPr>
              <a:t>10-5: REALTORS® must not use harassing speech, hate speech, epithets, or slurs based on race, color, religion, sex, handicap, familial status, national origin, sexual orientation, or gender identity. </a:t>
            </a:r>
            <a:endParaRPr/>
          </a:p>
        </p:txBody>
      </p:sp>
      <p:sp>
        <p:nvSpPr>
          <p:cNvPr id="666" name="Google Shape;666;p55"/>
          <p:cNvSpPr/>
          <p:nvPr/>
        </p:nvSpPr>
        <p:spPr>
          <a:xfrm>
            <a:off x="13657876" y="9135634"/>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56"/>
          <p:cNvSpPr/>
          <p:nvPr/>
        </p:nvSpPr>
        <p:spPr>
          <a:xfrm>
            <a:off x="-103050" y="0"/>
            <a:ext cx="7049400" cy="10287000"/>
          </a:xfrm>
          <a:prstGeom prst="rect">
            <a:avLst/>
          </a:prstGeom>
          <a:solidFill>
            <a:srgbClr val="011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56"/>
          <p:cNvSpPr/>
          <p:nvPr/>
        </p:nvSpPr>
        <p:spPr>
          <a:xfrm>
            <a:off x="2014484" y="9088446"/>
            <a:ext cx="3034423" cy="895155"/>
          </a:xfrm>
          <a:custGeom>
            <a:rect b="b" l="l" r="r" t="t"/>
            <a:pathLst>
              <a:path extrusionOk="0" h="895155" w="3034423">
                <a:moveTo>
                  <a:pt x="0" y="0"/>
                </a:moveTo>
                <a:lnTo>
                  <a:pt x="3034424" y="0"/>
                </a:lnTo>
                <a:lnTo>
                  <a:pt x="3034424" y="895155"/>
                </a:lnTo>
                <a:lnTo>
                  <a:pt x="0" y="895155"/>
                </a:lnTo>
                <a:lnTo>
                  <a:pt x="0" y="0"/>
                </a:lnTo>
                <a:close/>
              </a:path>
            </a:pathLst>
          </a:custGeom>
          <a:blipFill rotWithShape="1">
            <a:blip r:embed="rId3">
              <a:alphaModFix/>
            </a:blip>
            <a:stretch>
              <a:fillRect b="0" l="0" r="0" t="0"/>
            </a:stretch>
          </a:blipFill>
          <a:ln>
            <a:noFill/>
          </a:ln>
        </p:spPr>
      </p:sp>
      <p:sp>
        <p:nvSpPr>
          <p:cNvPr id="673" name="Google Shape;673;p56"/>
          <p:cNvSpPr txBox="1"/>
          <p:nvPr/>
        </p:nvSpPr>
        <p:spPr>
          <a:xfrm>
            <a:off x="612288" y="1028700"/>
            <a:ext cx="6059649" cy="158115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CODE OF ETHICS:</a:t>
            </a:r>
            <a:endParaRPr/>
          </a:p>
          <a:p>
            <a:pPr indent="0" lvl="0" marL="0" marR="0" rtl="0" algn="l">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ARTICLE 11</a:t>
            </a:r>
            <a:endParaRPr/>
          </a:p>
        </p:txBody>
      </p:sp>
      <p:sp>
        <p:nvSpPr>
          <p:cNvPr id="674" name="Google Shape;674;p56"/>
          <p:cNvSpPr txBox="1"/>
          <p:nvPr/>
        </p:nvSpPr>
        <p:spPr>
          <a:xfrm>
            <a:off x="7685500" y="971550"/>
            <a:ext cx="10272300" cy="9903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4100">
                <a:solidFill>
                  <a:srgbClr val="011C50"/>
                </a:solidFill>
                <a:latin typeface="Gidole"/>
                <a:ea typeface="Gidole"/>
                <a:cs typeface="Gidole"/>
                <a:sym typeface="Gidole"/>
              </a:rPr>
              <a:t>Practice competently.</a:t>
            </a:r>
            <a:endParaRPr sz="700"/>
          </a:p>
          <a:p>
            <a:pPr indent="0" lvl="0" marL="0" marR="0" rtl="0" algn="l">
              <a:lnSpc>
                <a:spcPct val="130000"/>
              </a:lnSpc>
              <a:spcBef>
                <a:spcPts val="0"/>
              </a:spcBef>
              <a:spcAft>
                <a:spcPts val="0"/>
              </a:spcAft>
              <a:buNone/>
            </a:pPr>
            <a:r>
              <a:t/>
            </a:r>
            <a:endParaRPr sz="4100">
              <a:solidFill>
                <a:srgbClr val="011C50"/>
              </a:solidFill>
              <a:latin typeface="Gidole"/>
              <a:ea typeface="Gidole"/>
              <a:cs typeface="Gidole"/>
              <a:sym typeface="Gidole"/>
            </a:endParaRPr>
          </a:p>
          <a:p>
            <a:pPr indent="-473710" lvl="1" marL="1036320" marR="0" rtl="0" algn="l">
              <a:lnSpc>
                <a:spcPct val="130000"/>
              </a:lnSpc>
              <a:spcBef>
                <a:spcPts val="0"/>
              </a:spcBef>
              <a:spcAft>
                <a:spcPts val="0"/>
              </a:spcAft>
              <a:buClr>
                <a:srgbClr val="011C50"/>
              </a:buClr>
              <a:buSzPts val="4100"/>
              <a:buFont typeface="Arial"/>
              <a:buChar char="•"/>
            </a:pPr>
            <a:r>
              <a:rPr b="0" i="0" lang="en-US" sz="4100" u="none" cap="none" strike="noStrike">
                <a:solidFill>
                  <a:srgbClr val="011C50"/>
                </a:solidFill>
                <a:latin typeface="Gidole"/>
                <a:ea typeface="Gidole"/>
                <a:cs typeface="Gidole"/>
                <a:sym typeface="Gidole"/>
              </a:rPr>
              <a:t>Live up to the standards of practice and competency reasonably expected in your discipline. Relates to duties imposed by contract, Code of Ethics or license law.</a:t>
            </a:r>
            <a:endParaRPr sz="700"/>
          </a:p>
          <a:p>
            <a:pPr indent="0" lvl="0" marL="0" marR="0" rtl="0" algn="l">
              <a:lnSpc>
                <a:spcPct val="130000"/>
              </a:lnSpc>
              <a:spcBef>
                <a:spcPts val="0"/>
              </a:spcBef>
              <a:spcAft>
                <a:spcPts val="0"/>
              </a:spcAft>
              <a:buNone/>
            </a:pPr>
            <a:r>
              <a:t/>
            </a:r>
            <a:endParaRPr sz="4100">
              <a:solidFill>
                <a:srgbClr val="011C50"/>
              </a:solidFill>
              <a:latin typeface="Gidole"/>
              <a:ea typeface="Gidole"/>
              <a:cs typeface="Gidole"/>
              <a:sym typeface="Gidole"/>
            </a:endParaRPr>
          </a:p>
          <a:p>
            <a:pPr indent="-473710" lvl="1" marL="1036320" marR="0" rtl="0" algn="l">
              <a:lnSpc>
                <a:spcPct val="130000"/>
              </a:lnSpc>
              <a:spcBef>
                <a:spcPts val="0"/>
              </a:spcBef>
              <a:spcAft>
                <a:spcPts val="0"/>
              </a:spcAft>
              <a:buClr>
                <a:srgbClr val="011C50"/>
              </a:buClr>
              <a:buSzPts val="4100"/>
              <a:buFont typeface="Arial"/>
              <a:buChar char="•"/>
            </a:pPr>
            <a:r>
              <a:rPr b="0" i="0" lang="en-US" sz="4100" u="none" cap="none" strike="noStrike">
                <a:solidFill>
                  <a:srgbClr val="011C50"/>
                </a:solidFill>
                <a:latin typeface="Gidole"/>
                <a:ea typeface="Gidole"/>
                <a:cs typeface="Gidole"/>
                <a:sym typeface="Gidole"/>
              </a:rPr>
              <a:t>Don't practice outside your expertise unless you get help or without full disclosure to client.</a:t>
            </a:r>
            <a:endParaRPr sz="700"/>
          </a:p>
          <a:p>
            <a:pPr indent="0" lvl="0" marL="0" marR="0" rtl="0" algn="l">
              <a:lnSpc>
                <a:spcPct val="130000"/>
              </a:lnSpc>
              <a:spcBef>
                <a:spcPts val="0"/>
              </a:spcBef>
              <a:spcAft>
                <a:spcPts val="0"/>
              </a:spcAft>
              <a:buNone/>
            </a:pPr>
            <a:r>
              <a:t/>
            </a:r>
            <a:endParaRPr sz="4800">
              <a:solidFill>
                <a:srgbClr val="011C50"/>
              </a:solidFill>
              <a:latin typeface="Gidole"/>
              <a:ea typeface="Gidole"/>
              <a:cs typeface="Gidole"/>
              <a:sym typeface="Gidole"/>
            </a:endParaRPr>
          </a:p>
          <a:p>
            <a:pPr indent="0" lvl="0" marL="0" marR="0" rtl="0" algn="l">
              <a:lnSpc>
                <a:spcPct val="130000"/>
              </a:lnSpc>
              <a:spcBef>
                <a:spcPts val="0"/>
              </a:spcBef>
              <a:spcAft>
                <a:spcPts val="0"/>
              </a:spcAft>
              <a:buNone/>
            </a:pPr>
            <a:r>
              <a:t/>
            </a:r>
            <a:endParaRPr sz="4800">
              <a:solidFill>
                <a:srgbClr val="011C50"/>
              </a:solidFill>
              <a:latin typeface="Gidole"/>
              <a:ea typeface="Gidole"/>
              <a:cs typeface="Gidole"/>
              <a:sym typeface="Gidole"/>
            </a:endParaRPr>
          </a:p>
        </p:txBody>
      </p:sp>
      <p:sp>
        <p:nvSpPr>
          <p:cNvPr id="675" name="Google Shape;675;p56"/>
          <p:cNvSpPr/>
          <p:nvPr/>
        </p:nvSpPr>
        <p:spPr>
          <a:xfrm>
            <a:off x="1894648" y="5143500"/>
            <a:ext cx="3053884" cy="2591674"/>
          </a:xfrm>
          <a:custGeom>
            <a:rect b="b" l="l" r="r" t="t"/>
            <a:pathLst>
              <a:path extrusionOk="0" h="2591674" w="3053884">
                <a:moveTo>
                  <a:pt x="0" y="0"/>
                </a:moveTo>
                <a:lnTo>
                  <a:pt x="3053883" y="0"/>
                </a:lnTo>
                <a:lnTo>
                  <a:pt x="3053883" y="2591674"/>
                </a:lnTo>
                <a:lnTo>
                  <a:pt x="0" y="2591674"/>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1C50"/>
        </a:solidFill>
      </p:bgPr>
    </p:bg>
    <p:spTree>
      <p:nvGrpSpPr>
        <p:cNvPr id="679" name="Shape 679"/>
        <p:cNvGrpSpPr/>
        <p:nvPr/>
      </p:nvGrpSpPr>
      <p:grpSpPr>
        <a:xfrm>
          <a:off x="0" y="0"/>
          <a:ext cx="0" cy="0"/>
          <a:chOff x="0" y="0"/>
          <a:chExt cx="0" cy="0"/>
        </a:xfrm>
      </p:grpSpPr>
      <p:sp>
        <p:nvSpPr>
          <p:cNvPr id="680" name="Google Shape;680;p57"/>
          <p:cNvSpPr/>
          <p:nvPr/>
        </p:nvSpPr>
        <p:spPr>
          <a:xfrm>
            <a:off x="-50801" y="-412750"/>
            <a:ext cx="11495526" cy="1111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57"/>
          <p:cNvSpPr/>
          <p:nvPr/>
        </p:nvSpPr>
        <p:spPr>
          <a:xfrm>
            <a:off x="13556301" y="4844640"/>
            <a:ext cx="3093588" cy="2625369"/>
          </a:xfrm>
          <a:custGeom>
            <a:rect b="b" l="l" r="r" t="t"/>
            <a:pathLst>
              <a:path extrusionOk="0" h="2625369" w="3093588">
                <a:moveTo>
                  <a:pt x="0" y="0"/>
                </a:moveTo>
                <a:lnTo>
                  <a:pt x="3093588" y="0"/>
                </a:lnTo>
                <a:lnTo>
                  <a:pt x="3093588" y="2625368"/>
                </a:lnTo>
                <a:lnTo>
                  <a:pt x="0" y="2625368"/>
                </a:lnTo>
                <a:lnTo>
                  <a:pt x="0" y="0"/>
                </a:lnTo>
                <a:close/>
              </a:path>
            </a:pathLst>
          </a:custGeom>
          <a:blipFill rotWithShape="1">
            <a:blip r:embed="rId3">
              <a:alphaModFix/>
            </a:blip>
            <a:stretch>
              <a:fillRect b="0" l="0" r="0" t="0"/>
            </a:stretch>
          </a:blipFill>
          <a:ln>
            <a:noFill/>
          </a:ln>
        </p:spPr>
      </p:sp>
      <p:sp>
        <p:nvSpPr>
          <p:cNvPr id="682" name="Google Shape;682;p57"/>
          <p:cNvSpPr txBox="1"/>
          <p:nvPr/>
        </p:nvSpPr>
        <p:spPr>
          <a:xfrm>
            <a:off x="11640077" y="1028700"/>
            <a:ext cx="6181771" cy="1581150"/>
          </a:xfrm>
          <a:prstGeom prst="rect">
            <a:avLst/>
          </a:prstGeom>
          <a:noFill/>
          <a:ln>
            <a:noFill/>
          </a:ln>
        </p:spPr>
        <p:txBody>
          <a:bodyPr anchorCtr="0" anchor="t" bIns="0" lIns="0" spcFirstLastPara="1" rIns="0" wrap="square" tIns="0">
            <a:spAutoFit/>
          </a:bodyPr>
          <a:lstStyle/>
          <a:p>
            <a:pPr indent="0" lvl="0" marL="0" marR="0" rtl="0" algn="r">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CODE OF ETHICS:</a:t>
            </a:r>
            <a:endParaRPr/>
          </a:p>
          <a:p>
            <a:pPr indent="0" lvl="0" marL="0" marR="0" rtl="0" algn="r">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ARTICLE 12</a:t>
            </a:r>
            <a:endParaRPr/>
          </a:p>
        </p:txBody>
      </p:sp>
      <p:sp>
        <p:nvSpPr>
          <p:cNvPr id="683" name="Google Shape;683;p57"/>
          <p:cNvSpPr txBox="1"/>
          <p:nvPr/>
        </p:nvSpPr>
        <p:spPr>
          <a:xfrm>
            <a:off x="609600" y="3238500"/>
            <a:ext cx="10422230" cy="277326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4200">
                <a:solidFill>
                  <a:srgbClr val="011C50"/>
                </a:solidFill>
                <a:latin typeface="Gidole"/>
                <a:ea typeface="Gidole"/>
                <a:cs typeface="Gidole"/>
                <a:sym typeface="Gidole"/>
              </a:rPr>
              <a:t>Be honest and truthful in real estate communications and present a true picture in advertising, marketing, and other representations. </a:t>
            </a:r>
            <a:endParaRPr/>
          </a:p>
        </p:txBody>
      </p:sp>
      <p:sp>
        <p:nvSpPr>
          <p:cNvPr id="684" name="Google Shape;684;p57"/>
          <p:cNvSpPr/>
          <p:nvPr/>
        </p:nvSpPr>
        <p:spPr>
          <a:xfrm>
            <a:off x="13585884" y="9008500"/>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58"/>
          <p:cNvSpPr/>
          <p:nvPr/>
        </p:nvSpPr>
        <p:spPr>
          <a:xfrm>
            <a:off x="-103050" y="125"/>
            <a:ext cx="6893400" cy="10287000"/>
          </a:xfrm>
          <a:prstGeom prst="rect">
            <a:avLst/>
          </a:prstGeom>
          <a:solidFill>
            <a:srgbClr val="011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58"/>
          <p:cNvSpPr txBox="1"/>
          <p:nvPr/>
        </p:nvSpPr>
        <p:spPr>
          <a:xfrm>
            <a:off x="620573" y="1028700"/>
            <a:ext cx="6169756" cy="158115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CODE OF ETHICS:</a:t>
            </a:r>
            <a:endParaRPr/>
          </a:p>
          <a:p>
            <a:pPr indent="0" lvl="0" marL="0" marR="0" rtl="0" algn="l">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ARTICLE 13</a:t>
            </a:r>
            <a:endParaRPr/>
          </a:p>
        </p:txBody>
      </p:sp>
      <p:sp>
        <p:nvSpPr>
          <p:cNvPr id="691" name="Google Shape;691;p58"/>
          <p:cNvSpPr txBox="1"/>
          <p:nvPr/>
        </p:nvSpPr>
        <p:spPr>
          <a:xfrm>
            <a:off x="7968636" y="1735919"/>
            <a:ext cx="9910397" cy="789876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4800">
                <a:solidFill>
                  <a:srgbClr val="011C50"/>
                </a:solidFill>
                <a:latin typeface="Gidole"/>
                <a:ea typeface="Gidole"/>
                <a:cs typeface="Gidole"/>
                <a:sym typeface="Gidole"/>
              </a:rPr>
              <a:t>No unauthorized practice of law. </a:t>
            </a:r>
            <a:endParaRPr/>
          </a:p>
          <a:p>
            <a:pPr indent="-685800" lvl="0" marL="685800" marR="0" rtl="0" algn="l">
              <a:lnSpc>
                <a:spcPct val="130000"/>
              </a:lnSpc>
              <a:spcBef>
                <a:spcPts val="0"/>
              </a:spcBef>
              <a:spcAft>
                <a:spcPts val="0"/>
              </a:spcAft>
              <a:buClr>
                <a:srgbClr val="011C50"/>
              </a:buClr>
              <a:buSzPts val="4800"/>
              <a:buFont typeface="Arial"/>
              <a:buChar char="•"/>
            </a:pPr>
            <a:r>
              <a:rPr lang="en-US" sz="4800">
                <a:solidFill>
                  <a:srgbClr val="011C50"/>
                </a:solidFill>
                <a:latin typeface="Gidole"/>
                <a:ea typeface="Gidole"/>
                <a:cs typeface="Gidole"/>
                <a:sym typeface="Gidole"/>
              </a:rPr>
              <a:t>Do not give advice or opinion on legal rights or obligations. </a:t>
            </a:r>
            <a:endParaRPr/>
          </a:p>
          <a:p>
            <a:pPr indent="-685800" lvl="0" marL="685800" marR="0" rtl="0" algn="l">
              <a:lnSpc>
                <a:spcPct val="130000"/>
              </a:lnSpc>
              <a:spcBef>
                <a:spcPts val="0"/>
              </a:spcBef>
              <a:spcAft>
                <a:spcPts val="0"/>
              </a:spcAft>
              <a:buClr>
                <a:srgbClr val="011C50"/>
              </a:buClr>
              <a:buSzPts val="4800"/>
              <a:buFont typeface="Arial"/>
              <a:buChar char="•"/>
            </a:pPr>
            <a:r>
              <a:rPr lang="en-US" sz="4800">
                <a:solidFill>
                  <a:srgbClr val="011C50"/>
                </a:solidFill>
                <a:latin typeface="Gidole"/>
                <a:ea typeface="Gidole"/>
                <a:cs typeface="Gidole"/>
                <a:sym typeface="Gidole"/>
              </a:rPr>
              <a:t>Do not advise on legal effects of a specific contract or clause. </a:t>
            </a:r>
            <a:endParaRPr/>
          </a:p>
          <a:p>
            <a:pPr indent="-685800" lvl="0" marL="685800" marR="0" rtl="0" algn="l">
              <a:lnSpc>
                <a:spcPct val="130000"/>
              </a:lnSpc>
              <a:spcBef>
                <a:spcPts val="0"/>
              </a:spcBef>
              <a:spcAft>
                <a:spcPts val="0"/>
              </a:spcAft>
              <a:buClr>
                <a:srgbClr val="011C50"/>
              </a:buClr>
              <a:buSzPts val="4800"/>
              <a:buFont typeface="Arial"/>
              <a:buChar char="•"/>
            </a:pPr>
            <a:r>
              <a:rPr lang="en-US" sz="4800">
                <a:solidFill>
                  <a:srgbClr val="011C50"/>
                </a:solidFill>
                <a:latin typeface="Gidole"/>
                <a:ea typeface="Gidole"/>
                <a:cs typeface="Gidole"/>
                <a:sym typeface="Gidole"/>
              </a:rPr>
              <a:t>You can give general explanations of provisions in approved forms. </a:t>
            </a:r>
            <a:endParaRPr/>
          </a:p>
          <a:p>
            <a:pPr indent="-685800" lvl="0" marL="685800" marR="0" rtl="0" algn="l">
              <a:lnSpc>
                <a:spcPct val="130000"/>
              </a:lnSpc>
              <a:spcBef>
                <a:spcPts val="0"/>
              </a:spcBef>
              <a:spcAft>
                <a:spcPts val="0"/>
              </a:spcAft>
              <a:buClr>
                <a:srgbClr val="011C50"/>
              </a:buClr>
              <a:buSzPts val="4800"/>
              <a:buFont typeface="Arial"/>
              <a:buChar char="•"/>
            </a:pPr>
            <a:r>
              <a:rPr lang="en-US" sz="4800">
                <a:solidFill>
                  <a:srgbClr val="011C50"/>
                </a:solidFill>
                <a:latin typeface="Gidole"/>
                <a:ea typeface="Gidole"/>
                <a:cs typeface="Gidole"/>
                <a:sym typeface="Gidole"/>
              </a:rPr>
              <a:t>Only use approved forms. </a:t>
            </a:r>
            <a:endParaRPr/>
          </a:p>
          <a:p>
            <a:pPr indent="0" lvl="0" marL="0" marR="0" rtl="0" algn="l">
              <a:lnSpc>
                <a:spcPct val="130000"/>
              </a:lnSpc>
              <a:spcBef>
                <a:spcPts val="0"/>
              </a:spcBef>
              <a:spcAft>
                <a:spcPts val="0"/>
              </a:spcAft>
              <a:buNone/>
            </a:pPr>
            <a:r>
              <a:t/>
            </a:r>
            <a:endParaRPr sz="4800">
              <a:solidFill>
                <a:srgbClr val="011C50"/>
              </a:solidFill>
              <a:latin typeface="Gidole"/>
              <a:ea typeface="Gidole"/>
              <a:cs typeface="Gidole"/>
              <a:sym typeface="Gidole"/>
            </a:endParaRPr>
          </a:p>
          <a:p>
            <a:pPr indent="0" lvl="0" marL="0" marR="0" rtl="0" algn="l">
              <a:lnSpc>
                <a:spcPct val="130000"/>
              </a:lnSpc>
              <a:spcBef>
                <a:spcPts val="0"/>
              </a:spcBef>
              <a:spcAft>
                <a:spcPts val="0"/>
              </a:spcAft>
              <a:buNone/>
            </a:pPr>
            <a:r>
              <a:t/>
            </a:r>
            <a:endParaRPr sz="4800">
              <a:solidFill>
                <a:srgbClr val="011C50"/>
              </a:solidFill>
              <a:latin typeface="Gidole"/>
              <a:ea typeface="Gidole"/>
              <a:cs typeface="Gidole"/>
              <a:sym typeface="Gidole"/>
            </a:endParaRPr>
          </a:p>
        </p:txBody>
      </p:sp>
      <p:sp>
        <p:nvSpPr>
          <p:cNvPr id="692" name="Google Shape;692;p58"/>
          <p:cNvSpPr/>
          <p:nvPr/>
        </p:nvSpPr>
        <p:spPr>
          <a:xfrm>
            <a:off x="1826433" y="9088446"/>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3">
              <a:alphaModFix/>
            </a:blip>
            <a:stretch>
              <a:fillRect b="0" l="0" r="0" t="0"/>
            </a:stretch>
          </a:blipFill>
          <a:ln>
            <a:noFill/>
          </a:ln>
        </p:spPr>
      </p:sp>
      <p:sp>
        <p:nvSpPr>
          <p:cNvPr id="693" name="Google Shape;693;p58"/>
          <p:cNvSpPr/>
          <p:nvPr/>
        </p:nvSpPr>
        <p:spPr>
          <a:xfrm>
            <a:off x="1819051" y="5027694"/>
            <a:ext cx="3049188" cy="2587689"/>
          </a:xfrm>
          <a:custGeom>
            <a:rect b="b" l="l" r="r" t="t"/>
            <a:pathLst>
              <a:path extrusionOk="0" h="2587689" w="3049188">
                <a:moveTo>
                  <a:pt x="0" y="0"/>
                </a:moveTo>
                <a:lnTo>
                  <a:pt x="3049188" y="0"/>
                </a:lnTo>
                <a:lnTo>
                  <a:pt x="3049188" y="2587690"/>
                </a:lnTo>
                <a:lnTo>
                  <a:pt x="0" y="258769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1C50"/>
        </a:solidFill>
      </p:bgPr>
    </p:bg>
    <p:spTree>
      <p:nvGrpSpPr>
        <p:cNvPr id="697" name="Shape 697"/>
        <p:cNvGrpSpPr/>
        <p:nvPr/>
      </p:nvGrpSpPr>
      <p:grpSpPr>
        <a:xfrm>
          <a:off x="0" y="0"/>
          <a:ext cx="0" cy="0"/>
          <a:chOff x="0" y="0"/>
          <a:chExt cx="0" cy="0"/>
        </a:xfrm>
      </p:grpSpPr>
      <p:sp>
        <p:nvSpPr>
          <p:cNvPr id="698" name="Google Shape;698;p59"/>
          <p:cNvSpPr/>
          <p:nvPr/>
        </p:nvSpPr>
        <p:spPr>
          <a:xfrm>
            <a:off x="-50801" y="-412750"/>
            <a:ext cx="11589903" cy="1111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59"/>
          <p:cNvSpPr/>
          <p:nvPr/>
        </p:nvSpPr>
        <p:spPr>
          <a:xfrm>
            <a:off x="13723370" y="5143500"/>
            <a:ext cx="2959676" cy="2511725"/>
          </a:xfrm>
          <a:custGeom>
            <a:rect b="b" l="l" r="r" t="t"/>
            <a:pathLst>
              <a:path extrusionOk="0" h="2511725" w="2959676">
                <a:moveTo>
                  <a:pt x="0" y="0"/>
                </a:moveTo>
                <a:lnTo>
                  <a:pt x="2959676" y="0"/>
                </a:lnTo>
                <a:lnTo>
                  <a:pt x="2959676" y="2511725"/>
                </a:lnTo>
                <a:lnTo>
                  <a:pt x="0" y="2511725"/>
                </a:lnTo>
                <a:lnTo>
                  <a:pt x="0" y="0"/>
                </a:lnTo>
                <a:close/>
              </a:path>
            </a:pathLst>
          </a:custGeom>
          <a:blipFill rotWithShape="1">
            <a:blip r:embed="rId3">
              <a:alphaModFix/>
            </a:blip>
            <a:stretch>
              <a:fillRect b="0" l="0" r="0" t="0"/>
            </a:stretch>
          </a:blipFill>
          <a:ln>
            <a:noFill/>
          </a:ln>
        </p:spPr>
      </p:sp>
      <p:sp>
        <p:nvSpPr>
          <p:cNvPr id="700" name="Google Shape;700;p59"/>
          <p:cNvSpPr txBox="1"/>
          <p:nvPr/>
        </p:nvSpPr>
        <p:spPr>
          <a:xfrm>
            <a:off x="11866716" y="1028700"/>
            <a:ext cx="6106838" cy="1581150"/>
          </a:xfrm>
          <a:prstGeom prst="rect">
            <a:avLst/>
          </a:prstGeom>
          <a:noFill/>
          <a:ln>
            <a:noFill/>
          </a:ln>
        </p:spPr>
        <p:txBody>
          <a:bodyPr anchorCtr="0" anchor="t" bIns="0" lIns="0" spcFirstLastPara="1" rIns="0" wrap="square" tIns="0">
            <a:spAutoFit/>
          </a:bodyPr>
          <a:lstStyle/>
          <a:p>
            <a:pPr indent="0" lvl="0" marL="0" marR="0" rtl="0" algn="r">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CODE OF ETHICS:</a:t>
            </a:r>
            <a:endParaRPr/>
          </a:p>
          <a:p>
            <a:pPr indent="0" lvl="0" marL="0" marR="0" rtl="0" algn="r">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ARTICLE 14</a:t>
            </a:r>
            <a:endParaRPr/>
          </a:p>
        </p:txBody>
      </p:sp>
      <p:sp>
        <p:nvSpPr>
          <p:cNvPr id="701" name="Google Shape;701;p59"/>
          <p:cNvSpPr txBox="1"/>
          <p:nvPr/>
        </p:nvSpPr>
        <p:spPr>
          <a:xfrm>
            <a:off x="868937" y="247280"/>
            <a:ext cx="10339800" cy="9383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4800">
                <a:solidFill>
                  <a:srgbClr val="011C50"/>
                </a:solidFill>
                <a:latin typeface="Gidole"/>
                <a:ea typeface="Gidole"/>
                <a:cs typeface="Gidole"/>
                <a:sym typeface="Gidole"/>
              </a:rPr>
              <a:t>Cooperate with the Association of Realtors®</a:t>
            </a:r>
            <a:endParaRPr/>
          </a:p>
          <a:p>
            <a:pPr indent="0" lvl="0" marL="0" marR="0" rtl="0" algn="l">
              <a:lnSpc>
                <a:spcPct val="130000"/>
              </a:lnSpc>
              <a:spcBef>
                <a:spcPts val="0"/>
              </a:spcBef>
              <a:spcAft>
                <a:spcPts val="0"/>
              </a:spcAft>
              <a:buNone/>
            </a:pPr>
            <a:r>
              <a:t/>
            </a:r>
            <a:endParaRPr sz="4800">
              <a:solidFill>
                <a:srgbClr val="011C50"/>
              </a:solidFill>
              <a:latin typeface="Gidole"/>
              <a:ea typeface="Gidole"/>
              <a:cs typeface="Gidole"/>
              <a:sym typeface="Gidole"/>
            </a:endParaRPr>
          </a:p>
          <a:p>
            <a:pPr indent="-518160" lvl="1" marL="1036320" marR="0" rtl="0" algn="l">
              <a:lnSpc>
                <a:spcPct val="130000"/>
              </a:lnSpc>
              <a:spcBef>
                <a:spcPts val="0"/>
              </a:spcBef>
              <a:spcAft>
                <a:spcPts val="0"/>
              </a:spcAft>
              <a:buClr>
                <a:srgbClr val="011C50"/>
              </a:buClr>
              <a:buSzPts val="4800"/>
              <a:buFont typeface="Arial"/>
              <a:buChar char="•"/>
            </a:pPr>
            <a:r>
              <a:rPr b="0" i="0" lang="en-US" sz="4800" u="none" cap="none" strike="noStrike">
                <a:solidFill>
                  <a:srgbClr val="011C50"/>
                </a:solidFill>
                <a:latin typeface="Gidole"/>
                <a:ea typeface="Gidole"/>
                <a:cs typeface="Gidole"/>
                <a:sym typeface="Gidole"/>
              </a:rPr>
              <a:t>Participate willingly in ethics and arbitration enforcement actions</a:t>
            </a:r>
            <a:endParaRPr/>
          </a:p>
          <a:p>
            <a:pPr indent="0" lvl="0" marL="0" marR="0" rtl="0" algn="l">
              <a:lnSpc>
                <a:spcPct val="130000"/>
              </a:lnSpc>
              <a:spcBef>
                <a:spcPts val="0"/>
              </a:spcBef>
              <a:spcAft>
                <a:spcPts val="0"/>
              </a:spcAft>
              <a:buNone/>
            </a:pPr>
            <a:r>
              <a:t/>
            </a:r>
            <a:endParaRPr sz="4800">
              <a:solidFill>
                <a:srgbClr val="011C50"/>
              </a:solidFill>
              <a:latin typeface="Gidole"/>
              <a:ea typeface="Gidole"/>
              <a:cs typeface="Gidole"/>
              <a:sym typeface="Gidole"/>
            </a:endParaRPr>
          </a:p>
          <a:p>
            <a:pPr indent="-518160" lvl="1" marL="1036320" marR="0" rtl="0" algn="l">
              <a:lnSpc>
                <a:spcPct val="130000"/>
              </a:lnSpc>
              <a:spcBef>
                <a:spcPts val="0"/>
              </a:spcBef>
              <a:spcAft>
                <a:spcPts val="0"/>
              </a:spcAft>
              <a:buClr>
                <a:srgbClr val="011C50"/>
              </a:buClr>
              <a:buSzPts val="4800"/>
              <a:buFont typeface="Arial"/>
              <a:buChar char="•"/>
            </a:pPr>
            <a:r>
              <a:rPr b="0" i="0" lang="en-US" sz="4800" u="none" cap="none" strike="noStrike">
                <a:solidFill>
                  <a:srgbClr val="011C50"/>
                </a:solidFill>
                <a:latin typeface="Gidole"/>
                <a:ea typeface="Gidole"/>
                <a:cs typeface="Gidole"/>
                <a:sym typeface="Gidole"/>
              </a:rPr>
              <a:t>Whether charged with unethical practice, asked to present evidence, or asked to appear before professional standards</a:t>
            </a:r>
            <a:endParaRPr/>
          </a:p>
        </p:txBody>
      </p:sp>
      <p:sp>
        <p:nvSpPr>
          <p:cNvPr id="702" name="Google Shape;702;p59"/>
          <p:cNvSpPr/>
          <p:nvPr/>
        </p:nvSpPr>
        <p:spPr>
          <a:xfrm>
            <a:off x="13685996" y="9087148"/>
            <a:ext cx="3034423" cy="895155"/>
          </a:xfrm>
          <a:custGeom>
            <a:rect b="b" l="l" r="r" t="t"/>
            <a:pathLst>
              <a:path extrusionOk="0" h="895155" w="3034423">
                <a:moveTo>
                  <a:pt x="0" y="0"/>
                </a:moveTo>
                <a:lnTo>
                  <a:pt x="3034424" y="0"/>
                </a:lnTo>
                <a:lnTo>
                  <a:pt x="3034424" y="895154"/>
                </a:lnTo>
                <a:lnTo>
                  <a:pt x="0" y="895154"/>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60"/>
          <p:cNvSpPr/>
          <p:nvPr/>
        </p:nvSpPr>
        <p:spPr>
          <a:xfrm>
            <a:off x="-103050" y="0"/>
            <a:ext cx="6972000" cy="10287000"/>
          </a:xfrm>
          <a:prstGeom prst="rect">
            <a:avLst/>
          </a:prstGeom>
          <a:solidFill>
            <a:srgbClr val="011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60"/>
          <p:cNvSpPr/>
          <p:nvPr/>
        </p:nvSpPr>
        <p:spPr>
          <a:xfrm>
            <a:off x="1774157" y="4923287"/>
            <a:ext cx="2933588" cy="2466148"/>
          </a:xfrm>
          <a:custGeom>
            <a:rect b="b" l="l" r="r" t="t"/>
            <a:pathLst>
              <a:path extrusionOk="0" h="2466148" w="2933588">
                <a:moveTo>
                  <a:pt x="0" y="0"/>
                </a:moveTo>
                <a:lnTo>
                  <a:pt x="2933588" y="0"/>
                </a:lnTo>
                <a:lnTo>
                  <a:pt x="2933588" y="2466148"/>
                </a:lnTo>
                <a:lnTo>
                  <a:pt x="0" y="2466148"/>
                </a:lnTo>
                <a:lnTo>
                  <a:pt x="0" y="0"/>
                </a:lnTo>
                <a:close/>
              </a:path>
            </a:pathLst>
          </a:custGeom>
          <a:blipFill rotWithShape="1">
            <a:blip r:embed="rId3">
              <a:alphaModFix/>
            </a:blip>
            <a:stretch>
              <a:fillRect b="0" l="0" r="0" t="0"/>
            </a:stretch>
          </a:blipFill>
          <a:ln>
            <a:noFill/>
          </a:ln>
        </p:spPr>
      </p:sp>
      <p:sp>
        <p:nvSpPr>
          <p:cNvPr id="709" name="Google Shape;709;p60"/>
          <p:cNvSpPr txBox="1"/>
          <p:nvPr/>
        </p:nvSpPr>
        <p:spPr>
          <a:xfrm>
            <a:off x="518487" y="1028700"/>
            <a:ext cx="6154026" cy="158115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CODE OF ETHICS:</a:t>
            </a:r>
            <a:endParaRPr/>
          </a:p>
          <a:p>
            <a:pPr indent="0" lvl="0" marL="0" marR="0" rtl="0" algn="l">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ARTICLE 15</a:t>
            </a:r>
            <a:endParaRPr/>
          </a:p>
        </p:txBody>
      </p:sp>
      <p:sp>
        <p:nvSpPr>
          <p:cNvPr id="710" name="Google Shape;710;p60"/>
          <p:cNvSpPr txBox="1"/>
          <p:nvPr/>
        </p:nvSpPr>
        <p:spPr>
          <a:xfrm>
            <a:off x="7167837" y="478155"/>
            <a:ext cx="10899950" cy="7103676"/>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4800">
                <a:solidFill>
                  <a:srgbClr val="011C50"/>
                </a:solidFill>
                <a:latin typeface="Gidole"/>
                <a:ea typeface="Gidole"/>
                <a:cs typeface="Gidole"/>
                <a:sym typeface="Gidole"/>
              </a:rPr>
              <a:t>Don’t knowingly or recklessly make false or misleading statements about other real estate professionals. </a:t>
            </a:r>
            <a:endParaRPr/>
          </a:p>
          <a:p>
            <a:pPr indent="-685800" lvl="0" marL="685800" marR="0" rtl="0" algn="l">
              <a:lnSpc>
                <a:spcPct val="130000"/>
              </a:lnSpc>
              <a:spcBef>
                <a:spcPts val="0"/>
              </a:spcBef>
              <a:spcAft>
                <a:spcPts val="0"/>
              </a:spcAft>
              <a:buClr>
                <a:srgbClr val="011C50"/>
              </a:buClr>
              <a:buSzPts val="4800"/>
              <a:buFont typeface="Arial"/>
              <a:buChar char="•"/>
            </a:pPr>
            <a:r>
              <a:rPr lang="en-US" sz="4800">
                <a:solidFill>
                  <a:srgbClr val="011C50"/>
                </a:solidFill>
                <a:latin typeface="Gidole"/>
                <a:ea typeface="Gidole"/>
                <a:cs typeface="Gidole"/>
                <a:sym typeface="Gidole"/>
              </a:rPr>
              <a:t>Don’t mislead about competitor’s business practices. </a:t>
            </a:r>
            <a:endParaRPr/>
          </a:p>
          <a:p>
            <a:pPr indent="-685800" lvl="0" marL="685800" marR="0" rtl="0" algn="l">
              <a:lnSpc>
                <a:spcPct val="130000"/>
              </a:lnSpc>
              <a:spcBef>
                <a:spcPts val="0"/>
              </a:spcBef>
              <a:spcAft>
                <a:spcPts val="0"/>
              </a:spcAft>
              <a:buClr>
                <a:srgbClr val="011C50"/>
              </a:buClr>
              <a:buSzPts val="4800"/>
              <a:buFont typeface="Arial"/>
              <a:buChar char="•"/>
            </a:pPr>
            <a:r>
              <a:rPr lang="en-US" sz="4800">
                <a:solidFill>
                  <a:srgbClr val="011C50"/>
                </a:solidFill>
                <a:latin typeface="Gidole"/>
                <a:ea typeface="Gidole"/>
                <a:cs typeface="Gidole"/>
                <a:sym typeface="Gidole"/>
              </a:rPr>
              <a:t>Don’t make false postings on social media. </a:t>
            </a:r>
            <a:endParaRPr/>
          </a:p>
          <a:p>
            <a:pPr indent="-685800" lvl="0" marL="685800" marR="0" rtl="0" algn="l">
              <a:lnSpc>
                <a:spcPct val="130000"/>
              </a:lnSpc>
              <a:spcBef>
                <a:spcPts val="0"/>
              </a:spcBef>
              <a:spcAft>
                <a:spcPts val="0"/>
              </a:spcAft>
              <a:buClr>
                <a:srgbClr val="011C50"/>
              </a:buClr>
              <a:buSzPts val="4800"/>
              <a:buFont typeface="Arial"/>
              <a:buChar char="•"/>
            </a:pPr>
            <a:r>
              <a:rPr lang="en-US" sz="4800">
                <a:solidFill>
                  <a:srgbClr val="011C50"/>
                </a:solidFill>
                <a:latin typeface="Gidole"/>
                <a:ea typeface="Gidole"/>
                <a:cs typeface="Gidole"/>
                <a:sym typeface="Gidole"/>
              </a:rPr>
              <a:t>Don’t repeat/repost someone else’s false or misleading statements. </a:t>
            </a:r>
            <a:endParaRPr/>
          </a:p>
        </p:txBody>
      </p:sp>
      <p:sp>
        <p:nvSpPr>
          <p:cNvPr id="711" name="Google Shape;711;p60"/>
          <p:cNvSpPr/>
          <p:nvPr/>
        </p:nvSpPr>
        <p:spPr>
          <a:xfrm>
            <a:off x="1723740" y="9088446"/>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1C50"/>
        </a:solidFill>
      </p:bgPr>
    </p:bg>
    <p:spTree>
      <p:nvGrpSpPr>
        <p:cNvPr id="138" name="Shape 138"/>
        <p:cNvGrpSpPr/>
        <p:nvPr/>
      </p:nvGrpSpPr>
      <p:grpSpPr>
        <a:xfrm>
          <a:off x="0" y="0"/>
          <a:ext cx="0" cy="0"/>
          <a:chOff x="0" y="0"/>
          <a:chExt cx="0" cy="0"/>
        </a:xfrm>
      </p:grpSpPr>
      <p:sp>
        <p:nvSpPr>
          <p:cNvPr id="139" name="Google Shape;139;p6"/>
          <p:cNvSpPr/>
          <p:nvPr/>
        </p:nvSpPr>
        <p:spPr>
          <a:xfrm>
            <a:off x="-50801" y="-412750"/>
            <a:ext cx="6252013" cy="1111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6"/>
          <p:cNvSpPr/>
          <p:nvPr/>
        </p:nvSpPr>
        <p:spPr>
          <a:xfrm>
            <a:off x="8233250" y="6385821"/>
            <a:ext cx="2377836" cy="2636756"/>
          </a:xfrm>
          <a:custGeom>
            <a:rect b="b" l="l" r="r" t="t"/>
            <a:pathLst>
              <a:path extrusionOk="0" h="2636756" w="2377836">
                <a:moveTo>
                  <a:pt x="0" y="0"/>
                </a:moveTo>
                <a:lnTo>
                  <a:pt x="2377836" y="0"/>
                </a:lnTo>
                <a:lnTo>
                  <a:pt x="2377836" y="2636756"/>
                </a:lnTo>
                <a:lnTo>
                  <a:pt x="0" y="2636756"/>
                </a:lnTo>
                <a:lnTo>
                  <a:pt x="0" y="0"/>
                </a:lnTo>
                <a:close/>
              </a:path>
            </a:pathLst>
          </a:custGeom>
          <a:blipFill rotWithShape="1">
            <a:blip r:embed="rId3">
              <a:alphaModFix/>
            </a:blip>
            <a:stretch>
              <a:fillRect b="0" l="0" r="0" t="0"/>
            </a:stretch>
          </a:blipFill>
          <a:ln>
            <a:noFill/>
          </a:ln>
        </p:spPr>
      </p:sp>
      <p:sp>
        <p:nvSpPr>
          <p:cNvPr id="141" name="Google Shape;141;p6"/>
          <p:cNvSpPr/>
          <p:nvPr/>
        </p:nvSpPr>
        <p:spPr>
          <a:xfrm>
            <a:off x="4074687" y="6393669"/>
            <a:ext cx="2363682" cy="2621060"/>
          </a:xfrm>
          <a:custGeom>
            <a:rect b="b" l="l" r="r" t="t"/>
            <a:pathLst>
              <a:path extrusionOk="0" h="2621060" w="2363682">
                <a:moveTo>
                  <a:pt x="0" y="0"/>
                </a:moveTo>
                <a:lnTo>
                  <a:pt x="2363681" y="0"/>
                </a:lnTo>
                <a:lnTo>
                  <a:pt x="2363681" y="2621060"/>
                </a:lnTo>
                <a:lnTo>
                  <a:pt x="0" y="2621060"/>
                </a:lnTo>
                <a:lnTo>
                  <a:pt x="0" y="0"/>
                </a:lnTo>
                <a:close/>
              </a:path>
            </a:pathLst>
          </a:custGeom>
          <a:blipFill rotWithShape="1">
            <a:blip r:embed="rId4">
              <a:alphaModFix/>
            </a:blip>
            <a:stretch>
              <a:fillRect b="0" l="0" r="0" t="0"/>
            </a:stretch>
          </a:blipFill>
          <a:ln>
            <a:noFill/>
          </a:ln>
        </p:spPr>
      </p:sp>
      <p:sp>
        <p:nvSpPr>
          <p:cNvPr id="142" name="Google Shape;142;p6"/>
          <p:cNvSpPr/>
          <p:nvPr/>
        </p:nvSpPr>
        <p:spPr>
          <a:xfrm>
            <a:off x="6201212" y="6393669"/>
            <a:ext cx="2328281" cy="2581805"/>
          </a:xfrm>
          <a:custGeom>
            <a:rect b="b" l="l" r="r" t="t"/>
            <a:pathLst>
              <a:path extrusionOk="0" h="2581805" w="2328281">
                <a:moveTo>
                  <a:pt x="0" y="0"/>
                </a:moveTo>
                <a:lnTo>
                  <a:pt x="2328282" y="0"/>
                </a:lnTo>
                <a:lnTo>
                  <a:pt x="2328282" y="2581805"/>
                </a:lnTo>
                <a:lnTo>
                  <a:pt x="0" y="2581805"/>
                </a:lnTo>
                <a:lnTo>
                  <a:pt x="0" y="0"/>
                </a:lnTo>
                <a:close/>
              </a:path>
            </a:pathLst>
          </a:custGeom>
          <a:blipFill rotWithShape="1">
            <a:blip r:embed="rId5">
              <a:alphaModFix/>
            </a:blip>
            <a:stretch>
              <a:fillRect b="0" l="0" r="0" t="0"/>
            </a:stretch>
          </a:blipFill>
          <a:ln>
            <a:noFill/>
          </a:ln>
        </p:spPr>
      </p:sp>
      <p:sp>
        <p:nvSpPr>
          <p:cNvPr id="143" name="Google Shape;143;p6"/>
          <p:cNvSpPr txBox="1"/>
          <p:nvPr/>
        </p:nvSpPr>
        <p:spPr>
          <a:xfrm>
            <a:off x="765206" y="1193613"/>
            <a:ext cx="4619999" cy="273502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5200">
                <a:solidFill>
                  <a:srgbClr val="011C50"/>
                </a:solidFill>
                <a:latin typeface="League Spartan"/>
                <a:ea typeface="League Spartan"/>
                <a:cs typeface="League Spartan"/>
                <a:sym typeface="League Spartan"/>
              </a:rPr>
              <a:t>PROPER USE</a:t>
            </a:r>
            <a:endParaRPr/>
          </a:p>
          <a:p>
            <a:pPr indent="0" lvl="0" marL="0" marR="0" rtl="0" algn="l">
              <a:lnSpc>
                <a:spcPct val="140000"/>
              </a:lnSpc>
              <a:spcBef>
                <a:spcPts val="0"/>
              </a:spcBef>
              <a:spcAft>
                <a:spcPts val="0"/>
              </a:spcAft>
              <a:buNone/>
            </a:pPr>
            <a:r>
              <a:rPr b="1" lang="en-US" sz="5200">
                <a:solidFill>
                  <a:srgbClr val="011C50"/>
                </a:solidFill>
                <a:latin typeface="League Spartan"/>
                <a:ea typeface="League Spartan"/>
                <a:cs typeface="League Spartan"/>
                <a:sym typeface="League Spartan"/>
              </a:rPr>
              <a:t>OF “REALTOR®”</a:t>
            </a:r>
            <a:endParaRPr/>
          </a:p>
        </p:txBody>
      </p:sp>
      <p:sp>
        <p:nvSpPr>
          <p:cNvPr id="144" name="Google Shape;144;p6"/>
          <p:cNvSpPr txBox="1"/>
          <p:nvPr/>
        </p:nvSpPr>
        <p:spPr>
          <a:xfrm>
            <a:off x="7584106" y="1615015"/>
            <a:ext cx="9360843" cy="4484371"/>
          </a:xfrm>
          <a:prstGeom prst="rect">
            <a:avLst/>
          </a:prstGeom>
          <a:noFill/>
          <a:ln>
            <a:noFill/>
          </a:ln>
        </p:spPr>
        <p:txBody>
          <a:bodyPr anchorCtr="0" anchor="t" bIns="0" lIns="0" spcFirstLastPara="1" rIns="0" wrap="square" tIns="0">
            <a:spAutoFit/>
          </a:bodyPr>
          <a:lstStyle/>
          <a:p>
            <a:pPr indent="0" lvl="0" marL="0" marR="0" rtl="0" algn="ctr">
              <a:lnSpc>
                <a:spcPct val="150010"/>
              </a:lnSpc>
              <a:spcBef>
                <a:spcPts val="0"/>
              </a:spcBef>
              <a:spcAft>
                <a:spcPts val="0"/>
              </a:spcAft>
              <a:buNone/>
            </a:pPr>
            <a:r>
              <a:rPr lang="en-US" sz="4799">
                <a:solidFill>
                  <a:srgbClr val="FFFFFF"/>
                </a:solidFill>
                <a:latin typeface="Gidole"/>
                <a:ea typeface="Gidole"/>
                <a:cs typeface="Gidole"/>
                <a:sym typeface="Gidole"/>
              </a:rPr>
              <a:t>The REALTOR® Trademarks include:</a:t>
            </a:r>
            <a:endParaRPr/>
          </a:p>
          <a:p>
            <a:pPr indent="-518156" lvl="1" marL="1036312" marR="0" rtl="0" algn="l">
              <a:lnSpc>
                <a:spcPct val="150010"/>
              </a:lnSpc>
              <a:spcBef>
                <a:spcPts val="0"/>
              </a:spcBef>
              <a:spcAft>
                <a:spcPts val="0"/>
              </a:spcAft>
              <a:buClr>
                <a:srgbClr val="FFFFFF"/>
              </a:buClr>
              <a:buSzPts val="4799"/>
              <a:buFont typeface="Arial"/>
              <a:buChar char="•"/>
            </a:pPr>
            <a:r>
              <a:rPr b="0" i="0" lang="en-US" sz="4799" u="none" cap="none" strike="noStrike">
                <a:solidFill>
                  <a:srgbClr val="FFFFFF"/>
                </a:solidFill>
                <a:latin typeface="Gidole"/>
                <a:ea typeface="Gidole"/>
                <a:cs typeface="Gidole"/>
                <a:sym typeface="Gidole"/>
              </a:rPr>
              <a:t>REALTOR®</a:t>
            </a:r>
            <a:endParaRPr/>
          </a:p>
          <a:p>
            <a:pPr indent="-518156" lvl="1" marL="1036312" marR="0" rtl="0" algn="l">
              <a:lnSpc>
                <a:spcPct val="150010"/>
              </a:lnSpc>
              <a:spcBef>
                <a:spcPts val="0"/>
              </a:spcBef>
              <a:spcAft>
                <a:spcPts val="0"/>
              </a:spcAft>
              <a:buClr>
                <a:srgbClr val="FFFFFF"/>
              </a:buClr>
              <a:buSzPts val="4799"/>
              <a:buFont typeface="Arial"/>
              <a:buChar char="•"/>
            </a:pPr>
            <a:r>
              <a:rPr b="0" i="0" lang="en-US" sz="4799" u="none" cap="none" strike="noStrike">
                <a:solidFill>
                  <a:srgbClr val="FFFFFF"/>
                </a:solidFill>
                <a:latin typeface="Gidole"/>
                <a:ea typeface="Gidole"/>
                <a:cs typeface="Gidole"/>
                <a:sym typeface="Gidole"/>
              </a:rPr>
              <a:t>REALTORS®</a:t>
            </a:r>
            <a:endParaRPr/>
          </a:p>
          <a:p>
            <a:pPr indent="-518156" lvl="1" marL="1036312" marR="0" rtl="0" algn="l">
              <a:lnSpc>
                <a:spcPct val="150010"/>
              </a:lnSpc>
              <a:spcBef>
                <a:spcPts val="0"/>
              </a:spcBef>
              <a:spcAft>
                <a:spcPts val="0"/>
              </a:spcAft>
              <a:buClr>
                <a:srgbClr val="FFFFFF"/>
              </a:buClr>
              <a:buSzPts val="4799"/>
              <a:buFont typeface="Arial"/>
              <a:buChar char="•"/>
            </a:pPr>
            <a:r>
              <a:rPr b="0" i="0" lang="en-US" sz="4799" u="none" cap="none" strike="noStrike">
                <a:solidFill>
                  <a:srgbClr val="FFFFFF"/>
                </a:solidFill>
                <a:latin typeface="Gidole"/>
                <a:ea typeface="Gidole"/>
                <a:cs typeface="Gidole"/>
                <a:sym typeface="Gidole"/>
              </a:rPr>
              <a:t>REALTOR-ASSOCIATE®</a:t>
            </a:r>
            <a:endParaRPr/>
          </a:p>
          <a:p>
            <a:pPr indent="-518156" lvl="1" marL="1036312" marR="0" rtl="0" algn="l">
              <a:lnSpc>
                <a:spcPct val="150010"/>
              </a:lnSpc>
              <a:spcBef>
                <a:spcPts val="0"/>
              </a:spcBef>
              <a:spcAft>
                <a:spcPts val="0"/>
              </a:spcAft>
              <a:buClr>
                <a:srgbClr val="FFFFFF"/>
              </a:buClr>
              <a:buSzPts val="4799"/>
              <a:buFont typeface="Arial"/>
              <a:buChar char="•"/>
            </a:pPr>
            <a:r>
              <a:rPr b="0" i="0" lang="en-US" sz="4799" u="none" cap="none" strike="noStrike">
                <a:solidFill>
                  <a:srgbClr val="FFFFFF"/>
                </a:solidFill>
                <a:latin typeface="Gidole"/>
                <a:ea typeface="Gidole"/>
                <a:cs typeface="Gidole"/>
                <a:sym typeface="Gidole"/>
              </a:rPr>
              <a:t>The REALTOR® block “R” logo</a:t>
            </a:r>
            <a:endParaRPr/>
          </a:p>
        </p:txBody>
      </p:sp>
      <p:sp>
        <p:nvSpPr>
          <p:cNvPr id="145" name="Google Shape;145;p6"/>
          <p:cNvSpPr/>
          <p:nvPr/>
        </p:nvSpPr>
        <p:spPr>
          <a:xfrm>
            <a:off x="14967600" y="8995102"/>
            <a:ext cx="3034423" cy="895155"/>
          </a:xfrm>
          <a:custGeom>
            <a:rect b="b" l="l" r="r" t="t"/>
            <a:pathLst>
              <a:path extrusionOk="0" h="895155" w="3034423">
                <a:moveTo>
                  <a:pt x="0" y="0"/>
                </a:moveTo>
                <a:lnTo>
                  <a:pt x="3034424" y="0"/>
                </a:lnTo>
                <a:lnTo>
                  <a:pt x="3034424" y="895155"/>
                </a:lnTo>
                <a:lnTo>
                  <a:pt x="0" y="895155"/>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1C50"/>
        </a:solidFill>
      </p:bgPr>
    </p:bg>
    <p:spTree>
      <p:nvGrpSpPr>
        <p:cNvPr id="715" name="Shape 715"/>
        <p:cNvGrpSpPr/>
        <p:nvPr/>
      </p:nvGrpSpPr>
      <p:grpSpPr>
        <a:xfrm>
          <a:off x="0" y="0"/>
          <a:ext cx="0" cy="0"/>
          <a:chOff x="0" y="0"/>
          <a:chExt cx="0" cy="0"/>
        </a:xfrm>
      </p:grpSpPr>
      <p:sp>
        <p:nvSpPr>
          <p:cNvPr id="716" name="Google Shape;716;p61"/>
          <p:cNvSpPr/>
          <p:nvPr/>
        </p:nvSpPr>
        <p:spPr>
          <a:xfrm>
            <a:off x="-50801" y="-412750"/>
            <a:ext cx="11582038" cy="1111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61"/>
          <p:cNvSpPr txBox="1"/>
          <p:nvPr/>
        </p:nvSpPr>
        <p:spPr>
          <a:xfrm>
            <a:off x="11531237" y="1028700"/>
            <a:ext cx="6192206" cy="1581150"/>
          </a:xfrm>
          <a:prstGeom prst="rect">
            <a:avLst/>
          </a:prstGeom>
          <a:noFill/>
          <a:ln>
            <a:noFill/>
          </a:ln>
        </p:spPr>
        <p:txBody>
          <a:bodyPr anchorCtr="0" anchor="t" bIns="0" lIns="0" spcFirstLastPara="1" rIns="0" wrap="square" tIns="0">
            <a:spAutoFit/>
          </a:bodyPr>
          <a:lstStyle/>
          <a:p>
            <a:pPr indent="0" lvl="0" marL="0" marR="0" rtl="0" algn="r">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CODE OF ETHICS:</a:t>
            </a:r>
            <a:endParaRPr/>
          </a:p>
          <a:p>
            <a:pPr indent="0" lvl="0" marL="0" marR="0" rtl="0" algn="r">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ARTICLE 16</a:t>
            </a:r>
            <a:endParaRPr/>
          </a:p>
        </p:txBody>
      </p:sp>
      <p:sp>
        <p:nvSpPr>
          <p:cNvPr id="718" name="Google Shape;718;p61"/>
          <p:cNvSpPr/>
          <p:nvPr/>
        </p:nvSpPr>
        <p:spPr>
          <a:xfrm>
            <a:off x="13556516" y="4838821"/>
            <a:ext cx="3097853" cy="2604239"/>
          </a:xfrm>
          <a:custGeom>
            <a:rect b="b" l="l" r="r" t="t"/>
            <a:pathLst>
              <a:path extrusionOk="0" h="2604239" w="3097853">
                <a:moveTo>
                  <a:pt x="0" y="0"/>
                </a:moveTo>
                <a:lnTo>
                  <a:pt x="3097853" y="0"/>
                </a:lnTo>
                <a:lnTo>
                  <a:pt x="3097853" y="2604239"/>
                </a:lnTo>
                <a:lnTo>
                  <a:pt x="0" y="2604239"/>
                </a:lnTo>
                <a:lnTo>
                  <a:pt x="0" y="0"/>
                </a:lnTo>
                <a:close/>
              </a:path>
            </a:pathLst>
          </a:custGeom>
          <a:blipFill rotWithShape="1">
            <a:blip r:embed="rId3">
              <a:alphaModFix/>
            </a:blip>
            <a:stretch>
              <a:fillRect b="0" l="0" r="0" t="0"/>
            </a:stretch>
          </a:blipFill>
          <a:ln>
            <a:noFill/>
          </a:ln>
        </p:spPr>
      </p:sp>
      <p:sp>
        <p:nvSpPr>
          <p:cNvPr id="719" name="Google Shape;719;p61"/>
          <p:cNvSpPr/>
          <p:nvPr/>
        </p:nvSpPr>
        <p:spPr>
          <a:xfrm>
            <a:off x="13588231" y="9080899"/>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4">
              <a:alphaModFix/>
            </a:blip>
            <a:stretch>
              <a:fillRect b="0" l="0" r="0" t="0"/>
            </a:stretch>
          </a:blipFill>
          <a:ln>
            <a:noFill/>
          </a:ln>
        </p:spPr>
      </p:sp>
      <p:sp>
        <p:nvSpPr>
          <p:cNvPr id="720" name="Google Shape;720;p61"/>
          <p:cNvSpPr txBox="1"/>
          <p:nvPr/>
        </p:nvSpPr>
        <p:spPr>
          <a:xfrm>
            <a:off x="556942" y="643572"/>
            <a:ext cx="10366500" cy="9189600"/>
          </a:xfrm>
          <a:prstGeom prst="rect">
            <a:avLst/>
          </a:prstGeom>
          <a:noFill/>
          <a:ln>
            <a:noFill/>
          </a:ln>
        </p:spPr>
        <p:txBody>
          <a:bodyPr anchorCtr="0" anchor="t" bIns="0" lIns="0" spcFirstLastPara="1" rIns="0" wrap="square" tIns="0">
            <a:spAutoFit/>
          </a:bodyPr>
          <a:lstStyle/>
          <a:p>
            <a:pPr indent="0" lvl="0" marL="0" marR="0" rtl="0" algn="l">
              <a:lnSpc>
                <a:spcPct val="130006"/>
              </a:lnSpc>
              <a:spcBef>
                <a:spcPts val="0"/>
              </a:spcBef>
              <a:spcAft>
                <a:spcPts val="0"/>
              </a:spcAft>
              <a:buNone/>
            </a:pPr>
            <a:r>
              <a:rPr lang="en-US" sz="4299">
                <a:solidFill>
                  <a:srgbClr val="011C50"/>
                </a:solidFill>
                <a:latin typeface="Gidole"/>
                <a:ea typeface="Gidole"/>
                <a:cs typeface="Gidole"/>
                <a:sym typeface="Gidole"/>
              </a:rPr>
              <a:t>Don't interfere with other agents' clients.</a:t>
            </a:r>
            <a:endParaRPr sz="1100"/>
          </a:p>
          <a:p>
            <a:pPr indent="0" lvl="0" marL="0" marR="0" rtl="0" algn="l">
              <a:lnSpc>
                <a:spcPct val="90432"/>
              </a:lnSpc>
              <a:spcBef>
                <a:spcPts val="0"/>
              </a:spcBef>
              <a:spcAft>
                <a:spcPts val="0"/>
              </a:spcAft>
              <a:buNone/>
            </a:pPr>
            <a:r>
              <a:t/>
            </a:r>
            <a:endParaRPr sz="4299">
              <a:solidFill>
                <a:srgbClr val="011C50"/>
              </a:solidFill>
              <a:latin typeface="Gidole"/>
              <a:ea typeface="Gidole"/>
              <a:cs typeface="Gidole"/>
              <a:sym typeface="Gidole"/>
            </a:endParaRPr>
          </a:p>
          <a:p>
            <a:pPr indent="-477520" lvl="1" marL="993139" marR="0" rtl="0" algn="l">
              <a:lnSpc>
                <a:spcPct val="130006"/>
              </a:lnSpc>
              <a:spcBef>
                <a:spcPts val="0"/>
              </a:spcBef>
              <a:spcAft>
                <a:spcPts val="0"/>
              </a:spcAft>
              <a:buClr>
                <a:srgbClr val="011C50"/>
              </a:buClr>
              <a:buSzPts val="4299"/>
              <a:buFont typeface="Arial"/>
              <a:buChar char="•"/>
            </a:pPr>
            <a:r>
              <a:rPr b="0" i="0" lang="en-US" sz="4299" u="none" cap="none" strike="noStrike">
                <a:solidFill>
                  <a:srgbClr val="011C50"/>
                </a:solidFill>
                <a:latin typeface="Gidole"/>
                <a:ea typeface="Gidole"/>
                <a:cs typeface="Gidole"/>
                <a:sym typeface="Gidole"/>
              </a:rPr>
              <a:t>16-4 and 5: Don't solicit a listing that is currently listed, nor a buyer currently in a buyer agency agreement.</a:t>
            </a:r>
            <a:endParaRPr sz="1100"/>
          </a:p>
          <a:p>
            <a:pPr indent="0" lvl="0" marL="0" marR="0" rtl="0" algn="l">
              <a:lnSpc>
                <a:spcPct val="79125"/>
              </a:lnSpc>
              <a:spcBef>
                <a:spcPts val="0"/>
              </a:spcBef>
              <a:spcAft>
                <a:spcPts val="0"/>
              </a:spcAft>
              <a:buNone/>
            </a:pPr>
            <a:r>
              <a:t/>
            </a:r>
            <a:endParaRPr sz="4299">
              <a:solidFill>
                <a:srgbClr val="011C50"/>
              </a:solidFill>
              <a:latin typeface="Gidole"/>
              <a:ea typeface="Gidole"/>
              <a:cs typeface="Gidole"/>
              <a:sym typeface="Gidole"/>
            </a:endParaRPr>
          </a:p>
          <a:p>
            <a:pPr indent="-477520" lvl="1" marL="993139" marR="0" rtl="0" algn="l">
              <a:lnSpc>
                <a:spcPct val="130006"/>
              </a:lnSpc>
              <a:spcBef>
                <a:spcPts val="0"/>
              </a:spcBef>
              <a:spcAft>
                <a:spcPts val="0"/>
              </a:spcAft>
              <a:buClr>
                <a:srgbClr val="011C50"/>
              </a:buClr>
              <a:buSzPts val="4299"/>
              <a:buFont typeface="Arial"/>
              <a:buChar char="•"/>
            </a:pPr>
            <a:r>
              <a:rPr b="0" i="0" lang="en-US" sz="4299" u="none" cap="none" strike="noStrike">
                <a:solidFill>
                  <a:srgbClr val="011C50"/>
                </a:solidFill>
                <a:latin typeface="Gidole"/>
                <a:ea typeface="Gidole"/>
                <a:cs typeface="Gidole"/>
                <a:sym typeface="Gidole"/>
              </a:rPr>
              <a:t>16-6: You can talk to that client if they initiate the discussion with you.</a:t>
            </a:r>
            <a:endParaRPr sz="1100"/>
          </a:p>
          <a:p>
            <a:pPr indent="0" lvl="0" marL="0" marR="0" rtl="0" algn="l">
              <a:lnSpc>
                <a:spcPct val="79125"/>
              </a:lnSpc>
              <a:spcBef>
                <a:spcPts val="0"/>
              </a:spcBef>
              <a:spcAft>
                <a:spcPts val="0"/>
              </a:spcAft>
              <a:buNone/>
            </a:pPr>
            <a:r>
              <a:t/>
            </a:r>
            <a:endParaRPr sz="4299">
              <a:solidFill>
                <a:srgbClr val="011C50"/>
              </a:solidFill>
              <a:latin typeface="Gidole"/>
              <a:ea typeface="Gidole"/>
              <a:cs typeface="Gidole"/>
              <a:sym typeface="Gidole"/>
            </a:endParaRPr>
          </a:p>
          <a:p>
            <a:pPr indent="-477520" lvl="1" marL="993139" marR="0" rtl="0" algn="l">
              <a:lnSpc>
                <a:spcPct val="130006"/>
              </a:lnSpc>
              <a:spcBef>
                <a:spcPts val="0"/>
              </a:spcBef>
              <a:spcAft>
                <a:spcPts val="0"/>
              </a:spcAft>
              <a:buClr>
                <a:srgbClr val="011C50"/>
              </a:buClr>
              <a:buSzPts val="4299"/>
              <a:buFont typeface="Arial"/>
              <a:buChar char="•"/>
            </a:pPr>
            <a:r>
              <a:rPr b="0" i="0" lang="en-US" sz="4299" u="none" cap="none" strike="noStrike">
                <a:solidFill>
                  <a:srgbClr val="011C50"/>
                </a:solidFill>
                <a:latin typeface="Gidole"/>
                <a:ea typeface="Gidole"/>
                <a:cs typeface="Gidole"/>
                <a:sym typeface="Gidole"/>
              </a:rPr>
              <a:t>16-9: Before they sign an agreement with you, ask if they are currently in an agreement for the same service.</a:t>
            </a:r>
            <a:endParaRPr sz="110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62"/>
          <p:cNvSpPr/>
          <p:nvPr/>
        </p:nvSpPr>
        <p:spPr>
          <a:xfrm>
            <a:off x="-103050" y="125"/>
            <a:ext cx="6861900" cy="10287000"/>
          </a:xfrm>
          <a:prstGeom prst="rect">
            <a:avLst/>
          </a:prstGeom>
          <a:solidFill>
            <a:srgbClr val="011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62"/>
          <p:cNvSpPr/>
          <p:nvPr/>
        </p:nvSpPr>
        <p:spPr>
          <a:xfrm>
            <a:off x="1687905" y="5017664"/>
            <a:ext cx="2933588" cy="2466148"/>
          </a:xfrm>
          <a:custGeom>
            <a:rect b="b" l="l" r="r" t="t"/>
            <a:pathLst>
              <a:path extrusionOk="0" h="2466148" w="2933588">
                <a:moveTo>
                  <a:pt x="0" y="0"/>
                </a:moveTo>
                <a:lnTo>
                  <a:pt x="2933588" y="0"/>
                </a:lnTo>
                <a:lnTo>
                  <a:pt x="2933588" y="2466148"/>
                </a:lnTo>
                <a:lnTo>
                  <a:pt x="0" y="2466148"/>
                </a:lnTo>
                <a:lnTo>
                  <a:pt x="0" y="0"/>
                </a:lnTo>
                <a:close/>
              </a:path>
            </a:pathLst>
          </a:custGeom>
          <a:blipFill rotWithShape="1">
            <a:blip r:embed="rId3">
              <a:alphaModFix/>
            </a:blip>
            <a:stretch>
              <a:fillRect b="0" l="0" r="0" t="0"/>
            </a:stretch>
          </a:blipFill>
          <a:ln>
            <a:noFill/>
          </a:ln>
        </p:spPr>
      </p:sp>
      <p:sp>
        <p:nvSpPr>
          <p:cNvPr id="727" name="Google Shape;727;p62"/>
          <p:cNvSpPr txBox="1"/>
          <p:nvPr/>
        </p:nvSpPr>
        <p:spPr>
          <a:xfrm>
            <a:off x="652032" y="1028700"/>
            <a:ext cx="6106838" cy="158115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CODE OF ETHICS:</a:t>
            </a:r>
            <a:endParaRPr/>
          </a:p>
          <a:p>
            <a:pPr indent="0" lvl="0" marL="0" marR="0" rtl="0" algn="l">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ARTICLE 17</a:t>
            </a:r>
            <a:endParaRPr/>
          </a:p>
        </p:txBody>
      </p:sp>
      <p:sp>
        <p:nvSpPr>
          <p:cNvPr id="728" name="Google Shape;728;p62"/>
          <p:cNvSpPr/>
          <p:nvPr/>
        </p:nvSpPr>
        <p:spPr>
          <a:xfrm>
            <a:off x="1637488" y="9041257"/>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4">
              <a:alphaModFix/>
            </a:blip>
            <a:stretch>
              <a:fillRect b="0" l="0" r="0" t="0"/>
            </a:stretch>
          </a:blipFill>
          <a:ln>
            <a:noFill/>
          </a:ln>
        </p:spPr>
      </p:sp>
      <p:sp>
        <p:nvSpPr>
          <p:cNvPr id="729" name="Google Shape;729;p62"/>
          <p:cNvSpPr txBox="1"/>
          <p:nvPr/>
        </p:nvSpPr>
        <p:spPr>
          <a:xfrm>
            <a:off x="7532858" y="1446427"/>
            <a:ext cx="10062900" cy="7462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4800">
                <a:solidFill>
                  <a:srgbClr val="011C50"/>
                </a:solidFill>
                <a:latin typeface="Gidole"/>
                <a:ea typeface="Gidole"/>
                <a:cs typeface="Gidole"/>
                <a:sym typeface="Gidole"/>
              </a:rPr>
              <a:t>REALTORS® agree to arbitrate their money disputes arising in real estate transactions.</a:t>
            </a:r>
            <a:endParaRPr/>
          </a:p>
          <a:p>
            <a:pPr indent="0" lvl="0" marL="0" marR="0" rtl="0" algn="l">
              <a:lnSpc>
                <a:spcPct val="130000"/>
              </a:lnSpc>
              <a:spcBef>
                <a:spcPts val="0"/>
              </a:spcBef>
              <a:spcAft>
                <a:spcPts val="0"/>
              </a:spcAft>
              <a:buNone/>
            </a:pPr>
            <a:r>
              <a:t/>
            </a:r>
            <a:endParaRPr sz="4800">
              <a:solidFill>
                <a:srgbClr val="011C50"/>
              </a:solidFill>
              <a:latin typeface="Gidole"/>
              <a:ea typeface="Gidole"/>
              <a:cs typeface="Gidole"/>
              <a:sym typeface="Gidole"/>
            </a:endParaRPr>
          </a:p>
          <a:p>
            <a:pPr indent="0" lvl="0" marL="0" marR="0" rtl="0" algn="l">
              <a:lnSpc>
                <a:spcPct val="130000"/>
              </a:lnSpc>
              <a:spcBef>
                <a:spcPts val="0"/>
              </a:spcBef>
              <a:spcAft>
                <a:spcPts val="0"/>
              </a:spcAft>
              <a:buNone/>
            </a:pPr>
            <a:r>
              <a:t/>
            </a:r>
            <a:endParaRPr sz="4800">
              <a:solidFill>
                <a:srgbClr val="011C50"/>
              </a:solidFill>
              <a:latin typeface="Gidole"/>
              <a:ea typeface="Gidole"/>
              <a:cs typeface="Gidole"/>
              <a:sym typeface="Gidole"/>
            </a:endParaRPr>
          </a:p>
          <a:p>
            <a:pPr indent="0" lvl="0" marL="0" marR="0" rtl="0" algn="l">
              <a:lnSpc>
                <a:spcPct val="130000"/>
              </a:lnSpc>
              <a:spcBef>
                <a:spcPts val="0"/>
              </a:spcBef>
              <a:spcAft>
                <a:spcPts val="0"/>
              </a:spcAft>
              <a:buNone/>
            </a:pPr>
            <a:r>
              <a:rPr lang="en-US" sz="4800">
                <a:solidFill>
                  <a:srgbClr val="011C50"/>
                </a:solidFill>
                <a:latin typeface="Gidole"/>
                <a:ea typeface="Gidole"/>
                <a:cs typeface="Gidole"/>
                <a:sym typeface="Gidole"/>
              </a:rPr>
              <a:t>These disputes are becoming less common, but if something comes up, talk to your broker.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63"/>
          <p:cNvSpPr/>
          <p:nvPr/>
        </p:nvSpPr>
        <p:spPr>
          <a:xfrm>
            <a:off x="-103050" y="0"/>
            <a:ext cx="6861900" cy="10287000"/>
          </a:xfrm>
          <a:prstGeom prst="rect">
            <a:avLst/>
          </a:prstGeom>
          <a:solidFill>
            <a:srgbClr val="011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63"/>
          <p:cNvSpPr txBox="1"/>
          <p:nvPr/>
        </p:nvSpPr>
        <p:spPr>
          <a:xfrm>
            <a:off x="724182" y="618904"/>
            <a:ext cx="6106838" cy="1591398"/>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Scenarios and Questions</a:t>
            </a:r>
            <a:endParaRPr/>
          </a:p>
        </p:txBody>
      </p:sp>
      <p:sp>
        <p:nvSpPr>
          <p:cNvPr id="736" name="Google Shape;736;p63"/>
          <p:cNvSpPr/>
          <p:nvPr/>
        </p:nvSpPr>
        <p:spPr>
          <a:xfrm>
            <a:off x="1637488" y="9041257"/>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3">
              <a:alphaModFix/>
            </a:blip>
            <a:stretch>
              <a:fillRect b="0" l="0" r="0" t="0"/>
            </a:stretch>
          </a:blipFill>
          <a:ln>
            <a:noFill/>
          </a:ln>
        </p:spPr>
      </p:sp>
      <p:sp>
        <p:nvSpPr>
          <p:cNvPr id="737" name="Google Shape;737;p63"/>
          <p:cNvSpPr txBox="1"/>
          <p:nvPr/>
        </p:nvSpPr>
        <p:spPr>
          <a:xfrm>
            <a:off x="8224956" y="4207153"/>
            <a:ext cx="10063044" cy="74296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4800">
                <a:solidFill>
                  <a:srgbClr val="011C50"/>
                </a:solidFill>
                <a:latin typeface="Gidole"/>
                <a:ea typeface="Gidole"/>
                <a:cs typeface="Gidole"/>
                <a:sym typeface="Gidole"/>
              </a:rPr>
              <a:t>Let’s apply what we’ve learned!</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64"/>
          <p:cNvSpPr/>
          <p:nvPr/>
        </p:nvSpPr>
        <p:spPr>
          <a:xfrm>
            <a:off x="-103050" y="0"/>
            <a:ext cx="6861900" cy="10287000"/>
          </a:xfrm>
          <a:prstGeom prst="rect">
            <a:avLst/>
          </a:prstGeom>
          <a:solidFill>
            <a:srgbClr val="011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64"/>
          <p:cNvSpPr txBox="1"/>
          <p:nvPr/>
        </p:nvSpPr>
        <p:spPr>
          <a:xfrm>
            <a:off x="381000" y="571500"/>
            <a:ext cx="6106838" cy="1591398"/>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Scenarios and Questions</a:t>
            </a:r>
            <a:endParaRPr/>
          </a:p>
        </p:txBody>
      </p:sp>
      <p:sp>
        <p:nvSpPr>
          <p:cNvPr id="744" name="Google Shape;744;p64"/>
          <p:cNvSpPr/>
          <p:nvPr/>
        </p:nvSpPr>
        <p:spPr>
          <a:xfrm>
            <a:off x="1637488" y="9041257"/>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3">
              <a:alphaModFix/>
            </a:blip>
            <a:stretch>
              <a:fillRect b="0" l="0" r="0" t="0"/>
            </a:stretch>
          </a:blipFill>
          <a:ln>
            <a:noFill/>
          </a:ln>
        </p:spPr>
      </p:sp>
      <p:sp>
        <p:nvSpPr>
          <p:cNvPr id="745" name="Google Shape;745;p64"/>
          <p:cNvSpPr txBox="1"/>
          <p:nvPr/>
        </p:nvSpPr>
        <p:spPr>
          <a:xfrm>
            <a:off x="7501550" y="738168"/>
            <a:ext cx="10062900" cy="9383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4800">
                <a:solidFill>
                  <a:srgbClr val="011C50"/>
                </a:solidFill>
                <a:latin typeface="Gidole"/>
                <a:ea typeface="Gidole"/>
                <a:cs typeface="Gidole"/>
                <a:sym typeface="Gidole"/>
              </a:rPr>
              <a:t>Any Agent is not able to make it for a showing, but wants to get his buyers in so instead he shares access information allowing the buyer to let themselves in. </a:t>
            </a:r>
            <a:endParaRPr/>
          </a:p>
          <a:p>
            <a:pPr indent="0" lvl="0" marL="0" marR="0" rtl="0" algn="l">
              <a:lnSpc>
                <a:spcPct val="130000"/>
              </a:lnSpc>
              <a:spcBef>
                <a:spcPts val="0"/>
              </a:spcBef>
              <a:spcAft>
                <a:spcPts val="0"/>
              </a:spcAft>
              <a:buNone/>
            </a:pPr>
            <a:r>
              <a:t/>
            </a:r>
            <a:endParaRPr sz="4800">
              <a:solidFill>
                <a:srgbClr val="011C50"/>
              </a:solidFill>
              <a:latin typeface="Gidole"/>
              <a:ea typeface="Gidole"/>
              <a:cs typeface="Gidole"/>
              <a:sym typeface="Gidole"/>
            </a:endParaRPr>
          </a:p>
          <a:p>
            <a:pPr indent="0" lvl="0" marL="0" marR="0" rtl="0" algn="l">
              <a:lnSpc>
                <a:spcPct val="130000"/>
              </a:lnSpc>
              <a:spcBef>
                <a:spcPts val="0"/>
              </a:spcBef>
              <a:spcAft>
                <a:spcPts val="0"/>
              </a:spcAft>
              <a:buNone/>
            </a:pPr>
            <a:r>
              <a:t/>
            </a:r>
            <a:endParaRPr sz="4800">
              <a:solidFill>
                <a:srgbClr val="011C50"/>
              </a:solidFill>
              <a:latin typeface="Gidole"/>
              <a:ea typeface="Gidole"/>
              <a:cs typeface="Gidole"/>
              <a:sym typeface="Gidole"/>
            </a:endParaRPr>
          </a:p>
          <a:p>
            <a:pPr indent="0" lvl="0" marL="0" marR="0" rtl="0" algn="l">
              <a:lnSpc>
                <a:spcPct val="130000"/>
              </a:lnSpc>
              <a:spcBef>
                <a:spcPts val="0"/>
              </a:spcBef>
              <a:spcAft>
                <a:spcPts val="0"/>
              </a:spcAft>
              <a:buNone/>
            </a:pPr>
            <a:r>
              <a:rPr lang="en-US" sz="4800">
                <a:solidFill>
                  <a:srgbClr val="011C50"/>
                </a:solidFill>
                <a:latin typeface="Gidole"/>
                <a:ea typeface="Gidole"/>
                <a:cs typeface="Gidole"/>
                <a:sym typeface="Gidole"/>
              </a:rPr>
              <a:t>Any Potential COE violation here? What if it is new construction and there is a QR code?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65"/>
          <p:cNvSpPr/>
          <p:nvPr/>
        </p:nvSpPr>
        <p:spPr>
          <a:xfrm>
            <a:off x="-103050" y="0"/>
            <a:ext cx="6861900" cy="10287000"/>
          </a:xfrm>
          <a:prstGeom prst="rect">
            <a:avLst/>
          </a:prstGeom>
          <a:solidFill>
            <a:srgbClr val="011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65"/>
          <p:cNvSpPr txBox="1"/>
          <p:nvPr/>
        </p:nvSpPr>
        <p:spPr>
          <a:xfrm>
            <a:off x="381000" y="571500"/>
            <a:ext cx="6106838" cy="1591398"/>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Scenarios and Questions</a:t>
            </a:r>
            <a:endParaRPr/>
          </a:p>
        </p:txBody>
      </p:sp>
      <p:sp>
        <p:nvSpPr>
          <p:cNvPr id="752" name="Google Shape;752;p65"/>
          <p:cNvSpPr/>
          <p:nvPr/>
        </p:nvSpPr>
        <p:spPr>
          <a:xfrm>
            <a:off x="1637488" y="9041257"/>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3">
              <a:alphaModFix/>
            </a:blip>
            <a:stretch>
              <a:fillRect b="0" l="0" r="0" t="0"/>
            </a:stretch>
          </a:blipFill>
          <a:ln>
            <a:noFill/>
          </a:ln>
        </p:spPr>
      </p:sp>
      <p:sp>
        <p:nvSpPr>
          <p:cNvPr id="753" name="Google Shape;753;p65"/>
          <p:cNvSpPr txBox="1"/>
          <p:nvPr/>
        </p:nvSpPr>
        <p:spPr>
          <a:xfrm>
            <a:off x="7620000" y="3405549"/>
            <a:ext cx="10063044" cy="3128229"/>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4800">
                <a:solidFill>
                  <a:srgbClr val="011C50"/>
                </a:solidFill>
                <a:latin typeface="Gidole"/>
                <a:ea typeface="Gidole"/>
                <a:cs typeface="Gidole"/>
                <a:sym typeface="Gidole"/>
              </a:rPr>
              <a:t>A listing agent conducts a showing at their listing even though the seller has indicated they don’t want to begin showing for two more days.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66"/>
          <p:cNvSpPr/>
          <p:nvPr/>
        </p:nvSpPr>
        <p:spPr>
          <a:xfrm>
            <a:off x="0" y="0"/>
            <a:ext cx="6759000" cy="10287000"/>
          </a:xfrm>
          <a:prstGeom prst="rect">
            <a:avLst/>
          </a:prstGeom>
          <a:solidFill>
            <a:srgbClr val="011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66"/>
          <p:cNvSpPr txBox="1"/>
          <p:nvPr/>
        </p:nvSpPr>
        <p:spPr>
          <a:xfrm>
            <a:off x="381000" y="571500"/>
            <a:ext cx="6106838" cy="1591398"/>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Scenarios and Questions</a:t>
            </a:r>
            <a:endParaRPr/>
          </a:p>
        </p:txBody>
      </p:sp>
      <p:sp>
        <p:nvSpPr>
          <p:cNvPr id="760" name="Google Shape;760;p66"/>
          <p:cNvSpPr/>
          <p:nvPr/>
        </p:nvSpPr>
        <p:spPr>
          <a:xfrm>
            <a:off x="1637488" y="9041257"/>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3">
              <a:alphaModFix/>
            </a:blip>
            <a:stretch>
              <a:fillRect b="0" l="0" r="0" t="0"/>
            </a:stretch>
          </a:blipFill>
          <a:ln>
            <a:noFill/>
          </a:ln>
        </p:spPr>
      </p:sp>
      <p:sp>
        <p:nvSpPr>
          <p:cNvPr id="761" name="Google Shape;761;p66"/>
          <p:cNvSpPr txBox="1"/>
          <p:nvPr/>
        </p:nvSpPr>
        <p:spPr>
          <a:xfrm>
            <a:off x="7577750" y="845772"/>
            <a:ext cx="10062900" cy="8422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4800">
                <a:solidFill>
                  <a:srgbClr val="011C50"/>
                </a:solidFill>
                <a:latin typeface="Gidole"/>
                <a:ea typeface="Gidole"/>
                <a:cs typeface="Gidole"/>
                <a:sym typeface="Gidole"/>
              </a:rPr>
              <a:t>A first-time buyer agrees to sign a buyers agency agreement and tells the buyer agent to just send the document for digital signing, but the agent hasn’t gone over the agreement yet. </a:t>
            </a:r>
            <a:endParaRPr/>
          </a:p>
          <a:p>
            <a:pPr indent="0" lvl="0" marL="0" marR="0" rtl="0" algn="l">
              <a:lnSpc>
                <a:spcPct val="130000"/>
              </a:lnSpc>
              <a:spcBef>
                <a:spcPts val="0"/>
              </a:spcBef>
              <a:spcAft>
                <a:spcPts val="0"/>
              </a:spcAft>
              <a:buNone/>
            </a:pPr>
            <a:r>
              <a:t/>
            </a:r>
            <a:endParaRPr sz="4800">
              <a:solidFill>
                <a:srgbClr val="011C50"/>
              </a:solidFill>
              <a:latin typeface="Gidole"/>
              <a:ea typeface="Gidole"/>
              <a:cs typeface="Gidole"/>
              <a:sym typeface="Gidole"/>
            </a:endParaRPr>
          </a:p>
          <a:p>
            <a:pPr indent="0" lvl="0" marL="0" marR="0" rtl="0" algn="l">
              <a:lnSpc>
                <a:spcPct val="130000"/>
              </a:lnSpc>
              <a:spcBef>
                <a:spcPts val="0"/>
              </a:spcBef>
              <a:spcAft>
                <a:spcPts val="0"/>
              </a:spcAft>
              <a:buNone/>
            </a:pPr>
            <a:r>
              <a:rPr lang="en-US" sz="4800">
                <a:solidFill>
                  <a:srgbClr val="011C50"/>
                </a:solidFill>
                <a:latin typeface="Gidole"/>
                <a:ea typeface="Gidole"/>
                <a:cs typeface="Gidole"/>
                <a:sym typeface="Gidole"/>
              </a:rPr>
              <a:t>What should the agent do? Potential for COE violation?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67"/>
          <p:cNvSpPr/>
          <p:nvPr/>
        </p:nvSpPr>
        <p:spPr>
          <a:xfrm>
            <a:off x="0" y="0"/>
            <a:ext cx="6758700" cy="10287000"/>
          </a:xfrm>
          <a:prstGeom prst="rect">
            <a:avLst/>
          </a:prstGeom>
          <a:solidFill>
            <a:srgbClr val="011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67"/>
          <p:cNvSpPr txBox="1"/>
          <p:nvPr/>
        </p:nvSpPr>
        <p:spPr>
          <a:xfrm>
            <a:off x="381000" y="571500"/>
            <a:ext cx="6106838" cy="1591398"/>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Scenarios and Questions</a:t>
            </a:r>
            <a:endParaRPr/>
          </a:p>
        </p:txBody>
      </p:sp>
      <p:sp>
        <p:nvSpPr>
          <p:cNvPr id="768" name="Google Shape;768;p67"/>
          <p:cNvSpPr/>
          <p:nvPr/>
        </p:nvSpPr>
        <p:spPr>
          <a:xfrm>
            <a:off x="1637488" y="9041257"/>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3">
              <a:alphaModFix/>
            </a:blip>
            <a:stretch>
              <a:fillRect b="0" l="0" r="0" t="0"/>
            </a:stretch>
          </a:blipFill>
          <a:ln>
            <a:noFill/>
          </a:ln>
        </p:spPr>
      </p:sp>
      <p:sp>
        <p:nvSpPr>
          <p:cNvPr id="769" name="Google Shape;769;p67"/>
          <p:cNvSpPr txBox="1"/>
          <p:nvPr/>
        </p:nvSpPr>
        <p:spPr>
          <a:xfrm>
            <a:off x="7391400" y="1242557"/>
            <a:ext cx="10062900" cy="7782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4400">
                <a:solidFill>
                  <a:srgbClr val="011C50"/>
                </a:solidFill>
                <a:latin typeface="Gidole"/>
                <a:ea typeface="Gidole"/>
                <a:cs typeface="Gidole"/>
                <a:sym typeface="Gidole"/>
              </a:rPr>
              <a:t>After inspection, the listing agent tells the buyer agent that the seller has agreed to have the furnace fixed before closing. The buyer is satisfied with that and doesn’t see any need to do an amendment, not wanting to take any risks. </a:t>
            </a:r>
            <a:endParaRPr sz="1000"/>
          </a:p>
          <a:p>
            <a:pPr indent="0" lvl="0" marL="0" marR="0" rtl="0" algn="l">
              <a:lnSpc>
                <a:spcPct val="130000"/>
              </a:lnSpc>
              <a:spcBef>
                <a:spcPts val="0"/>
              </a:spcBef>
              <a:spcAft>
                <a:spcPts val="0"/>
              </a:spcAft>
              <a:buNone/>
            </a:pPr>
            <a:r>
              <a:t/>
            </a:r>
            <a:endParaRPr sz="4400">
              <a:solidFill>
                <a:srgbClr val="011C50"/>
              </a:solidFill>
              <a:latin typeface="Gidole"/>
              <a:ea typeface="Gidole"/>
              <a:cs typeface="Gidole"/>
              <a:sym typeface="Gidole"/>
            </a:endParaRPr>
          </a:p>
          <a:p>
            <a:pPr indent="0" lvl="0" marL="0" marR="0" rtl="0" algn="l">
              <a:lnSpc>
                <a:spcPct val="130000"/>
              </a:lnSpc>
              <a:spcBef>
                <a:spcPts val="0"/>
              </a:spcBef>
              <a:spcAft>
                <a:spcPts val="0"/>
              </a:spcAft>
              <a:buNone/>
            </a:pPr>
            <a:r>
              <a:rPr lang="en-US" sz="4400">
                <a:solidFill>
                  <a:srgbClr val="011C50"/>
                </a:solidFill>
                <a:latin typeface="Gidole"/>
                <a:ea typeface="Gidole"/>
                <a:cs typeface="Gidole"/>
                <a:sym typeface="Gidole"/>
              </a:rPr>
              <a:t>What should the buyer agent do? Potential COE violations, Potential </a:t>
            </a:r>
            <a:r>
              <a:rPr lang="en-US" sz="4800">
                <a:solidFill>
                  <a:srgbClr val="011C50"/>
                </a:solidFill>
                <a:latin typeface="Gidole"/>
                <a:ea typeface="Gidole"/>
                <a:cs typeface="Gidole"/>
                <a:sym typeface="Gidole"/>
              </a:rPr>
              <a:t>Risks?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68"/>
          <p:cNvSpPr/>
          <p:nvPr/>
        </p:nvSpPr>
        <p:spPr>
          <a:xfrm>
            <a:off x="-103050" y="0"/>
            <a:ext cx="6861900" cy="10287000"/>
          </a:xfrm>
          <a:prstGeom prst="rect">
            <a:avLst/>
          </a:prstGeom>
          <a:solidFill>
            <a:srgbClr val="011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68"/>
          <p:cNvSpPr txBox="1"/>
          <p:nvPr/>
        </p:nvSpPr>
        <p:spPr>
          <a:xfrm>
            <a:off x="381000" y="571500"/>
            <a:ext cx="6106838" cy="1591398"/>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Scenarios and Questions</a:t>
            </a:r>
            <a:endParaRPr/>
          </a:p>
        </p:txBody>
      </p:sp>
      <p:sp>
        <p:nvSpPr>
          <p:cNvPr id="776" name="Google Shape;776;p68"/>
          <p:cNvSpPr/>
          <p:nvPr/>
        </p:nvSpPr>
        <p:spPr>
          <a:xfrm>
            <a:off x="1637488" y="9041257"/>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3">
              <a:alphaModFix/>
            </a:blip>
            <a:stretch>
              <a:fillRect b="0" l="0" r="0" t="0"/>
            </a:stretch>
          </a:blipFill>
          <a:ln>
            <a:noFill/>
          </a:ln>
        </p:spPr>
      </p:sp>
      <p:sp>
        <p:nvSpPr>
          <p:cNvPr id="777" name="Google Shape;777;p68"/>
          <p:cNvSpPr txBox="1"/>
          <p:nvPr/>
        </p:nvSpPr>
        <p:spPr>
          <a:xfrm>
            <a:off x="7391400" y="1242557"/>
            <a:ext cx="10062900" cy="8405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4300">
                <a:solidFill>
                  <a:srgbClr val="011C50"/>
                </a:solidFill>
                <a:latin typeface="Gidole"/>
                <a:ea typeface="Gidole"/>
                <a:cs typeface="Gidole"/>
                <a:sym typeface="Gidole"/>
              </a:rPr>
              <a:t>Buyer agent writes an offer on a property which gets 6 offers. Their offer is rejected, and the buyer is crushed, asking the agent how this happened. The agent says one of the other buyers was probably represented by the listing agent so they had an unfair advantage, even though the agent does not know this. </a:t>
            </a:r>
            <a:endParaRPr sz="900"/>
          </a:p>
          <a:p>
            <a:pPr indent="0" lvl="0" marL="0" marR="0" rtl="0" algn="l">
              <a:lnSpc>
                <a:spcPct val="130000"/>
              </a:lnSpc>
              <a:spcBef>
                <a:spcPts val="0"/>
              </a:spcBef>
              <a:spcAft>
                <a:spcPts val="0"/>
              </a:spcAft>
              <a:buNone/>
            </a:pPr>
            <a:r>
              <a:t/>
            </a:r>
            <a:endParaRPr sz="4300">
              <a:solidFill>
                <a:srgbClr val="011C50"/>
              </a:solidFill>
              <a:latin typeface="Gidole"/>
              <a:ea typeface="Gidole"/>
              <a:cs typeface="Gidole"/>
              <a:sym typeface="Gidole"/>
            </a:endParaRPr>
          </a:p>
          <a:p>
            <a:pPr indent="0" lvl="0" marL="0" marR="0" rtl="0" algn="l">
              <a:lnSpc>
                <a:spcPct val="130000"/>
              </a:lnSpc>
              <a:spcBef>
                <a:spcPts val="0"/>
              </a:spcBef>
              <a:spcAft>
                <a:spcPts val="0"/>
              </a:spcAft>
              <a:buNone/>
            </a:pPr>
            <a:r>
              <a:rPr lang="en-US" sz="4300">
                <a:solidFill>
                  <a:srgbClr val="011C50"/>
                </a:solidFill>
                <a:latin typeface="Gidole"/>
                <a:ea typeface="Gidole"/>
                <a:cs typeface="Gidole"/>
                <a:sym typeface="Gidole"/>
              </a:rPr>
              <a:t>Potential COE violations? </a:t>
            </a:r>
            <a:endParaRPr sz="90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69"/>
          <p:cNvSpPr/>
          <p:nvPr/>
        </p:nvSpPr>
        <p:spPr>
          <a:xfrm>
            <a:off x="0" y="0"/>
            <a:ext cx="6759000" cy="10287000"/>
          </a:xfrm>
          <a:prstGeom prst="rect">
            <a:avLst/>
          </a:prstGeom>
          <a:solidFill>
            <a:srgbClr val="011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69"/>
          <p:cNvSpPr txBox="1"/>
          <p:nvPr/>
        </p:nvSpPr>
        <p:spPr>
          <a:xfrm>
            <a:off x="381000" y="571500"/>
            <a:ext cx="6106838" cy="1591398"/>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Scenarios and Questions</a:t>
            </a:r>
            <a:endParaRPr/>
          </a:p>
        </p:txBody>
      </p:sp>
      <p:sp>
        <p:nvSpPr>
          <p:cNvPr id="784" name="Google Shape;784;p69"/>
          <p:cNvSpPr/>
          <p:nvPr/>
        </p:nvSpPr>
        <p:spPr>
          <a:xfrm>
            <a:off x="1637488" y="9041257"/>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3">
              <a:alphaModFix/>
            </a:blip>
            <a:stretch>
              <a:fillRect b="0" l="0" r="0" t="0"/>
            </a:stretch>
          </a:blipFill>
          <a:ln>
            <a:noFill/>
          </a:ln>
        </p:spPr>
      </p:sp>
      <p:sp>
        <p:nvSpPr>
          <p:cNvPr id="785" name="Google Shape;785;p69"/>
          <p:cNvSpPr txBox="1"/>
          <p:nvPr/>
        </p:nvSpPr>
        <p:spPr>
          <a:xfrm>
            <a:off x="7391400" y="1790700"/>
            <a:ext cx="10063044" cy="6308586"/>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4800">
                <a:solidFill>
                  <a:srgbClr val="011C50"/>
                </a:solidFill>
                <a:latin typeface="Gidole"/>
                <a:ea typeface="Gidole"/>
                <a:cs typeface="Gidole"/>
                <a:sym typeface="Gidole"/>
              </a:rPr>
              <a:t>Competing for a listing, an agent learns who the other agent is and tells the seller that the other agent is very inexperienced and maybe even incompetent and their listing always languish on the market.</a:t>
            </a:r>
            <a:endParaRPr/>
          </a:p>
          <a:p>
            <a:pPr indent="0" lvl="0" marL="0" marR="0" rtl="0" algn="l">
              <a:lnSpc>
                <a:spcPct val="130000"/>
              </a:lnSpc>
              <a:spcBef>
                <a:spcPts val="0"/>
              </a:spcBef>
              <a:spcAft>
                <a:spcPts val="0"/>
              </a:spcAft>
              <a:buNone/>
            </a:pPr>
            <a:r>
              <a:t/>
            </a:r>
            <a:endParaRPr sz="4800">
              <a:solidFill>
                <a:srgbClr val="011C50"/>
              </a:solidFill>
              <a:latin typeface="Gidole"/>
              <a:ea typeface="Gidole"/>
              <a:cs typeface="Gidole"/>
              <a:sym typeface="Gidole"/>
            </a:endParaRPr>
          </a:p>
          <a:p>
            <a:pPr indent="0" lvl="0" marL="0" marR="0" rtl="0" algn="l">
              <a:lnSpc>
                <a:spcPct val="130000"/>
              </a:lnSpc>
              <a:spcBef>
                <a:spcPts val="0"/>
              </a:spcBef>
              <a:spcAft>
                <a:spcPts val="0"/>
              </a:spcAft>
              <a:buNone/>
            </a:pPr>
            <a:r>
              <a:rPr lang="en-US" sz="4800">
                <a:solidFill>
                  <a:srgbClr val="011C50"/>
                </a:solidFill>
                <a:latin typeface="Gidole"/>
                <a:ea typeface="Gidole"/>
                <a:cs typeface="Gidole"/>
                <a:sym typeface="Gidole"/>
              </a:rPr>
              <a:t>Potential COE violations?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70"/>
          <p:cNvSpPr/>
          <p:nvPr/>
        </p:nvSpPr>
        <p:spPr>
          <a:xfrm>
            <a:off x="0" y="0"/>
            <a:ext cx="5751300" cy="10287000"/>
          </a:xfrm>
          <a:prstGeom prst="rect">
            <a:avLst/>
          </a:prstGeom>
          <a:solidFill>
            <a:srgbClr val="011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1" name="Google Shape;791;p70"/>
          <p:cNvGrpSpPr/>
          <p:nvPr/>
        </p:nvGrpSpPr>
        <p:grpSpPr>
          <a:xfrm>
            <a:off x="-372645" y="4892532"/>
            <a:ext cx="9718564" cy="4889428"/>
            <a:chOff x="0" y="0"/>
            <a:chExt cx="12958086" cy="6519237"/>
          </a:xfrm>
        </p:grpSpPr>
        <p:sp>
          <p:nvSpPr>
            <p:cNvPr id="792" name="Google Shape;792;p70"/>
            <p:cNvSpPr/>
            <p:nvPr/>
          </p:nvSpPr>
          <p:spPr>
            <a:xfrm>
              <a:off x="0" y="990997"/>
              <a:ext cx="12907287" cy="5528240"/>
            </a:xfrm>
            <a:custGeom>
              <a:rect b="b" l="l" r="r" t="t"/>
              <a:pathLst>
                <a:path extrusionOk="0" h="5528240" w="12907287">
                  <a:moveTo>
                    <a:pt x="0" y="0"/>
                  </a:moveTo>
                  <a:lnTo>
                    <a:pt x="12907287" y="0"/>
                  </a:lnTo>
                  <a:lnTo>
                    <a:pt x="12907287" y="5528240"/>
                  </a:lnTo>
                  <a:lnTo>
                    <a:pt x="0" y="5528240"/>
                  </a:lnTo>
                  <a:lnTo>
                    <a:pt x="0" y="0"/>
                  </a:lnTo>
                  <a:close/>
                </a:path>
              </a:pathLst>
            </a:custGeom>
            <a:blipFill rotWithShape="1">
              <a:blip r:embed="rId3">
                <a:alphaModFix amt="14000"/>
              </a:blip>
              <a:stretch>
                <a:fillRect b="0" l="0" r="-7074" t="0"/>
              </a:stretch>
            </a:blipFill>
            <a:ln>
              <a:noFill/>
            </a:ln>
          </p:spPr>
        </p:sp>
        <p:sp>
          <p:nvSpPr>
            <p:cNvPr id="793" name="Google Shape;793;p70"/>
            <p:cNvSpPr/>
            <p:nvPr/>
          </p:nvSpPr>
          <p:spPr>
            <a:xfrm>
              <a:off x="8587" y="0"/>
              <a:ext cx="12949499" cy="5528240"/>
            </a:xfrm>
            <a:custGeom>
              <a:rect b="b" l="l" r="r" t="t"/>
              <a:pathLst>
                <a:path extrusionOk="0" h="5528240" w="12949499">
                  <a:moveTo>
                    <a:pt x="0" y="0"/>
                  </a:moveTo>
                  <a:lnTo>
                    <a:pt x="12949500" y="0"/>
                  </a:lnTo>
                  <a:lnTo>
                    <a:pt x="12949500" y="5528240"/>
                  </a:lnTo>
                  <a:lnTo>
                    <a:pt x="0" y="5528240"/>
                  </a:lnTo>
                  <a:lnTo>
                    <a:pt x="0" y="0"/>
                  </a:lnTo>
                  <a:close/>
                </a:path>
              </a:pathLst>
            </a:custGeom>
            <a:blipFill rotWithShape="1">
              <a:blip r:embed="rId3">
                <a:alphaModFix amt="14000"/>
              </a:blip>
              <a:stretch>
                <a:fillRect b="0" l="0" r="-6726" t="0"/>
              </a:stretch>
            </a:blipFill>
            <a:ln>
              <a:noFill/>
            </a:ln>
          </p:spPr>
        </p:sp>
      </p:grpSp>
      <p:sp>
        <p:nvSpPr>
          <p:cNvPr id="794" name="Google Shape;794;p70"/>
          <p:cNvSpPr/>
          <p:nvPr/>
        </p:nvSpPr>
        <p:spPr>
          <a:xfrm>
            <a:off x="0" y="8665325"/>
            <a:ext cx="5750072" cy="1621857"/>
          </a:xfrm>
          <a:custGeom>
            <a:rect b="b" l="l" r="r" t="t"/>
            <a:pathLst>
              <a:path extrusionOk="0" h="300066" w="906594">
                <a:moveTo>
                  <a:pt x="0" y="0"/>
                </a:moveTo>
                <a:lnTo>
                  <a:pt x="906594" y="0"/>
                </a:lnTo>
                <a:lnTo>
                  <a:pt x="906594" y="300066"/>
                </a:lnTo>
                <a:lnTo>
                  <a:pt x="0" y="300066"/>
                </a:lnTo>
                <a:close/>
              </a:path>
            </a:pathLst>
          </a:custGeom>
          <a:solidFill>
            <a:srgbClr val="011C50"/>
          </a:solidFill>
          <a:ln>
            <a:noFill/>
          </a:ln>
        </p:spPr>
      </p:sp>
      <p:sp>
        <p:nvSpPr>
          <p:cNvPr id="795" name="Google Shape;795;p70"/>
          <p:cNvSpPr txBox="1"/>
          <p:nvPr/>
        </p:nvSpPr>
        <p:spPr>
          <a:xfrm>
            <a:off x="6215646" y="1424940"/>
            <a:ext cx="11735752" cy="7284720"/>
          </a:xfrm>
          <a:prstGeom prst="rect">
            <a:avLst/>
          </a:prstGeom>
          <a:noFill/>
          <a:ln>
            <a:noFill/>
          </a:ln>
        </p:spPr>
        <p:txBody>
          <a:bodyPr anchorCtr="0" anchor="t" bIns="0" lIns="0" spcFirstLastPara="1" rIns="0" wrap="square" tIns="0">
            <a:spAutoFit/>
          </a:bodyPr>
          <a:lstStyle/>
          <a:p>
            <a:pPr indent="-518160" lvl="1" marL="1036320" marR="0" rtl="0" algn="l">
              <a:lnSpc>
                <a:spcPct val="150000"/>
              </a:lnSpc>
              <a:spcBef>
                <a:spcPts val="0"/>
              </a:spcBef>
              <a:spcAft>
                <a:spcPts val="0"/>
              </a:spcAft>
              <a:buClr>
                <a:srgbClr val="011C50"/>
              </a:buClr>
              <a:buSzPts val="4800"/>
              <a:buFont typeface="Arial"/>
              <a:buChar char="•"/>
            </a:pPr>
            <a:r>
              <a:rPr b="0" i="0" lang="en-US" sz="4800" u="none" cap="none" strike="noStrike">
                <a:solidFill>
                  <a:srgbClr val="011C50"/>
                </a:solidFill>
                <a:latin typeface="Gidole"/>
                <a:ea typeface="Gidole"/>
                <a:cs typeface="Gidole"/>
                <a:sym typeface="Gidole"/>
              </a:rPr>
              <a:t>Arises from an alleged violation of the NAR Code of Ethics</a:t>
            </a:r>
            <a:endParaRPr/>
          </a:p>
          <a:p>
            <a:pPr indent="0" lvl="0" marL="0" marR="0" rtl="0" algn="l">
              <a:lnSpc>
                <a:spcPct val="150000"/>
              </a:lnSpc>
              <a:spcBef>
                <a:spcPts val="0"/>
              </a:spcBef>
              <a:spcAft>
                <a:spcPts val="0"/>
              </a:spcAft>
              <a:buNone/>
            </a:pPr>
            <a:r>
              <a:t/>
            </a:r>
            <a:endParaRPr sz="4800">
              <a:solidFill>
                <a:srgbClr val="011C50"/>
              </a:solidFill>
              <a:latin typeface="Gidole"/>
              <a:ea typeface="Gidole"/>
              <a:cs typeface="Gidole"/>
              <a:sym typeface="Gidole"/>
            </a:endParaRPr>
          </a:p>
          <a:p>
            <a:pPr indent="-518160" lvl="1" marL="1036320" marR="0" rtl="0" algn="l">
              <a:lnSpc>
                <a:spcPct val="150000"/>
              </a:lnSpc>
              <a:spcBef>
                <a:spcPts val="0"/>
              </a:spcBef>
              <a:spcAft>
                <a:spcPts val="0"/>
              </a:spcAft>
              <a:buClr>
                <a:srgbClr val="011C50"/>
              </a:buClr>
              <a:buSzPts val="4800"/>
              <a:buFont typeface="Arial"/>
              <a:buChar char="•"/>
            </a:pPr>
            <a:r>
              <a:rPr b="0" i="0" lang="en-US" sz="4800" u="none" cap="none" strike="noStrike">
                <a:solidFill>
                  <a:srgbClr val="011C50"/>
                </a:solidFill>
                <a:latin typeface="Gidole"/>
                <a:ea typeface="Gidole"/>
                <a:cs typeface="Gidole"/>
                <a:sym typeface="Gidole"/>
              </a:rPr>
              <a:t>Can be filed by a member of the public or a fellow REALTOR®</a:t>
            </a:r>
            <a:endParaRPr/>
          </a:p>
          <a:p>
            <a:pPr indent="0" lvl="0" marL="0" marR="0" rtl="0" algn="l">
              <a:lnSpc>
                <a:spcPct val="150000"/>
              </a:lnSpc>
              <a:spcBef>
                <a:spcPts val="0"/>
              </a:spcBef>
              <a:spcAft>
                <a:spcPts val="0"/>
              </a:spcAft>
              <a:buNone/>
            </a:pPr>
            <a:r>
              <a:t/>
            </a:r>
            <a:endParaRPr sz="4800">
              <a:solidFill>
                <a:srgbClr val="011C50"/>
              </a:solidFill>
              <a:latin typeface="Gidole"/>
              <a:ea typeface="Gidole"/>
              <a:cs typeface="Gidole"/>
              <a:sym typeface="Gidole"/>
            </a:endParaRPr>
          </a:p>
          <a:p>
            <a:pPr indent="-518160" lvl="1" marL="1036320" marR="0" rtl="0" algn="l">
              <a:lnSpc>
                <a:spcPct val="150000"/>
              </a:lnSpc>
              <a:spcBef>
                <a:spcPts val="0"/>
              </a:spcBef>
              <a:spcAft>
                <a:spcPts val="0"/>
              </a:spcAft>
              <a:buClr>
                <a:srgbClr val="011C50"/>
              </a:buClr>
              <a:buSzPts val="4800"/>
              <a:buFont typeface="Arial"/>
              <a:buChar char="•"/>
            </a:pPr>
            <a:r>
              <a:rPr b="0" i="0" lang="en-US" sz="4800" u="none" cap="none" strike="noStrike">
                <a:solidFill>
                  <a:srgbClr val="011C50"/>
                </a:solidFill>
                <a:latin typeface="Gidole"/>
                <a:ea typeface="Gidole"/>
                <a:cs typeface="Gidole"/>
                <a:sym typeface="Gidole"/>
              </a:rPr>
              <a:t>It's NOT about money, it's about behavior</a:t>
            </a:r>
            <a:endParaRPr/>
          </a:p>
        </p:txBody>
      </p:sp>
      <p:sp>
        <p:nvSpPr>
          <p:cNvPr id="796" name="Google Shape;796;p70"/>
          <p:cNvSpPr txBox="1"/>
          <p:nvPr/>
        </p:nvSpPr>
        <p:spPr>
          <a:xfrm>
            <a:off x="691318" y="1028700"/>
            <a:ext cx="4838073" cy="15811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5200">
                <a:solidFill>
                  <a:srgbClr val="FFFFFF"/>
                </a:solidFill>
                <a:latin typeface="League Spartan"/>
                <a:ea typeface="League Spartan"/>
                <a:cs typeface="League Spartan"/>
                <a:sym typeface="League Spartan"/>
              </a:rPr>
              <a:t>ETHICS COMPLAINTS</a:t>
            </a:r>
            <a:endParaRPr/>
          </a:p>
        </p:txBody>
      </p:sp>
      <p:sp>
        <p:nvSpPr>
          <p:cNvPr id="797" name="Google Shape;797;p70"/>
          <p:cNvSpPr/>
          <p:nvPr/>
        </p:nvSpPr>
        <p:spPr>
          <a:xfrm>
            <a:off x="1348866" y="9018014"/>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7"/>
          <p:cNvSpPr txBox="1"/>
          <p:nvPr/>
        </p:nvSpPr>
        <p:spPr>
          <a:xfrm>
            <a:off x="6630625" y="667862"/>
            <a:ext cx="5179149" cy="7322185"/>
          </a:xfrm>
          <a:prstGeom prst="rect">
            <a:avLst/>
          </a:prstGeom>
          <a:noFill/>
          <a:ln>
            <a:noFill/>
          </a:ln>
        </p:spPr>
        <p:txBody>
          <a:bodyPr anchorCtr="0" anchor="t" bIns="0" lIns="0" spcFirstLastPara="1" rIns="0" wrap="square" tIns="0">
            <a:spAutoFit/>
          </a:bodyPr>
          <a:lstStyle/>
          <a:p>
            <a:pPr indent="0" lvl="0" marL="0" marR="0" rtl="0" algn="l">
              <a:lnSpc>
                <a:spcPct val="231111"/>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30000"/>
              </a:lnSpc>
              <a:spcBef>
                <a:spcPts val="0"/>
              </a:spcBef>
              <a:spcAft>
                <a:spcPts val="0"/>
              </a:spcAft>
              <a:buNone/>
            </a:pPr>
            <a:r>
              <a:rPr lang="en-US" sz="3200">
                <a:solidFill>
                  <a:srgbClr val="131213"/>
                </a:solidFill>
                <a:latin typeface="Gidole"/>
                <a:ea typeface="Gidole"/>
                <a:cs typeface="Gidole"/>
                <a:sym typeface="Gidole"/>
              </a:rPr>
              <a:t>The following are all proper uses of REALTOR® by a member named Jane Smith:</a:t>
            </a:r>
            <a:endParaRPr/>
          </a:p>
          <a:p>
            <a:pPr indent="0" lvl="0" marL="0" marR="0" rtl="0" algn="l">
              <a:lnSpc>
                <a:spcPct val="130000"/>
              </a:lnSpc>
              <a:spcBef>
                <a:spcPts val="0"/>
              </a:spcBef>
              <a:spcAft>
                <a:spcPts val="0"/>
              </a:spcAft>
              <a:buNone/>
            </a:pPr>
            <a:r>
              <a:t/>
            </a:r>
            <a:endParaRPr sz="3200">
              <a:solidFill>
                <a:srgbClr val="131213"/>
              </a:solidFill>
              <a:latin typeface="Gidole"/>
              <a:ea typeface="Gidole"/>
              <a:cs typeface="Gidole"/>
              <a:sym typeface="Gidole"/>
            </a:endParaRPr>
          </a:p>
          <a:p>
            <a:pPr indent="0" lvl="0" marL="0" marR="0" rtl="0" algn="l">
              <a:lnSpc>
                <a:spcPct val="130000"/>
              </a:lnSpc>
              <a:spcBef>
                <a:spcPts val="0"/>
              </a:spcBef>
              <a:spcAft>
                <a:spcPts val="0"/>
              </a:spcAft>
              <a:buNone/>
            </a:pPr>
            <a:r>
              <a:rPr lang="en-US" sz="3200" u="sng">
                <a:solidFill>
                  <a:srgbClr val="131213"/>
                </a:solidFill>
                <a:latin typeface="Gidole"/>
                <a:ea typeface="Gidole"/>
                <a:cs typeface="Gidole"/>
                <a:sym typeface="Gidole"/>
              </a:rPr>
              <a:t>Proper Uses</a:t>
            </a:r>
            <a:r>
              <a:rPr lang="en-US" sz="3200">
                <a:solidFill>
                  <a:srgbClr val="131213"/>
                </a:solidFill>
                <a:latin typeface="Gidole"/>
                <a:ea typeface="Gidole"/>
                <a:cs typeface="Gidole"/>
                <a:sym typeface="Gidole"/>
              </a:rPr>
              <a:t>:</a:t>
            </a:r>
            <a:endParaRPr/>
          </a:p>
          <a:p>
            <a:pPr indent="0" lvl="0" marL="0" marR="0" rtl="0" algn="l">
              <a:lnSpc>
                <a:spcPct val="130000"/>
              </a:lnSpc>
              <a:spcBef>
                <a:spcPts val="0"/>
              </a:spcBef>
              <a:spcAft>
                <a:spcPts val="0"/>
              </a:spcAft>
              <a:buNone/>
            </a:pPr>
            <a:r>
              <a:rPr lang="en-US" sz="3200">
                <a:solidFill>
                  <a:srgbClr val="131213"/>
                </a:solidFill>
                <a:latin typeface="Gidole"/>
                <a:ea typeface="Gidole"/>
                <a:cs typeface="Gidole"/>
                <a:sym typeface="Gidole"/>
              </a:rPr>
              <a:t>Janesmithrealtor</a:t>
            </a:r>
            <a:endParaRPr/>
          </a:p>
          <a:p>
            <a:pPr indent="0" lvl="0" marL="0" marR="0" rtl="0" algn="l">
              <a:lnSpc>
                <a:spcPct val="130000"/>
              </a:lnSpc>
              <a:spcBef>
                <a:spcPts val="0"/>
              </a:spcBef>
              <a:spcAft>
                <a:spcPts val="0"/>
              </a:spcAft>
              <a:buNone/>
            </a:pPr>
            <a:r>
              <a:rPr lang="en-US" sz="3200">
                <a:solidFill>
                  <a:srgbClr val="131213"/>
                </a:solidFill>
                <a:latin typeface="Gidole"/>
                <a:ea typeface="Gidole"/>
                <a:cs typeface="Gidole"/>
                <a:sym typeface="Gidole"/>
              </a:rPr>
              <a:t>Jsmithrealtor</a:t>
            </a:r>
            <a:endParaRPr/>
          </a:p>
          <a:p>
            <a:pPr indent="0" lvl="0" marL="0" marR="0" rtl="0" algn="l">
              <a:lnSpc>
                <a:spcPct val="130000"/>
              </a:lnSpc>
              <a:spcBef>
                <a:spcPts val="0"/>
              </a:spcBef>
              <a:spcAft>
                <a:spcPts val="0"/>
              </a:spcAft>
              <a:buNone/>
            </a:pPr>
            <a:r>
              <a:rPr lang="en-US" sz="3200">
                <a:solidFill>
                  <a:srgbClr val="131213"/>
                </a:solidFill>
                <a:latin typeface="Gidole"/>
                <a:ea typeface="Gidole"/>
                <a:cs typeface="Gidole"/>
                <a:sym typeface="Gidole"/>
              </a:rPr>
              <a:t>Smithrealtor</a:t>
            </a:r>
            <a:endParaRPr/>
          </a:p>
          <a:p>
            <a:pPr indent="0" lvl="0" marL="0" marR="0" rtl="0" algn="l">
              <a:lnSpc>
                <a:spcPct val="130000"/>
              </a:lnSpc>
              <a:spcBef>
                <a:spcPts val="0"/>
              </a:spcBef>
              <a:spcAft>
                <a:spcPts val="0"/>
              </a:spcAft>
              <a:buNone/>
            </a:pPr>
            <a:r>
              <a:rPr lang="en-US" sz="3200">
                <a:solidFill>
                  <a:srgbClr val="131213"/>
                </a:solidFill>
                <a:latin typeface="Gidole"/>
                <a:ea typeface="Gidole"/>
                <a:cs typeface="Gidole"/>
                <a:sym typeface="Gidole"/>
              </a:rPr>
              <a:t>jane_smith_realtor</a:t>
            </a:r>
            <a:endParaRPr/>
          </a:p>
          <a:p>
            <a:pPr indent="0" lvl="0" marL="0" marR="0" rtl="0" algn="l">
              <a:lnSpc>
                <a:spcPct val="130000"/>
              </a:lnSpc>
              <a:spcBef>
                <a:spcPts val="0"/>
              </a:spcBef>
              <a:spcAft>
                <a:spcPts val="0"/>
              </a:spcAft>
              <a:buNone/>
            </a:pPr>
            <a:r>
              <a:rPr lang="en-US" sz="3200">
                <a:solidFill>
                  <a:srgbClr val="131213"/>
                </a:solidFill>
                <a:latin typeface="Gidole"/>
                <a:ea typeface="Gidole"/>
                <a:cs typeface="Gidole"/>
                <a:sym typeface="Gidole"/>
              </a:rPr>
              <a:t>realtorjanesmith</a:t>
            </a:r>
            <a:endParaRPr/>
          </a:p>
          <a:p>
            <a:pPr indent="0" lvl="0" marL="0" marR="0" rtl="0" algn="l">
              <a:lnSpc>
                <a:spcPct val="130000"/>
              </a:lnSpc>
              <a:spcBef>
                <a:spcPts val="0"/>
              </a:spcBef>
              <a:spcAft>
                <a:spcPts val="0"/>
              </a:spcAft>
              <a:buNone/>
            </a:pPr>
            <a:r>
              <a:rPr lang="en-US" sz="3200">
                <a:solidFill>
                  <a:srgbClr val="131213"/>
                </a:solidFill>
                <a:latin typeface="Gidole"/>
                <a:ea typeface="Gidole"/>
                <a:cs typeface="Gidole"/>
                <a:sym typeface="Gidole"/>
              </a:rPr>
              <a:t>realtorjsmith</a:t>
            </a:r>
            <a:endParaRPr/>
          </a:p>
          <a:p>
            <a:pPr indent="0" lvl="0" marL="0" marR="0" rtl="0" algn="l">
              <a:lnSpc>
                <a:spcPct val="130000"/>
              </a:lnSpc>
              <a:spcBef>
                <a:spcPts val="0"/>
              </a:spcBef>
              <a:spcAft>
                <a:spcPts val="0"/>
              </a:spcAft>
              <a:buNone/>
            </a:pPr>
            <a:r>
              <a:rPr lang="en-US" sz="3200">
                <a:solidFill>
                  <a:srgbClr val="131213"/>
                </a:solidFill>
                <a:latin typeface="Gidole"/>
                <a:ea typeface="Gidole"/>
                <a:cs typeface="Gidole"/>
                <a:sym typeface="Gidole"/>
              </a:rPr>
              <a:t>jane_the_realtor</a:t>
            </a:r>
            <a:endParaRPr/>
          </a:p>
          <a:p>
            <a:pPr indent="0" lvl="0" marL="0" marR="0" rtl="0" algn="l">
              <a:lnSpc>
                <a:spcPct val="130000"/>
              </a:lnSpc>
              <a:spcBef>
                <a:spcPts val="0"/>
              </a:spcBef>
              <a:spcAft>
                <a:spcPts val="0"/>
              </a:spcAft>
              <a:buNone/>
            </a:pPr>
            <a:r>
              <a:rPr lang="en-US" sz="3200">
                <a:solidFill>
                  <a:srgbClr val="131213"/>
                </a:solidFill>
                <a:latin typeface="Gidole"/>
                <a:ea typeface="Gidole"/>
                <a:cs typeface="Gidole"/>
                <a:sym typeface="Gidole"/>
              </a:rPr>
              <a:t>jane_a_realtor</a:t>
            </a:r>
            <a:endParaRPr/>
          </a:p>
        </p:txBody>
      </p:sp>
      <p:sp>
        <p:nvSpPr>
          <p:cNvPr id="151" name="Google Shape;151;p7"/>
          <p:cNvSpPr/>
          <p:nvPr/>
        </p:nvSpPr>
        <p:spPr>
          <a:xfrm>
            <a:off x="-103050" y="0"/>
            <a:ext cx="5979600" cy="10287000"/>
          </a:xfrm>
          <a:prstGeom prst="rect">
            <a:avLst/>
          </a:prstGeom>
          <a:solidFill>
            <a:srgbClr val="011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7"/>
          <p:cNvSpPr txBox="1"/>
          <p:nvPr/>
        </p:nvSpPr>
        <p:spPr>
          <a:xfrm>
            <a:off x="12077325" y="705875"/>
            <a:ext cx="5588100" cy="9457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3200">
                <a:solidFill>
                  <a:srgbClr val="131213"/>
                </a:solidFill>
                <a:latin typeface="Gidole"/>
                <a:ea typeface="Gidole"/>
                <a:cs typeface="Gidole"/>
                <a:sym typeface="Gidole"/>
              </a:rPr>
              <a:t>The following are all improper uses of REALTOR® because they include a descriptive word or phrase in connection with the MARK:</a:t>
            </a:r>
            <a:endParaRPr/>
          </a:p>
          <a:p>
            <a:pPr indent="0" lvl="0" marL="0" marR="0" rtl="0" algn="l">
              <a:lnSpc>
                <a:spcPct val="130000"/>
              </a:lnSpc>
              <a:spcBef>
                <a:spcPts val="0"/>
              </a:spcBef>
              <a:spcAft>
                <a:spcPts val="0"/>
              </a:spcAft>
              <a:buNone/>
            </a:pPr>
            <a:r>
              <a:t/>
            </a:r>
            <a:endParaRPr sz="3200">
              <a:solidFill>
                <a:srgbClr val="131213"/>
              </a:solidFill>
              <a:latin typeface="Gidole"/>
              <a:ea typeface="Gidole"/>
              <a:cs typeface="Gidole"/>
              <a:sym typeface="Gidole"/>
            </a:endParaRPr>
          </a:p>
          <a:p>
            <a:pPr indent="0" lvl="0" marL="0" marR="0" rtl="0" algn="l">
              <a:lnSpc>
                <a:spcPct val="130000"/>
              </a:lnSpc>
              <a:spcBef>
                <a:spcPts val="0"/>
              </a:spcBef>
              <a:spcAft>
                <a:spcPts val="0"/>
              </a:spcAft>
              <a:buNone/>
            </a:pPr>
            <a:r>
              <a:rPr lang="en-US" sz="3200" u="sng">
                <a:solidFill>
                  <a:srgbClr val="131213"/>
                </a:solidFill>
                <a:latin typeface="Gidole"/>
                <a:ea typeface="Gidole"/>
                <a:cs typeface="Gidole"/>
                <a:sym typeface="Gidole"/>
              </a:rPr>
              <a:t>Improper Uses</a:t>
            </a:r>
            <a:r>
              <a:rPr lang="en-US" sz="3200">
                <a:solidFill>
                  <a:srgbClr val="131213"/>
                </a:solidFill>
                <a:latin typeface="Gidole"/>
                <a:ea typeface="Gidole"/>
                <a:cs typeface="Gidole"/>
                <a:sym typeface="Gidole"/>
              </a:rPr>
              <a:t>:</a:t>
            </a:r>
            <a:endParaRPr/>
          </a:p>
          <a:p>
            <a:pPr indent="0" lvl="0" marL="0" marR="0" rtl="0" algn="l">
              <a:lnSpc>
                <a:spcPct val="130000"/>
              </a:lnSpc>
              <a:spcBef>
                <a:spcPts val="0"/>
              </a:spcBef>
              <a:spcAft>
                <a:spcPts val="0"/>
              </a:spcAft>
              <a:buNone/>
            </a:pPr>
            <a:r>
              <a:rPr lang="en-US" sz="3200">
                <a:solidFill>
                  <a:srgbClr val="131213"/>
                </a:solidFill>
                <a:latin typeface="Gidole"/>
                <a:ea typeface="Gidole"/>
                <a:cs typeface="Gidole"/>
                <a:sym typeface="Gidole"/>
              </a:rPr>
              <a:t>Chicagorealtor</a:t>
            </a:r>
            <a:endParaRPr/>
          </a:p>
          <a:p>
            <a:pPr indent="0" lvl="0" marL="0" marR="0" rtl="0" algn="l">
              <a:lnSpc>
                <a:spcPct val="130000"/>
              </a:lnSpc>
              <a:spcBef>
                <a:spcPts val="0"/>
              </a:spcBef>
              <a:spcAft>
                <a:spcPts val="0"/>
              </a:spcAft>
              <a:buNone/>
            </a:pPr>
            <a:r>
              <a:rPr lang="en-US" sz="3200">
                <a:solidFill>
                  <a:srgbClr val="131213"/>
                </a:solidFill>
                <a:latin typeface="Gidole"/>
                <a:ea typeface="Gidole"/>
                <a:cs typeface="Gidole"/>
                <a:sym typeface="Gidole"/>
              </a:rPr>
              <a:t>Yourchicagorealtor</a:t>
            </a:r>
            <a:endParaRPr/>
          </a:p>
          <a:p>
            <a:pPr indent="0" lvl="0" marL="0" marR="0" rtl="0" algn="l">
              <a:lnSpc>
                <a:spcPct val="130000"/>
              </a:lnSpc>
              <a:spcBef>
                <a:spcPts val="0"/>
              </a:spcBef>
              <a:spcAft>
                <a:spcPts val="0"/>
              </a:spcAft>
              <a:buNone/>
            </a:pPr>
            <a:r>
              <a:rPr lang="en-US" sz="3200">
                <a:solidFill>
                  <a:srgbClr val="131213"/>
                </a:solidFill>
                <a:latin typeface="Gidole"/>
                <a:ea typeface="Gidole"/>
                <a:cs typeface="Gidole"/>
                <a:sym typeface="Gidole"/>
              </a:rPr>
              <a:t>your_chicago_realtor</a:t>
            </a:r>
            <a:endParaRPr/>
          </a:p>
          <a:p>
            <a:pPr indent="0" lvl="0" marL="0" marR="0" rtl="0" algn="l">
              <a:lnSpc>
                <a:spcPct val="130000"/>
              </a:lnSpc>
              <a:spcBef>
                <a:spcPts val="0"/>
              </a:spcBef>
              <a:spcAft>
                <a:spcPts val="0"/>
              </a:spcAft>
              <a:buNone/>
            </a:pPr>
            <a:r>
              <a:rPr lang="en-US" sz="3200">
                <a:solidFill>
                  <a:srgbClr val="131213"/>
                </a:solidFill>
                <a:latin typeface="Gidole"/>
                <a:ea typeface="Gidole"/>
                <a:cs typeface="Gidole"/>
                <a:sym typeface="Gidole"/>
              </a:rPr>
              <a:t>cyberrealtor</a:t>
            </a:r>
            <a:endParaRPr/>
          </a:p>
          <a:p>
            <a:pPr indent="0" lvl="0" marL="0" marR="0" rtl="0" algn="l">
              <a:lnSpc>
                <a:spcPct val="130000"/>
              </a:lnSpc>
              <a:spcBef>
                <a:spcPts val="0"/>
              </a:spcBef>
              <a:spcAft>
                <a:spcPts val="0"/>
              </a:spcAft>
              <a:buNone/>
            </a:pPr>
            <a:r>
              <a:rPr lang="en-US" sz="3200">
                <a:solidFill>
                  <a:srgbClr val="131213"/>
                </a:solidFill>
                <a:latin typeface="Gidole"/>
                <a:ea typeface="Gidole"/>
                <a:cs typeface="Gidole"/>
                <a:sym typeface="Gidole"/>
              </a:rPr>
              <a:t>virtualrealtor</a:t>
            </a:r>
            <a:endParaRPr/>
          </a:p>
          <a:p>
            <a:pPr indent="0" lvl="0" marL="0" marR="0" rtl="0" algn="l">
              <a:lnSpc>
                <a:spcPct val="130000"/>
              </a:lnSpc>
              <a:spcBef>
                <a:spcPts val="0"/>
              </a:spcBef>
              <a:spcAft>
                <a:spcPts val="0"/>
              </a:spcAft>
              <a:buNone/>
            </a:pPr>
            <a:r>
              <a:rPr lang="en-US" sz="3200">
                <a:solidFill>
                  <a:srgbClr val="131213"/>
                </a:solidFill>
                <a:latin typeface="Gidole"/>
                <a:ea typeface="Gidole"/>
                <a:cs typeface="Gidole"/>
                <a:sym typeface="Gidole"/>
              </a:rPr>
              <a:t>realtor_mom</a:t>
            </a:r>
            <a:endParaRPr/>
          </a:p>
          <a:p>
            <a:pPr indent="0" lvl="0" marL="0" marR="0" rtl="0" algn="l">
              <a:lnSpc>
                <a:spcPct val="130000"/>
              </a:lnSpc>
              <a:spcBef>
                <a:spcPts val="0"/>
              </a:spcBef>
              <a:spcAft>
                <a:spcPts val="0"/>
              </a:spcAft>
              <a:buNone/>
            </a:pPr>
            <a:r>
              <a:rPr lang="en-US" sz="3200">
                <a:solidFill>
                  <a:srgbClr val="131213"/>
                </a:solidFill>
                <a:latin typeface="Gidole"/>
                <a:ea typeface="Gidole"/>
                <a:cs typeface="Gidole"/>
                <a:sym typeface="Gidole"/>
              </a:rPr>
              <a:t>realtorsolution</a:t>
            </a:r>
            <a:endParaRPr/>
          </a:p>
          <a:p>
            <a:pPr indent="0" lvl="0" marL="0" marR="0" rtl="0" algn="l">
              <a:lnSpc>
                <a:spcPct val="130000"/>
              </a:lnSpc>
              <a:spcBef>
                <a:spcPts val="0"/>
              </a:spcBef>
              <a:spcAft>
                <a:spcPts val="0"/>
              </a:spcAft>
              <a:buNone/>
            </a:pPr>
            <a:r>
              <a:rPr lang="en-US" sz="3200">
                <a:solidFill>
                  <a:srgbClr val="131213"/>
                </a:solidFill>
                <a:latin typeface="Gidole"/>
                <a:ea typeface="Gidole"/>
                <a:cs typeface="Gidole"/>
                <a:sym typeface="Gidole"/>
              </a:rPr>
              <a:t>localrealtor</a:t>
            </a:r>
            <a:endParaRPr/>
          </a:p>
        </p:txBody>
      </p:sp>
      <p:sp>
        <p:nvSpPr>
          <p:cNvPr id="153" name="Google Shape;153;p7"/>
          <p:cNvSpPr txBox="1"/>
          <p:nvPr/>
        </p:nvSpPr>
        <p:spPr>
          <a:xfrm>
            <a:off x="763572" y="1123900"/>
            <a:ext cx="4246429" cy="3219342"/>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5200">
                <a:solidFill>
                  <a:srgbClr val="FFFFFF"/>
                </a:solidFill>
                <a:latin typeface="Arial"/>
                <a:ea typeface="Arial"/>
                <a:cs typeface="Arial"/>
                <a:sym typeface="Arial"/>
              </a:rPr>
              <a:t>PROPER USE</a:t>
            </a:r>
            <a:endParaRPr/>
          </a:p>
          <a:p>
            <a:pPr indent="0" lvl="0" marL="0" marR="0" rtl="0" algn="l">
              <a:lnSpc>
                <a:spcPct val="120000"/>
              </a:lnSpc>
              <a:spcBef>
                <a:spcPts val="0"/>
              </a:spcBef>
              <a:spcAft>
                <a:spcPts val="0"/>
              </a:spcAft>
              <a:buNone/>
            </a:pPr>
            <a:r>
              <a:rPr lang="en-US" sz="5200">
                <a:solidFill>
                  <a:srgbClr val="FFFFFF"/>
                </a:solidFill>
                <a:latin typeface="Arial"/>
                <a:ea typeface="Arial"/>
                <a:cs typeface="Arial"/>
                <a:sym typeface="Arial"/>
              </a:rPr>
              <a:t>OF “REALTOR®”</a:t>
            </a:r>
            <a:endParaRPr/>
          </a:p>
          <a:p>
            <a:pPr indent="0" lvl="0" marL="0" marR="0" rtl="0" algn="l">
              <a:lnSpc>
                <a:spcPct val="120000"/>
              </a:lnSpc>
              <a:spcBef>
                <a:spcPts val="0"/>
              </a:spcBef>
              <a:spcAft>
                <a:spcPts val="0"/>
              </a:spcAft>
              <a:buNone/>
            </a:pPr>
            <a:r>
              <a:t/>
            </a:r>
            <a:endParaRPr sz="5200">
              <a:solidFill>
                <a:srgbClr val="FFFFFF"/>
              </a:solidFill>
              <a:latin typeface="Arial"/>
              <a:ea typeface="Arial"/>
              <a:cs typeface="Arial"/>
              <a:sym typeface="Arial"/>
            </a:endParaRPr>
          </a:p>
        </p:txBody>
      </p:sp>
      <p:sp>
        <p:nvSpPr>
          <p:cNvPr id="154" name="Google Shape;154;p7"/>
          <p:cNvSpPr/>
          <p:nvPr/>
        </p:nvSpPr>
        <p:spPr>
          <a:xfrm>
            <a:off x="1369575" y="9104175"/>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1C50"/>
        </a:solidFill>
      </p:bgPr>
    </p:bg>
    <p:spTree>
      <p:nvGrpSpPr>
        <p:cNvPr id="801" name="Shape 801"/>
        <p:cNvGrpSpPr/>
        <p:nvPr/>
      </p:nvGrpSpPr>
      <p:grpSpPr>
        <a:xfrm>
          <a:off x="0" y="0"/>
          <a:ext cx="0" cy="0"/>
          <a:chOff x="0" y="0"/>
          <a:chExt cx="0" cy="0"/>
        </a:xfrm>
      </p:grpSpPr>
      <p:sp>
        <p:nvSpPr>
          <p:cNvPr id="802" name="Google Shape;802;p71"/>
          <p:cNvSpPr/>
          <p:nvPr/>
        </p:nvSpPr>
        <p:spPr>
          <a:xfrm>
            <a:off x="0" y="8800825"/>
            <a:ext cx="18286192" cy="2214034"/>
          </a:xfrm>
          <a:custGeom>
            <a:rect b="b" l="l" r="r" t="t"/>
            <a:pathLst>
              <a:path extrusionOk="0" h="282763" w="2507534">
                <a:moveTo>
                  <a:pt x="0" y="0"/>
                </a:moveTo>
                <a:lnTo>
                  <a:pt x="2507534" y="0"/>
                </a:lnTo>
                <a:lnTo>
                  <a:pt x="2507534" y="282763"/>
                </a:lnTo>
                <a:lnTo>
                  <a:pt x="0" y="282763"/>
                </a:lnTo>
                <a:close/>
              </a:path>
            </a:pathLst>
          </a:custGeom>
          <a:solidFill>
            <a:srgbClr val="011C50"/>
          </a:solidFill>
          <a:ln>
            <a:noFill/>
          </a:ln>
        </p:spPr>
      </p:sp>
      <p:grpSp>
        <p:nvGrpSpPr>
          <p:cNvPr id="803" name="Google Shape;803;p71"/>
          <p:cNvGrpSpPr/>
          <p:nvPr/>
        </p:nvGrpSpPr>
        <p:grpSpPr>
          <a:xfrm>
            <a:off x="-2047899" y="-2157747"/>
            <a:ext cx="9201200" cy="9700295"/>
            <a:chOff x="0" y="0"/>
            <a:chExt cx="12268266" cy="12933727"/>
          </a:xfrm>
        </p:grpSpPr>
        <p:sp>
          <p:nvSpPr>
            <p:cNvPr id="804" name="Google Shape;804;p71"/>
            <p:cNvSpPr/>
            <p:nvPr/>
          </p:nvSpPr>
          <p:spPr>
            <a:xfrm>
              <a:off x="1456267" y="2573866"/>
              <a:ext cx="10811999" cy="10359861"/>
            </a:xfrm>
            <a:custGeom>
              <a:rect b="b" l="l" r="r" t="t"/>
              <a:pathLst>
                <a:path extrusionOk="0" h="10359861" w="10811999">
                  <a:moveTo>
                    <a:pt x="0" y="0"/>
                  </a:moveTo>
                  <a:lnTo>
                    <a:pt x="10811998" y="0"/>
                  </a:lnTo>
                  <a:lnTo>
                    <a:pt x="10811998" y="10359861"/>
                  </a:lnTo>
                  <a:lnTo>
                    <a:pt x="0" y="10359861"/>
                  </a:lnTo>
                  <a:lnTo>
                    <a:pt x="0" y="0"/>
                  </a:lnTo>
                  <a:close/>
                </a:path>
              </a:pathLst>
            </a:custGeom>
            <a:blipFill rotWithShape="1">
              <a:blip r:embed="rId3">
                <a:alphaModFix amt="14000"/>
              </a:blip>
              <a:stretch>
                <a:fillRect b="0" l="0" r="0" t="0"/>
              </a:stretch>
            </a:blipFill>
            <a:ln>
              <a:noFill/>
            </a:ln>
          </p:spPr>
        </p:sp>
        <p:sp>
          <p:nvSpPr>
            <p:cNvPr id="805" name="Google Shape;805;p71"/>
            <p:cNvSpPr/>
            <p:nvPr/>
          </p:nvSpPr>
          <p:spPr>
            <a:xfrm>
              <a:off x="0" y="0"/>
              <a:ext cx="10811999" cy="10359861"/>
            </a:xfrm>
            <a:custGeom>
              <a:rect b="b" l="l" r="r" t="t"/>
              <a:pathLst>
                <a:path extrusionOk="0" h="10359861" w="10811999">
                  <a:moveTo>
                    <a:pt x="0" y="0"/>
                  </a:moveTo>
                  <a:lnTo>
                    <a:pt x="10811999" y="0"/>
                  </a:lnTo>
                  <a:lnTo>
                    <a:pt x="10811999" y="10359861"/>
                  </a:lnTo>
                  <a:lnTo>
                    <a:pt x="0" y="10359861"/>
                  </a:lnTo>
                  <a:lnTo>
                    <a:pt x="0" y="0"/>
                  </a:lnTo>
                  <a:close/>
                </a:path>
              </a:pathLst>
            </a:custGeom>
            <a:blipFill rotWithShape="1">
              <a:blip r:embed="rId3">
                <a:alphaModFix amt="14000"/>
              </a:blip>
              <a:stretch>
                <a:fillRect b="0" l="0" r="0" t="0"/>
              </a:stretch>
            </a:blipFill>
            <a:ln>
              <a:noFill/>
            </a:ln>
          </p:spPr>
        </p:sp>
      </p:grpSp>
      <p:sp>
        <p:nvSpPr>
          <p:cNvPr id="806" name="Google Shape;806;p71"/>
          <p:cNvSpPr txBox="1"/>
          <p:nvPr/>
        </p:nvSpPr>
        <p:spPr>
          <a:xfrm>
            <a:off x="1355028" y="380283"/>
            <a:ext cx="7687200" cy="1761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5200">
                <a:solidFill>
                  <a:srgbClr val="FFFFFF"/>
                </a:solidFill>
                <a:latin typeface="League Spartan"/>
                <a:ea typeface="League Spartan"/>
                <a:cs typeface="League Spartan"/>
                <a:sym typeface="League Spartan"/>
              </a:rPr>
              <a:t>ETHICS COMPLAINTS: DISCIPLINE OPTIONS</a:t>
            </a:r>
            <a:endParaRPr/>
          </a:p>
        </p:txBody>
      </p:sp>
      <p:sp>
        <p:nvSpPr>
          <p:cNvPr id="807" name="Google Shape;807;p71"/>
          <p:cNvSpPr txBox="1"/>
          <p:nvPr/>
        </p:nvSpPr>
        <p:spPr>
          <a:xfrm>
            <a:off x="822689" y="2635941"/>
            <a:ext cx="7946100" cy="6229800"/>
          </a:xfrm>
          <a:prstGeom prst="rect">
            <a:avLst/>
          </a:prstGeom>
          <a:noFill/>
          <a:ln>
            <a:noFill/>
          </a:ln>
        </p:spPr>
        <p:txBody>
          <a:bodyPr anchorCtr="0" anchor="t" bIns="0" lIns="0" spcFirstLastPara="1" rIns="0" wrap="square" tIns="0">
            <a:spAutoFit/>
          </a:bodyPr>
          <a:lstStyle/>
          <a:p>
            <a:pPr indent="-496570" lvl="1" marL="993139" marR="0" rtl="0" algn="l">
              <a:lnSpc>
                <a:spcPct val="130006"/>
              </a:lnSpc>
              <a:spcBef>
                <a:spcPts val="0"/>
              </a:spcBef>
              <a:spcAft>
                <a:spcPts val="0"/>
              </a:spcAft>
              <a:buClr>
                <a:srgbClr val="FFFFFF"/>
              </a:buClr>
              <a:buSzPts val="4599"/>
              <a:buFont typeface="Arial"/>
              <a:buChar char="•"/>
            </a:pPr>
            <a:r>
              <a:rPr b="0" i="0" lang="en-US" sz="4599" u="none" cap="none" strike="noStrike">
                <a:solidFill>
                  <a:srgbClr val="FFFFFF"/>
                </a:solidFill>
                <a:latin typeface="Gidole"/>
                <a:ea typeface="Gidole"/>
                <a:cs typeface="Gidole"/>
                <a:sym typeface="Gidole"/>
              </a:rPr>
              <a:t>Letter of Warning</a:t>
            </a:r>
            <a:endParaRPr/>
          </a:p>
          <a:p>
            <a:pPr indent="-496570" lvl="1" marL="993139" marR="0" rtl="0" algn="l">
              <a:lnSpc>
                <a:spcPct val="130006"/>
              </a:lnSpc>
              <a:spcBef>
                <a:spcPts val="0"/>
              </a:spcBef>
              <a:spcAft>
                <a:spcPts val="0"/>
              </a:spcAft>
              <a:buClr>
                <a:srgbClr val="FFFFFF"/>
              </a:buClr>
              <a:buSzPts val="4599"/>
              <a:buFont typeface="Arial"/>
              <a:buChar char="•"/>
            </a:pPr>
            <a:r>
              <a:rPr b="0" i="0" lang="en-US" sz="4599" u="none" cap="none" strike="noStrike">
                <a:solidFill>
                  <a:srgbClr val="FFFFFF"/>
                </a:solidFill>
                <a:latin typeface="Gidole"/>
                <a:ea typeface="Gidole"/>
                <a:cs typeface="Gidole"/>
                <a:sym typeface="Gidole"/>
              </a:rPr>
              <a:t>Letter of Reprimand</a:t>
            </a:r>
            <a:endParaRPr/>
          </a:p>
          <a:p>
            <a:pPr indent="-496570" lvl="1" marL="993139" marR="0" rtl="0" algn="l">
              <a:lnSpc>
                <a:spcPct val="130006"/>
              </a:lnSpc>
              <a:spcBef>
                <a:spcPts val="0"/>
              </a:spcBef>
              <a:spcAft>
                <a:spcPts val="0"/>
              </a:spcAft>
              <a:buClr>
                <a:srgbClr val="FFFFFF"/>
              </a:buClr>
              <a:buSzPts val="4599"/>
              <a:buFont typeface="Arial"/>
              <a:buChar char="•"/>
            </a:pPr>
            <a:r>
              <a:rPr b="0" i="0" lang="en-US" sz="4599" u="none" cap="none" strike="noStrike">
                <a:solidFill>
                  <a:srgbClr val="FFFFFF"/>
                </a:solidFill>
                <a:latin typeface="Gidole"/>
                <a:ea typeface="Gidole"/>
                <a:cs typeface="Gidole"/>
                <a:sym typeface="Gidole"/>
              </a:rPr>
              <a:t>Education</a:t>
            </a:r>
            <a:endParaRPr/>
          </a:p>
          <a:p>
            <a:pPr indent="-496570" lvl="1" marL="993139" marR="0" rtl="0" algn="l">
              <a:lnSpc>
                <a:spcPct val="130006"/>
              </a:lnSpc>
              <a:spcBef>
                <a:spcPts val="0"/>
              </a:spcBef>
              <a:spcAft>
                <a:spcPts val="0"/>
              </a:spcAft>
              <a:buClr>
                <a:srgbClr val="FFFFFF"/>
              </a:buClr>
              <a:buSzPts val="4599"/>
              <a:buFont typeface="Arial"/>
              <a:buChar char="•"/>
            </a:pPr>
            <a:r>
              <a:rPr b="0" i="0" lang="en-US" sz="4599" u="none" cap="none" strike="noStrike">
                <a:solidFill>
                  <a:srgbClr val="FFFFFF"/>
                </a:solidFill>
                <a:latin typeface="Gidole"/>
                <a:ea typeface="Gidole"/>
                <a:cs typeface="Gidole"/>
                <a:sym typeface="Gidole"/>
              </a:rPr>
              <a:t>Fine not to exceed $15,000</a:t>
            </a:r>
            <a:endParaRPr/>
          </a:p>
          <a:p>
            <a:pPr indent="-496570" lvl="1" marL="993139" marR="0" rtl="0" algn="l">
              <a:lnSpc>
                <a:spcPct val="130006"/>
              </a:lnSpc>
              <a:spcBef>
                <a:spcPts val="0"/>
              </a:spcBef>
              <a:spcAft>
                <a:spcPts val="0"/>
              </a:spcAft>
              <a:buClr>
                <a:srgbClr val="FFFFFF"/>
              </a:buClr>
              <a:buSzPts val="4599"/>
              <a:buFont typeface="Arial"/>
              <a:buChar char="•"/>
            </a:pPr>
            <a:r>
              <a:rPr b="0" i="0" lang="en-US" sz="4599" u="none" cap="none" strike="noStrike">
                <a:solidFill>
                  <a:srgbClr val="FFFFFF"/>
                </a:solidFill>
                <a:latin typeface="Gidole"/>
                <a:ea typeface="Gidole"/>
                <a:cs typeface="Gidole"/>
                <a:sym typeface="Gidole"/>
              </a:rPr>
              <a:t>Suspension for not less than 30 days nor more than one year</a:t>
            </a:r>
            <a:endParaRPr/>
          </a:p>
        </p:txBody>
      </p:sp>
      <p:sp>
        <p:nvSpPr>
          <p:cNvPr id="808" name="Google Shape;808;p71"/>
          <p:cNvSpPr txBox="1"/>
          <p:nvPr/>
        </p:nvSpPr>
        <p:spPr>
          <a:xfrm>
            <a:off x="9330622" y="2635941"/>
            <a:ext cx="7877700" cy="6229800"/>
          </a:xfrm>
          <a:prstGeom prst="rect">
            <a:avLst/>
          </a:prstGeom>
          <a:noFill/>
          <a:ln>
            <a:noFill/>
          </a:ln>
        </p:spPr>
        <p:txBody>
          <a:bodyPr anchorCtr="0" anchor="t" bIns="0" lIns="0" spcFirstLastPara="1" rIns="0" wrap="square" tIns="0">
            <a:spAutoFit/>
          </a:bodyPr>
          <a:lstStyle/>
          <a:p>
            <a:pPr indent="-496570" lvl="1" marL="993139" marR="0" rtl="0" algn="l">
              <a:lnSpc>
                <a:spcPct val="130006"/>
              </a:lnSpc>
              <a:spcBef>
                <a:spcPts val="0"/>
              </a:spcBef>
              <a:spcAft>
                <a:spcPts val="0"/>
              </a:spcAft>
              <a:buClr>
                <a:srgbClr val="FFFFFF"/>
              </a:buClr>
              <a:buSzPts val="4599"/>
              <a:buFont typeface="Arial"/>
              <a:buChar char="•"/>
            </a:pPr>
            <a:r>
              <a:rPr b="0" i="0" lang="en-US" sz="4599" u="none" cap="none" strike="noStrike">
                <a:solidFill>
                  <a:srgbClr val="FFFFFF"/>
                </a:solidFill>
                <a:latin typeface="Gidole"/>
                <a:ea typeface="Gidole"/>
                <a:cs typeface="Gidole"/>
                <a:sym typeface="Gidole"/>
              </a:rPr>
              <a:t>Expulsion from membership for one to three years</a:t>
            </a:r>
            <a:endParaRPr/>
          </a:p>
          <a:p>
            <a:pPr indent="-496570" lvl="1" marL="993139" marR="0" rtl="0" algn="l">
              <a:lnSpc>
                <a:spcPct val="130006"/>
              </a:lnSpc>
              <a:spcBef>
                <a:spcPts val="0"/>
              </a:spcBef>
              <a:spcAft>
                <a:spcPts val="0"/>
              </a:spcAft>
              <a:buClr>
                <a:srgbClr val="FFFFFF"/>
              </a:buClr>
              <a:buSzPts val="4599"/>
              <a:buFont typeface="Arial"/>
              <a:buChar char="•"/>
            </a:pPr>
            <a:r>
              <a:rPr b="0" i="0" lang="en-US" sz="4599" u="none" cap="none" strike="noStrike">
                <a:solidFill>
                  <a:srgbClr val="FFFFFF"/>
                </a:solidFill>
                <a:latin typeface="Gidole"/>
                <a:ea typeface="Gidole"/>
                <a:cs typeface="Gidole"/>
                <a:sym typeface="Gidole"/>
              </a:rPr>
              <a:t>Suspension or termination of MLS Privileges</a:t>
            </a:r>
            <a:endParaRPr/>
          </a:p>
          <a:p>
            <a:pPr indent="-496570" lvl="1" marL="993139" marR="0" rtl="0" algn="l">
              <a:lnSpc>
                <a:spcPct val="130006"/>
              </a:lnSpc>
              <a:spcBef>
                <a:spcPts val="0"/>
              </a:spcBef>
              <a:spcAft>
                <a:spcPts val="0"/>
              </a:spcAft>
              <a:buClr>
                <a:srgbClr val="FFFFFF"/>
              </a:buClr>
              <a:buSzPts val="4599"/>
              <a:buFont typeface="Arial"/>
              <a:buChar char="•"/>
            </a:pPr>
            <a:r>
              <a:rPr b="0" i="0" lang="en-US" sz="4599" u="none" cap="none" strike="noStrike">
                <a:solidFill>
                  <a:srgbClr val="FFFFFF"/>
                </a:solidFill>
                <a:latin typeface="Gidole"/>
                <a:ea typeface="Gidole"/>
                <a:cs typeface="Gidole"/>
                <a:sym typeface="Gidole"/>
              </a:rPr>
              <a:t>Administrative processing fee of $350</a:t>
            </a:r>
            <a:endParaRPr/>
          </a:p>
        </p:txBody>
      </p:sp>
      <p:sp>
        <p:nvSpPr>
          <p:cNvPr id="809" name="Google Shape;809;p71"/>
          <p:cNvSpPr/>
          <p:nvPr/>
        </p:nvSpPr>
        <p:spPr>
          <a:xfrm>
            <a:off x="14693447" y="9012821"/>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1C50"/>
        </a:solidFill>
      </p:bgPr>
    </p:bg>
    <p:spTree>
      <p:nvGrpSpPr>
        <p:cNvPr id="813" name="Shape 813"/>
        <p:cNvGrpSpPr/>
        <p:nvPr/>
      </p:nvGrpSpPr>
      <p:grpSpPr>
        <a:xfrm>
          <a:off x="0" y="0"/>
          <a:ext cx="0" cy="0"/>
          <a:chOff x="0" y="0"/>
          <a:chExt cx="0" cy="0"/>
        </a:xfrm>
      </p:grpSpPr>
      <p:sp>
        <p:nvSpPr>
          <p:cNvPr id="814" name="Google Shape;814;p72"/>
          <p:cNvSpPr/>
          <p:nvPr/>
        </p:nvSpPr>
        <p:spPr>
          <a:xfrm>
            <a:off x="0" y="8864475"/>
            <a:ext cx="18288905" cy="1507060"/>
          </a:xfrm>
          <a:custGeom>
            <a:rect b="b" l="l" r="r" t="t"/>
            <a:pathLst>
              <a:path extrusionOk="0" h="274635" w="2795400">
                <a:moveTo>
                  <a:pt x="0" y="0"/>
                </a:moveTo>
                <a:lnTo>
                  <a:pt x="2795400" y="0"/>
                </a:lnTo>
                <a:lnTo>
                  <a:pt x="2795400" y="274635"/>
                </a:lnTo>
                <a:lnTo>
                  <a:pt x="0" y="274635"/>
                </a:lnTo>
                <a:close/>
              </a:path>
            </a:pathLst>
          </a:custGeom>
          <a:solidFill>
            <a:srgbClr val="011C50"/>
          </a:solidFill>
          <a:ln>
            <a:noFill/>
          </a:ln>
        </p:spPr>
      </p:sp>
      <p:sp>
        <p:nvSpPr>
          <p:cNvPr id="815" name="Google Shape;815;p72"/>
          <p:cNvSpPr txBox="1"/>
          <p:nvPr/>
        </p:nvSpPr>
        <p:spPr>
          <a:xfrm>
            <a:off x="5048294" y="2405062"/>
            <a:ext cx="8191500" cy="509730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lang="en-US" sz="7199">
                <a:solidFill>
                  <a:srgbClr val="FFFFFF"/>
                </a:solidFill>
                <a:latin typeface="League Spartan"/>
                <a:ea typeface="League Spartan"/>
                <a:cs typeface="League Spartan"/>
                <a:sym typeface="League Spartan"/>
              </a:rPr>
              <a:t>LUNCH BREAK</a:t>
            </a:r>
            <a:endParaRPr/>
          </a:p>
          <a:p>
            <a:pPr indent="0" lvl="0" marL="0" marR="0" rtl="0" algn="ctr">
              <a:lnSpc>
                <a:spcPct val="120002"/>
              </a:lnSpc>
              <a:spcBef>
                <a:spcPts val="0"/>
              </a:spcBef>
              <a:spcAft>
                <a:spcPts val="0"/>
              </a:spcAft>
              <a:buNone/>
            </a:pPr>
            <a:r>
              <a:t/>
            </a:r>
            <a:endParaRPr sz="7199">
              <a:solidFill>
                <a:srgbClr val="FFFFFF"/>
              </a:solidFill>
              <a:latin typeface="League Spartan"/>
              <a:ea typeface="League Spartan"/>
              <a:cs typeface="League Spartan"/>
              <a:sym typeface="League Spartan"/>
            </a:endParaRPr>
          </a:p>
          <a:p>
            <a:pPr indent="0" lvl="0" marL="0" marR="0" rtl="0" algn="ctr">
              <a:lnSpc>
                <a:spcPct val="120002"/>
              </a:lnSpc>
              <a:spcBef>
                <a:spcPts val="0"/>
              </a:spcBef>
              <a:spcAft>
                <a:spcPts val="0"/>
              </a:spcAft>
              <a:buNone/>
            </a:pPr>
            <a:r>
              <a:rPr lang="en-US" sz="7199">
                <a:solidFill>
                  <a:srgbClr val="FFFFFF"/>
                </a:solidFill>
                <a:latin typeface="League Spartan"/>
                <a:ea typeface="League Spartan"/>
                <a:cs typeface="League Spartan"/>
                <a:sym typeface="League Spartan"/>
              </a:rPr>
              <a:t> WE'LL START AGAIN AT 12:30</a:t>
            </a:r>
            <a:endParaRPr/>
          </a:p>
        </p:txBody>
      </p:sp>
      <p:sp>
        <p:nvSpPr>
          <p:cNvPr id="816" name="Google Shape;816;p72"/>
          <p:cNvSpPr/>
          <p:nvPr/>
        </p:nvSpPr>
        <p:spPr>
          <a:xfrm>
            <a:off x="14224877" y="8810723"/>
            <a:ext cx="3034423" cy="895155"/>
          </a:xfrm>
          <a:custGeom>
            <a:rect b="b" l="l" r="r" t="t"/>
            <a:pathLst>
              <a:path extrusionOk="0" h="895155" w="3034423">
                <a:moveTo>
                  <a:pt x="0" y="0"/>
                </a:moveTo>
                <a:lnTo>
                  <a:pt x="3034423" y="0"/>
                </a:lnTo>
                <a:lnTo>
                  <a:pt x="3034423" y="895154"/>
                </a:lnTo>
                <a:lnTo>
                  <a:pt x="0" y="895154"/>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1C50"/>
        </a:solidFill>
      </p:bgPr>
    </p:bg>
    <p:spTree>
      <p:nvGrpSpPr>
        <p:cNvPr id="820" name="Shape 820"/>
        <p:cNvGrpSpPr/>
        <p:nvPr/>
      </p:nvGrpSpPr>
      <p:grpSpPr>
        <a:xfrm>
          <a:off x="0" y="0"/>
          <a:ext cx="0" cy="0"/>
          <a:chOff x="0" y="0"/>
          <a:chExt cx="0" cy="0"/>
        </a:xfrm>
      </p:grpSpPr>
      <p:grpSp>
        <p:nvGrpSpPr>
          <p:cNvPr id="821" name="Google Shape;821;p73"/>
          <p:cNvGrpSpPr/>
          <p:nvPr/>
        </p:nvGrpSpPr>
        <p:grpSpPr>
          <a:xfrm>
            <a:off x="-2047899" y="-2157747"/>
            <a:ext cx="9201200" cy="9700295"/>
            <a:chOff x="0" y="0"/>
            <a:chExt cx="12268266" cy="12933727"/>
          </a:xfrm>
        </p:grpSpPr>
        <p:sp>
          <p:nvSpPr>
            <p:cNvPr id="822" name="Google Shape;822;p73"/>
            <p:cNvSpPr/>
            <p:nvPr/>
          </p:nvSpPr>
          <p:spPr>
            <a:xfrm>
              <a:off x="1456267" y="2573866"/>
              <a:ext cx="10811999" cy="10359861"/>
            </a:xfrm>
            <a:custGeom>
              <a:rect b="b" l="l" r="r" t="t"/>
              <a:pathLst>
                <a:path extrusionOk="0" h="10359861" w="10811999">
                  <a:moveTo>
                    <a:pt x="0" y="0"/>
                  </a:moveTo>
                  <a:lnTo>
                    <a:pt x="10811998" y="0"/>
                  </a:lnTo>
                  <a:lnTo>
                    <a:pt x="10811998" y="10359861"/>
                  </a:lnTo>
                  <a:lnTo>
                    <a:pt x="0" y="10359861"/>
                  </a:lnTo>
                  <a:lnTo>
                    <a:pt x="0" y="0"/>
                  </a:lnTo>
                  <a:close/>
                </a:path>
              </a:pathLst>
            </a:custGeom>
            <a:blipFill rotWithShape="1">
              <a:blip r:embed="rId3">
                <a:alphaModFix amt="14000"/>
              </a:blip>
              <a:stretch>
                <a:fillRect b="0" l="0" r="0" t="0"/>
              </a:stretch>
            </a:blipFill>
            <a:ln>
              <a:noFill/>
            </a:ln>
          </p:spPr>
        </p:sp>
        <p:sp>
          <p:nvSpPr>
            <p:cNvPr id="823" name="Google Shape;823;p73"/>
            <p:cNvSpPr/>
            <p:nvPr/>
          </p:nvSpPr>
          <p:spPr>
            <a:xfrm>
              <a:off x="0" y="0"/>
              <a:ext cx="10811999" cy="10359861"/>
            </a:xfrm>
            <a:custGeom>
              <a:rect b="b" l="l" r="r" t="t"/>
              <a:pathLst>
                <a:path extrusionOk="0" h="10359861" w="10811999">
                  <a:moveTo>
                    <a:pt x="0" y="0"/>
                  </a:moveTo>
                  <a:lnTo>
                    <a:pt x="10811999" y="0"/>
                  </a:lnTo>
                  <a:lnTo>
                    <a:pt x="10811999" y="10359861"/>
                  </a:lnTo>
                  <a:lnTo>
                    <a:pt x="0" y="10359861"/>
                  </a:lnTo>
                  <a:lnTo>
                    <a:pt x="0" y="0"/>
                  </a:lnTo>
                  <a:close/>
                </a:path>
              </a:pathLst>
            </a:custGeom>
            <a:blipFill rotWithShape="1">
              <a:blip r:embed="rId3">
                <a:alphaModFix amt="14000"/>
              </a:blip>
              <a:stretch>
                <a:fillRect b="0" l="0" r="0" t="0"/>
              </a:stretch>
            </a:blipFill>
            <a:ln>
              <a:noFill/>
            </a:ln>
          </p:spPr>
        </p:sp>
      </p:grpSp>
      <p:sp>
        <p:nvSpPr>
          <p:cNvPr id="824" name="Google Shape;824;p73"/>
          <p:cNvSpPr txBox="1"/>
          <p:nvPr/>
        </p:nvSpPr>
        <p:spPr>
          <a:xfrm>
            <a:off x="1331781" y="1167402"/>
            <a:ext cx="5233320" cy="7905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5200">
                <a:solidFill>
                  <a:srgbClr val="FFFFFF"/>
                </a:solidFill>
                <a:latin typeface="League Spartan"/>
                <a:ea typeface="League Spartan"/>
                <a:cs typeface="League Spartan"/>
                <a:sym typeface="League Spartan"/>
              </a:rPr>
              <a:t>FAIR HOUSING</a:t>
            </a:r>
            <a:endParaRPr/>
          </a:p>
        </p:txBody>
      </p:sp>
      <p:sp>
        <p:nvSpPr>
          <p:cNvPr id="825" name="Google Shape;825;p73"/>
          <p:cNvSpPr txBox="1"/>
          <p:nvPr/>
        </p:nvSpPr>
        <p:spPr>
          <a:xfrm>
            <a:off x="1331781" y="1957986"/>
            <a:ext cx="16487100" cy="31641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lang="en-US" sz="3999">
                <a:solidFill>
                  <a:srgbClr val="FFFFFF"/>
                </a:solidFill>
                <a:latin typeface="Gidole"/>
                <a:ea typeface="Gidole"/>
                <a:cs typeface="Gidole"/>
                <a:sym typeface="Gidole"/>
              </a:rPr>
              <a:t>It is YOUR responsibility to know and follow all Fair Housing Laws in the areas you serve.</a:t>
            </a:r>
            <a:endParaRPr/>
          </a:p>
          <a:p>
            <a:pPr indent="0" lvl="0" marL="0" marR="0" rtl="0" algn="l">
              <a:lnSpc>
                <a:spcPct val="54013"/>
              </a:lnSpc>
              <a:spcBef>
                <a:spcPts val="0"/>
              </a:spcBef>
              <a:spcAft>
                <a:spcPts val="0"/>
              </a:spcAft>
              <a:buNone/>
            </a:pPr>
            <a:r>
              <a:t/>
            </a:r>
            <a:endParaRPr sz="3999">
              <a:solidFill>
                <a:srgbClr val="FFFFFF"/>
              </a:solidFill>
              <a:latin typeface="Gidole"/>
              <a:ea typeface="Gidole"/>
              <a:cs typeface="Gidole"/>
              <a:sym typeface="Gidole"/>
            </a:endParaRPr>
          </a:p>
          <a:p>
            <a:pPr indent="0" lvl="0" marL="0" marR="0" rtl="0" algn="l">
              <a:lnSpc>
                <a:spcPct val="120005"/>
              </a:lnSpc>
              <a:spcBef>
                <a:spcPts val="0"/>
              </a:spcBef>
              <a:spcAft>
                <a:spcPts val="0"/>
              </a:spcAft>
              <a:buNone/>
            </a:pPr>
            <a:r>
              <a:rPr lang="en-US" sz="3999">
                <a:solidFill>
                  <a:srgbClr val="FFFFFF"/>
                </a:solidFill>
                <a:latin typeface="Gidole"/>
                <a:ea typeface="Gidole"/>
                <a:cs typeface="Gidole"/>
                <a:sym typeface="Gidole"/>
              </a:rPr>
              <a:t>State and Federal Law prohibits discrimination in housing on the basis of a person's membership in a protected class. In Wisconsin, those are:</a:t>
            </a:r>
            <a:endParaRPr/>
          </a:p>
        </p:txBody>
      </p:sp>
      <p:sp>
        <p:nvSpPr>
          <p:cNvPr id="826" name="Google Shape;826;p73"/>
          <p:cNvSpPr txBox="1"/>
          <p:nvPr/>
        </p:nvSpPr>
        <p:spPr>
          <a:xfrm>
            <a:off x="3687450" y="5122075"/>
            <a:ext cx="4517100" cy="5155200"/>
          </a:xfrm>
          <a:prstGeom prst="rect">
            <a:avLst/>
          </a:prstGeom>
          <a:noFill/>
          <a:ln>
            <a:noFill/>
          </a:ln>
        </p:spPr>
        <p:txBody>
          <a:bodyPr anchorCtr="0" anchor="t" bIns="0" lIns="0" spcFirstLastPara="1" rIns="0" wrap="square" tIns="0">
            <a:spAutoFit/>
          </a:bodyPr>
          <a:lstStyle/>
          <a:p>
            <a:pPr indent="-431800" lvl="1" marL="863599" marR="0" rtl="0" algn="l">
              <a:lnSpc>
                <a:spcPct val="120005"/>
              </a:lnSpc>
              <a:spcBef>
                <a:spcPts val="0"/>
              </a:spcBef>
              <a:spcAft>
                <a:spcPts val="0"/>
              </a:spcAft>
              <a:buClr>
                <a:srgbClr val="FFFFFF"/>
              </a:buClr>
              <a:buSzPts val="3999"/>
              <a:buFont typeface="Arial"/>
              <a:buChar char="•"/>
            </a:pPr>
            <a:r>
              <a:rPr b="0" i="0" lang="en-US" sz="3999" u="none" cap="none" strike="noStrike">
                <a:solidFill>
                  <a:srgbClr val="FFFFFF"/>
                </a:solidFill>
                <a:latin typeface="Gidole"/>
                <a:ea typeface="Gidole"/>
                <a:cs typeface="Gidole"/>
                <a:sym typeface="Gidole"/>
              </a:rPr>
              <a:t>R</a:t>
            </a:r>
            <a:r>
              <a:rPr b="0" i="0" lang="en-US" sz="3499" u="none" cap="none" strike="noStrike">
                <a:solidFill>
                  <a:srgbClr val="FFFFFF"/>
                </a:solidFill>
                <a:latin typeface="Gidole"/>
                <a:ea typeface="Gidole"/>
                <a:cs typeface="Gidole"/>
                <a:sym typeface="Gidole"/>
              </a:rPr>
              <a:t>ace</a:t>
            </a:r>
            <a:endParaRPr sz="900"/>
          </a:p>
          <a:p>
            <a:pPr indent="-400050" lvl="1" marL="863599" marR="0" rtl="0" algn="l">
              <a:lnSpc>
                <a:spcPct val="120005"/>
              </a:lnSpc>
              <a:spcBef>
                <a:spcPts val="0"/>
              </a:spcBef>
              <a:spcAft>
                <a:spcPts val="0"/>
              </a:spcAft>
              <a:buClr>
                <a:srgbClr val="FFFFFF"/>
              </a:buClr>
              <a:buSzPts val="3499"/>
              <a:buFont typeface="Arial"/>
              <a:buChar char="•"/>
            </a:pPr>
            <a:r>
              <a:rPr b="0" i="0" lang="en-US" sz="3499" u="none" cap="none" strike="noStrike">
                <a:solidFill>
                  <a:srgbClr val="FFFFFF"/>
                </a:solidFill>
                <a:latin typeface="Gidole"/>
                <a:ea typeface="Gidole"/>
                <a:cs typeface="Gidole"/>
                <a:sym typeface="Gidole"/>
              </a:rPr>
              <a:t>Color</a:t>
            </a:r>
            <a:endParaRPr sz="900"/>
          </a:p>
          <a:p>
            <a:pPr indent="-400050" lvl="1" marL="863599" marR="0" rtl="0" algn="l">
              <a:lnSpc>
                <a:spcPct val="120005"/>
              </a:lnSpc>
              <a:spcBef>
                <a:spcPts val="0"/>
              </a:spcBef>
              <a:spcAft>
                <a:spcPts val="0"/>
              </a:spcAft>
              <a:buClr>
                <a:srgbClr val="FFFFFF"/>
              </a:buClr>
              <a:buSzPts val="3499"/>
              <a:buFont typeface="Arial"/>
              <a:buChar char="•"/>
            </a:pPr>
            <a:r>
              <a:rPr b="0" i="0" lang="en-US" sz="3499" u="none" cap="none" strike="noStrike">
                <a:solidFill>
                  <a:srgbClr val="FFFFFF"/>
                </a:solidFill>
                <a:latin typeface="Gidole"/>
                <a:ea typeface="Gidole"/>
                <a:cs typeface="Gidole"/>
                <a:sym typeface="Gidole"/>
              </a:rPr>
              <a:t>Family Status</a:t>
            </a:r>
            <a:endParaRPr sz="900"/>
          </a:p>
          <a:p>
            <a:pPr indent="-400050" lvl="1" marL="863599" marR="0" rtl="0" algn="l">
              <a:lnSpc>
                <a:spcPct val="120005"/>
              </a:lnSpc>
              <a:spcBef>
                <a:spcPts val="0"/>
              </a:spcBef>
              <a:spcAft>
                <a:spcPts val="0"/>
              </a:spcAft>
              <a:buClr>
                <a:srgbClr val="FFFFFF"/>
              </a:buClr>
              <a:buSzPts val="3499"/>
              <a:buFont typeface="Arial"/>
              <a:buChar char="•"/>
            </a:pPr>
            <a:r>
              <a:rPr b="0" i="0" lang="en-US" sz="3499" u="none" cap="none" strike="noStrike">
                <a:solidFill>
                  <a:srgbClr val="FFFFFF"/>
                </a:solidFill>
                <a:latin typeface="Gidole"/>
                <a:ea typeface="Gidole"/>
                <a:cs typeface="Gidole"/>
                <a:sym typeface="Gidole"/>
              </a:rPr>
              <a:t>Disability</a:t>
            </a:r>
            <a:endParaRPr sz="900"/>
          </a:p>
          <a:p>
            <a:pPr indent="-400050" lvl="1" marL="863599" marR="0" rtl="0" algn="l">
              <a:lnSpc>
                <a:spcPct val="120005"/>
              </a:lnSpc>
              <a:spcBef>
                <a:spcPts val="0"/>
              </a:spcBef>
              <a:spcAft>
                <a:spcPts val="0"/>
              </a:spcAft>
              <a:buClr>
                <a:srgbClr val="FFFFFF"/>
              </a:buClr>
              <a:buSzPts val="3499"/>
              <a:buFont typeface="Arial"/>
              <a:buChar char="•"/>
            </a:pPr>
            <a:r>
              <a:rPr b="0" i="0" lang="en-US" sz="3499" u="none" cap="none" strike="noStrike">
                <a:solidFill>
                  <a:srgbClr val="FFFFFF"/>
                </a:solidFill>
                <a:latin typeface="Gidole"/>
                <a:ea typeface="Gidole"/>
                <a:cs typeface="Gidole"/>
                <a:sym typeface="Gidole"/>
              </a:rPr>
              <a:t>Sex</a:t>
            </a:r>
            <a:endParaRPr sz="900"/>
          </a:p>
          <a:p>
            <a:pPr indent="-400050" lvl="1" marL="863599" marR="0" rtl="0" algn="l">
              <a:lnSpc>
                <a:spcPct val="120005"/>
              </a:lnSpc>
              <a:spcBef>
                <a:spcPts val="0"/>
              </a:spcBef>
              <a:spcAft>
                <a:spcPts val="0"/>
              </a:spcAft>
              <a:buClr>
                <a:srgbClr val="FFFFFF"/>
              </a:buClr>
              <a:buSzPts val="3499"/>
              <a:buFont typeface="Arial"/>
              <a:buChar char="•"/>
            </a:pPr>
            <a:r>
              <a:rPr b="0" i="0" lang="en-US" sz="3499" u="none" cap="none" strike="noStrike">
                <a:solidFill>
                  <a:srgbClr val="FFFFFF"/>
                </a:solidFill>
                <a:latin typeface="Gidole"/>
                <a:ea typeface="Gidole"/>
                <a:cs typeface="Gidole"/>
                <a:sym typeface="Gidole"/>
              </a:rPr>
              <a:t>National Origin</a:t>
            </a:r>
            <a:endParaRPr sz="900"/>
          </a:p>
          <a:p>
            <a:pPr indent="-400050" lvl="1" marL="863599" marR="0" rtl="0" algn="l">
              <a:lnSpc>
                <a:spcPct val="120005"/>
              </a:lnSpc>
              <a:spcBef>
                <a:spcPts val="0"/>
              </a:spcBef>
              <a:spcAft>
                <a:spcPts val="0"/>
              </a:spcAft>
              <a:buClr>
                <a:srgbClr val="FFFFFF"/>
              </a:buClr>
              <a:buSzPts val="3499"/>
              <a:buFont typeface="Arial"/>
              <a:buChar char="•"/>
            </a:pPr>
            <a:r>
              <a:rPr b="0" i="0" lang="en-US" sz="3499" u="none" cap="none" strike="noStrike">
                <a:solidFill>
                  <a:srgbClr val="FFFFFF"/>
                </a:solidFill>
                <a:latin typeface="Gidole"/>
                <a:ea typeface="Gidole"/>
                <a:cs typeface="Gidole"/>
                <a:sym typeface="Gidole"/>
              </a:rPr>
              <a:t>Religion</a:t>
            </a:r>
            <a:endParaRPr sz="900"/>
          </a:p>
          <a:p>
            <a:pPr indent="-400050" lvl="1" marL="863599" marR="0" rtl="0" algn="l">
              <a:lnSpc>
                <a:spcPct val="120005"/>
              </a:lnSpc>
              <a:spcBef>
                <a:spcPts val="0"/>
              </a:spcBef>
              <a:spcAft>
                <a:spcPts val="0"/>
              </a:spcAft>
              <a:buClr>
                <a:srgbClr val="FFFFFF"/>
              </a:buClr>
              <a:buSzPts val="3499"/>
              <a:buFont typeface="Arial"/>
              <a:buChar char="•"/>
            </a:pPr>
            <a:r>
              <a:rPr b="0" i="0" lang="en-US" sz="3499" u="none" cap="none" strike="noStrike">
                <a:solidFill>
                  <a:srgbClr val="FFFFFF"/>
                </a:solidFill>
                <a:latin typeface="Gidole"/>
                <a:ea typeface="Gidole"/>
                <a:cs typeface="Gidole"/>
                <a:sym typeface="Gidole"/>
              </a:rPr>
              <a:t>Marital Status</a:t>
            </a:r>
            <a:endParaRPr sz="900"/>
          </a:p>
        </p:txBody>
      </p:sp>
      <p:sp>
        <p:nvSpPr>
          <p:cNvPr id="827" name="Google Shape;827;p73"/>
          <p:cNvSpPr txBox="1"/>
          <p:nvPr/>
        </p:nvSpPr>
        <p:spPr>
          <a:xfrm>
            <a:off x="8963005" y="5097248"/>
            <a:ext cx="8323500" cy="4130400"/>
          </a:xfrm>
          <a:prstGeom prst="rect">
            <a:avLst/>
          </a:prstGeom>
          <a:noFill/>
          <a:ln>
            <a:noFill/>
          </a:ln>
        </p:spPr>
        <p:txBody>
          <a:bodyPr anchorCtr="0" anchor="t" bIns="0" lIns="0" spcFirstLastPara="1" rIns="0" wrap="square" tIns="0">
            <a:spAutoFit/>
          </a:bodyPr>
          <a:lstStyle/>
          <a:p>
            <a:pPr indent="-431800" lvl="1" marL="863599" marR="0" rtl="0" algn="l">
              <a:lnSpc>
                <a:spcPct val="120005"/>
              </a:lnSpc>
              <a:spcBef>
                <a:spcPts val="0"/>
              </a:spcBef>
              <a:spcAft>
                <a:spcPts val="0"/>
              </a:spcAft>
              <a:buClr>
                <a:srgbClr val="FFFFFF"/>
              </a:buClr>
              <a:buSzPts val="3999"/>
              <a:buFont typeface="Arial"/>
              <a:buChar char="•"/>
            </a:pPr>
            <a:r>
              <a:rPr b="0" i="0" lang="en-US" sz="3999" u="none" cap="none" strike="noStrike">
                <a:solidFill>
                  <a:srgbClr val="FFFFFF"/>
                </a:solidFill>
                <a:latin typeface="Gidole"/>
                <a:ea typeface="Gidole"/>
                <a:cs typeface="Gidole"/>
                <a:sym typeface="Gidole"/>
              </a:rPr>
              <a:t>A</a:t>
            </a:r>
            <a:r>
              <a:rPr b="0" i="0" lang="en-US" sz="3799" u="none" cap="none" strike="noStrike">
                <a:solidFill>
                  <a:srgbClr val="FFFFFF"/>
                </a:solidFill>
                <a:latin typeface="Gidole"/>
                <a:ea typeface="Gidole"/>
                <a:cs typeface="Gidole"/>
                <a:sym typeface="Gidole"/>
              </a:rPr>
              <a:t>ncestry</a:t>
            </a:r>
            <a:endParaRPr sz="1200"/>
          </a:p>
          <a:p>
            <a:pPr indent="-419100" lvl="1" marL="863599" marR="0" rtl="0" algn="l">
              <a:lnSpc>
                <a:spcPct val="120005"/>
              </a:lnSpc>
              <a:spcBef>
                <a:spcPts val="0"/>
              </a:spcBef>
              <a:spcAft>
                <a:spcPts val="0"/>
              </a:spcAft>
              <a:buClr>
                <a:srgbClr val="FFFFFF"/>
              </a:buClr>
              <a:buSzPts val="3799"/>
              <a:buFont typeface="Arial"/>
              <a:buChar char="•"/>
            </a:pPr>
            <a:r>
              <a:rPr b="0" i="0" lang="en-US" sz="3799" u="none" cap="none" strike="noStrike">
                <a:solidFill>
                  <a:srgbClr val="FFFFFF"/>
                </a:solidFill>
                <a:latin typeface="Gidole"/>
                <a:ea typeface="Gidole"/>
                <a:cs typeface="Gidole"/>
                <a:sym typeface="Gidole"/>
              </a:rPr>
              <a:t>Source of Income</a:t>
            </a:r>
            <a:endParaRPr sz="1200"/>
          </a:p>
          <a:p>
            <a:pPr indent="-419100" lvl="1" marL="863599" marR="0" rtl="0" algn="l">
              <a:lnSpc>
                <a:spcPct val="120005"/>
              </a:lnSpc>
              <a:spcBef>
                <a:spcPts val="0"/>
              </a:spcBef>
              <a:spcAft>
                <a:spcPts val="0"/>
              </a:spcAft>
              <a:buClr>
                <a:srgbClr val="FFFFFF"/>
              </a:buClr>
              <a:buSzPts val="3799"/>
              <a:buFont typeface="Arial"/>
              <a:buChar char="•"/>
            </a:pPr>
            <a:r>
              <a:rPr b="0" i="0" lang="en-US" sz="3799" u="none" cap="none" strike="noStrike">
                <a:solidFill>
                  <a:srgbClr val="FFFFFF"/>
                </a:solidFill>
                <a:latin typeface="Gidole"/>
                <a:ea typeface="Gidole"/>
                <a:cs typeface="Gidole"/>
                <a:sym typeface="Gidole"/>
              </a:rPr>
              <a:t>Sexual Orientation</a:t>
            </a:r>
            <a:endParaRPr sz="1200"/>
          </a:p>
          <a:p>
            <a:pPr indent="-419100" lvl="1" marL="863599" marR="0" rtl="0" algn="l">
              <a:lnSpc>
                <a:spcPct val="120005"/>
              </a:lnSpc>
              <a:spcBef>
                <a:spcPts val="0"/>
              </a:spcBef>
              <a:spcAft>
                <a:spcPts val="0"/>
              </a:spcAft>
              <a:buClr>
                <a:srgbClr val="FFFFFF"/>
              </a:buClr>
              <a:buSzPts val="3799"/>
              <a:buFont typeface="Arial"/>
              <a:buChar char="•"/>
            </a:pPr>
            <a:r>
              <a:rPr b="0" i="0" lang="en-US" sz="3799" u="none" cap="none" strike="noStrike">
                <a:solidFill>
                  <a:srgbClr val="FFFFFF"/>
                </a:solidFill>
                <a:latin typeface="Gidole"/>
                <a:ea typeface="Gidole"/>
                <a:cs typeface="Gidole"/>
                <a:sym typeface="Gidole"/>
              </a:rPr>
              <a:t>Age</a:t>
            </a:r>
            <a:endParaRPr sz="1200"/>
          </a:p>
          <a:p>
            <a:pPr indent="-419100" lvl="1" marL="863599" marR="0" rtl="0" algn="l">
              <a:lnSpc>
                <a:spcPct val="120005"/>
              </a:lnSpc>
              <a:spcBef>
                <a:spcPts val="0"/>
              </a:spcBef>
              <a:spcAft>
                <a:spcPts val="0"/>
              </a:spcAft>
              <a:buClr>
                <a:srgbClr val="FFFFFF"/>
              </a:buClr>
              <a:buSzPts val="3799"/>
              <a:buFont typeface="Arial"/>
              <a:buChar char="•"/>
            </a:pPr>
            <a:r>
              <a:rPr b="0" i="0" lang="en-US" sz="3799" u="none" cap="none" strike="noStrike">
                <a:solidFill>
                  <a:srgbClr val="FFFFFF"/>
                </a:solidFill>
                <a:latin typeface="Gidole"/>
                <a:ea typeface="Gidole"/>
                <a:cs typeface="Gidole"/>
                <a:sym typeface="Gidole"/>
              </a:rPr>
              <a:t>Status as a victim of Domestic Abuse, Sexual Assault, or Stalking</a:t>
            </a:r>
            <a:endParaRPr sz="1200"/>
          </a:p>
        </p:txBody>
      </p:sp>
      <p:sp>
        <p:nvSpPr>
          <p:cNvPr id="828" name="Google Shape;828;p73"/>
          <p:cNvSpPr/>
          <p:nvPr/>
        </p:nvSpPr>
        <p:spPr>
          <a:xfrm>
            <a:off x="14983632" y="9127477"/>
            <a:ext cx="2674887" cy="789092"/>
          </a:xfrm>
          <a:custGeom>
            <a:rect b="b" l="l" r="r" t="t"/>
            <a:pathLst>
              <a:path extrusionOk="0" h="789092" w="2674887">
                <a:moveTo>
                  <a:pt x="0" y="0"/>
                </a:moveTo>
                <a:lnTo>
                  <a:pt x="2674886" y="0"/>
                </a:lnTo>
                <a:lnTo>
                  <a:pt x="2674886" y="789092"/>
                </a:lnTo>
                <a:lnTo>
                  <a:pt x="0" y="789092"/>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1C50"/>
        </a:solidFill>
      </p:bgPr>
    </p:bg>
    <p:spTree>
      <p:nvGrpSpPr>
        <p:cNvPr id="832" name="Shape 832"/>
        <p:cNvGrpSpPr/>
        <p:nvPr/>
      </p:nvGrpSpPr>
      <p:grpSpPr>
        <a:xfrm>
          <a:off x="0" y="0"/>
          <a:ext cx="0" cy="0"/>
          <a:chOff x="0" y="0"/>
          <a:chExt cx="0" cy="0"/>
        </a:xfrm>
      </p:grpSpPr>
      <p:sp>
        <p:nvSpPr>
          <p:cNvPr id="833" name="Google Shape;833;p74"/>
          <p:cNvSpPr/>
          <p:nvPr/>
        </p:nvSpPr>
        <p:spPr>
          <a:xfrm>
            <a:off x="0" y="8864475"/>
            <a:ext cx="18288905" cy="1524224"/>
          </a:xfrm>
          <a:custGeom>
            <a:rect b="b" l="l" r="r" t="t"/>
            <a:pathLst>
              <a:path extrusionOk="0" h="274635" w="2795400">
                <a:moveTo>
                  <a:pt x="0" y="0"/>
                </a:moveTo>
                <a:lnTo>
                  <a:pt x="2795400" y="0"/>
                </a:lnTo>
                <a:lnTo>
                  <a:pt x="2795400" y="274635"/>
                </a:lnTo>
                <a:lnTo>
                  <a:pt x="0" y="274635"/>
                </a:lnTo>
                <a:close/>
              </a:path>
            </a:pathLst>
          </a:custGeom>
          <a:solidFill>
            <a:srgbClr val="011C50"/>
          </a:solidFill>
          <a:ln>
            <a:noFill/>
          </a:ln>
        </p:spPr>
      </p:sp>
      <p:sp>
        <p:nvSpPr>
          <p:cNvPr id="834" name="Google Shape;834;p74"/>
          <p:cNvSpPr txBox="1"/>
          <p:nvPr/>
        </p:nvSpPr>
        <p:spPr>
          <a:xfrm>
            <a:off x="328372" y="289811"/>
            <a:ext cx="5249050" cy="7905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5200">
                <a:solidFill>
                  <a:srgbClr val="FFFFFF"/>
                </a:solidFill>
                <a:latin typeface="League Spartan"/>
                <a:ea typeface="League Spartan"/>
                <a:cs typeface="League Spartan"/>
                <a:sym typeface="League Spartan"/>
              </a:rPr>
              <a:t>FAIR HOUSING</a:t>
            </a:r>
            <a:endParaRPr/>
          </a:p>
        </p:txBody>
      </p:sp>
      <p:sp>
        <p:nvSpPr>
          <p:cNvPr id="835" name="Google Shape;835;p74"/>
          <p:cNvSpPr/>
          <p:nvPr/>
        </p:nvSpPr>
        <p:spPr>
          <a:xfrm>
            <a:off x="15941912" y="9485126"/>
            <a:ext cx="2009714" cy="592866"/>
          </a:xfrm>
          <a:custGeom>
            <a:rect b="b" l="l" r="r" t="t"/>
            <a:pathLst>
              <a:path extrusionOk="0" h="592866" w="2009714">
                <a:moveTo>
                  <a:pt x="0" y="0"/>
                </a:moveTo>
                <a:lnTo>
                  <a:pt x="2009714" y="0"/>
                </a:lnTo>
                <a:lnTo>
                  <a:pt x="2009714" y="592865"/>
                </a:lnTo>
                <a:lnTo>
                  <a:pt x="0" y="592865"/>
                </a:lnTo>
                <a:lnTo>
                  <a:pt x="0" y="0"/>
                </a:lnTo>
                <a:close/>
              </a:path>
            </a:pathLst>
          </a:custGeom>
          <a:blipFill rotWithShape="1">
            <a:blip r:embed="rId3">
              <a:alphaModFix/>
            </a:blip>
            <a:stretch>
              <a:fillRect b="0" l="0" r="0" t="0"/>
            </a:stretch>
          </a:blipFill>
          <a:ln>
            <a:noFill/>
          </a:ln>
        </p:spPr>
      </p:sp>
      <p:pic>
        <p:nvPicPr>
          <p:cNvPr id="836" name="Google Shape;836;p74"/>
          <p:cNvPicPr preferRelativeResize="0"/>
          <p:nvPr/>
        </p:nvPicPr>
        <p:blipFill rotWithShape="1">
          <a:blip r:embed="rId4">
            <a:alphaModFix/>
          </a:blip>
          <a:srcRect b="0" l="0" r="0" t="0"/>
          <a:stretch/>
        </p:blipFill>
        <p:spPr>
          <a:xfrm>
            <a:off x="1866828" y="1111761"/>
            <a:ext cx="14554344" cy="8186817"/>
          </a:xfrm>
          <a:prstGeom prst="rect">
            <a:avLst/>
          </a:prstGeom>
          <a:noFill/>
          <a:ln>
            <a:noFill/>
          </a:ln>
        </p:spPr>
      </p:pic>
      <p:sp>
        <p:nvSpPr>
          <p:cNvPr id="837" name="Google Shape;837;p74"/>
          <p:cNvSpPr txBox="1"/>
          <p:nvPr/>
        </p:nvSpPr>
        <p:spPr>
          <a:xfrm>
            <a:off x="328372" y="8416256"/>
            <a:ext cx="1381166" cy="2571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1800">
                <a:solidFill>
                  <a:srgbClr val="FFFFFF"/>
                </a:solidFill>
                <a:latin typeface="League Spartan"/>
                <a:ea typeface="League Spartan"/>
                <a:cs typeface="League Spartan"/>
                <a:sym typeface="League Spartan"/>
              </a:rPr>
              <a:t>3:00-4:47</a:t>
            </a:r>
            <a:endParaRPr/>
          </a:p>
        </p:txBody>
      </p:sp>
      <p:pic>
        <p:nvPicPr>
          <p:cNvPr descr="In a 3-year investigation, Newsday found evidence of widespread separate and unequal treatment of minority homebuyers and minority communities on Long Island.&#10;&#10;To read and watch the full investigation, visit Newsday.com/divided&#10;&#10;#LIdivided #realestate #realestateagent #realestateagents #longisland #newyork #ny #minority #minorities #homebuyer #househunting #investigation #fairhousingact #fairhousing #unequaltreatment #evidence #Black #Asian #White #Hispanic #fairhousing #realestatetesting" id="838" name="Google Shape;838;p74" title="Long Island Divided: How real estate agents treated undercover clients on Long Island">
            <a:hlinkClick r:id="rId5"/>
          </p:cNvPr>
          <p:cNvPicPr preferRelativeResize="0"/>
          <p:nvPr/>
        </p:nvPicPr>
        <p:blipFill>
          <a:blip r:embed="rId6">
            <a:alphaModFix/>
          </a:blip>
          <a:stretch>
            <a:fillRect/>
          </a:stretch>
        </p:blipFill>
        <p:spPr>
          <a:xfrm>
            <a:off x="1866825" y="1111750"/>
            <a:ext cx="14554355" cy="8186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8"/>
                                        </p:tgtEl>
                                        <p:attrNameLst>
                                          <p:attrName>style.visibility</p:attrName>
                                        </p:attrNameLst>
                                      </p:cBhvr>
                                      <p:to>
                                        <p:strVal val="visible"/>
                                      </p:to>
                                    </p:set>
                                    <p:animEffect filter="fade" transition="in">
                                      <p:cBhvr>
                                        <p:cTn dur="1000"/>
                                        <p:tgtEl>
                                          <p:spTgt spid="8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75"/>
          <p:cNvSpPr/>
          <p:nvPr/>
        </p:nvSpPr>
        <p:spPr>
          <a:xfrm>
            <a:off x="0" y="0"/>
            <a:ext cx="6033900" cy="10287000"/>
          </a:xfrm>
          <a:prstGeom prst="rect">
            <a:avLst/>
          </a:prstGeom>
          <a:solidFill>
            <a:srgbClr val="011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75"/>
          <p:cNvSpPr txBox="1"/>
          <p:nvPr/>
        </p:nvSpPr>
        <p:spPr>
          <a:xfrm>
            <a:off x="522947" y="1137800"/>
            <a:ext cx="5194527" cy="79057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FAIR HOUSING</a:t>
            </a:r>
            <a:endParaRPr/>
          </a:p>
        </p:txBody>
      </p:sp>
      <p:sp>
        <p:nvSpPr>
          <p:cNvPr id="845" name="Google Shape;845;p75"/>
          <p:cNvSpPr txBox="1"/>
          <p:nvPr/>
        </p:nvSpPr>
        <p:spPr>
          <a:xfrm>
            <a:off x="6645676" y="680550"/>
            <a:ext cx="11027100" cy="8925900"/>
          </a:xfrm>
          <a:prstGeom prst="rect">
            <a:avLst/>
          </a:prstGeom>
          <a:noFill/>
          <a:ln>
            <a:noFill/>
          </a:ln>
        </p:spPr>
        <p:txBody>
          <a:bodyPr anchorCtr="0" anchor="t" bIns="0" lIns="0" spcFirstLastPara="1" rIns="0" wrap="square" tIns="0">
            <a:spAutoFit/>
          </a:bodyPr>
          <a:lstStyle/>
          <a:p>
            <a:pPr indent="0" lvl="0" marL="0" marR="0" rtl="0" algn="l">
              <a:lnSpc>
                <a:spcPct val="130006"/>
              </a:lnSpc>
              <a:spcBef>
                <a:spcPts val="0"/>
              </a:spcBef>
              <a:spcAft>
                <a:spcPts val="0"/>
              </a:spcAft>
              <a:buNone/>
            </a:pPr>
            <a:r>
              <a:rPr lang="en-US" sz="4399">
                <a:solidFill>
                  <a:srgbClr val="011C50"/>
                </a:solidFill>
                <a:latin typeface="Gidole"/>
                <a:ea typeface="Gidole"/>
                <a:cs typeface="Gidole"/>
                <a:sym typeface="Gidole"/>
              </a:rPr>
              <a:t>DESCRIBE THE PROPERTY, NOT THE PEOPLE</a:t>
            </a:r>
            <a:endParaRPr sz="1200"/>
          </a:p>
          <a:p>
            <a:pPr indent="0" lvl="0" marL="0" marR="0" rtl="0" algn="l">
              <a:lnSpc>
                <a:spcPct val="100000"/>
              </a:lnSpc>
              <a:spcBef>
                <a:spcPts val="0"/>
              </a:spcBef>
              <a:spcAft>
                <a:spcPts val="0"/>
              </a:spcAft>
              <a:buNone/>
            </a:pPr>
            <a:r>
              <a:t/>
            </a:r>
            <a:endParaRPr sz="4399">
              <a:solidFill>
                <a:srgbClr val="011C50"/>
              </a:solidFill>
              <a:latin typeface="Gidole"/>
              <a:ea typeface="Gidole"/>
              <a:cs typeface="Gidole"/>
              <a:sym typeface="Gidole"/>
            </a:endParaRPr>
          </a:p>
          <a:p>
            <a:pPr indent="-462275" lvl="1" marL="949951" marR="0" rtl="0" algn="l">
              <a:lnSpc>
                <a:spcPct val="130006"/>
              </a:lnSpc>
              <a:spcBef>
                <a:spcPts val="0"/>
              </a:spcBef>
              <a:spcAft>
                <a:spcPts val="0"/>
              </a:spcAft>
              <a:buClr>
                <a:srgbClr val="011C50"/>
              </a:buClr>
              <a:buSzPts val="4199"/>
              <a:buFont typeface="Arial"/>
              <a:buChar char="•"/>
            </a:pPr>
            <a:r>
              <a:rPr b="0" i="0" lang="en-US" sz="4199" u="none" cap="none" strike="noStrike">
                <a:solidFill>
                  <a:srgbClr val="011C50"/>
                </a:solidFill>
                <a:latin typeface="Gidole"/>
                <a:ea typeface="Gidole"/>
                <a:cs typeface="Gidole"/>
                <a:sym typeface="Gidole"/>
              </a:rPr>
              <a:t>Printing or publishing any statement or advertisement that indicates a preference, limitation, or discrimination based on a protected class</a:t>
            </a:r>
            <a:endParaRPr sz="1200"/>
          </a:p>
          <a:p>
            <a:pPr indent="0" lvl="0" marL="0" marR="0" rtl="0" algn="l">
              <a:lnSpc>
                <a:spcPct val="130006"/>
              </a:lnSpc>
              <a:spcBef>
                <a:spcPts val="0"/>
              </a:spcBef>
              <a:spcAft>
                <a:spcPts val="0"/>
              </a:spcAft>
              <a:buNone/>
            </a:pPr>
            <a:r>
              <a:t/>
            </a:r>
            <a:endParaRPr sz="4199">
              <a:solidFill>
                <a:srgbClr val="011C50"/>
              </a:solidFill>
              <a:latin typeface="Gidole"/>
              <a:ea typeface="Gidole"/>
              <a:cs typeface="Gidole"/>
              <a:sym typeface="Gidole"/>
            </a:endParaRPr>
          </a:p>
          <a:p>
            <a:pPr indent="-462275" lvl="1" marL="949951" marR="0" rtl="0" algn="l">
              <a:lnSpc>
                <a:spcPct val="130006"/>
              </a:lnSpc>
              <a:spcBef>
                <a:spcPts val="0"/>
              </a:spcBef>
              <a:spcAft>
                <a:spcPts val="0"/>
              </a:spcAft>
              <a:buClr>
                <a:srgbClr val="011C50"/>
              </a:buClr>
              <a:buSzPts val="4199"/>
              <a:buFont typeface="Arial"/>
              <a:buChar char="•"/>
            </a:pPr>
            <a:r>
              <a:rPr b="0" i="0" lang="en-US" sz="4199" u="none" cap="none" strike="noStrike">
                <a:solidFill>
                  <a:srgbClr val="011C50"/>
                </a:solidFill>
                <a:latin typeface="Gidole"/>
                <a:ea typeface="Gidole"/>
                <a:cs typeface="Gidole"/>
                <a:sym typeface="Gidole"/>
              </a:rPr>
              <a:t>Always describe the features of the property and avoid describing the ‘prospects’  you may think would be potential buyers/renters</a:t>
            </a:r>
            <a:endParaRPr sz="1200"/>
          </a:p>
        </p:txBody>
      </p:sp>
      <p:sp>
        <p:nvSpPr>
          <p:cNvPr id="846" name="Google Shape;846;p75"/>
          <p:cNvSpPr/>
          <p:nvPr/>
        </p:nvSpPr>
        <p:spPr>
          <a:xfrm>
            <a:off x="1448222" y="9072716"/>
            <a:ext cx="3034423" cy="895155"/>
          </a:xfrm>
          <a:custGeom>
            <a:rect b="b" l="l" r="r" t="t"/>
            <a:pathLst>
              <a:path extrusionOk="0" h="895155" w="3034423">
                <a:moveTo>
                  <a:pt x="0" y="0"/>
                </a:moveTo>
                <a:lnTo>
                  <a:pt x="3034424" y="0"/>
                </a:lnTo>
                <a:lnTo>
                  <a:pt x="3034424" y="895155"/>
                </a:lnTo>
                <a:lnTo>
                  <a:pt x="0" y="895155"/>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1C50"/>
        </a:solidFill>
      </p:bgPr>
    </p:bg>
    <p:spTree>
      <p:nvGrpSpPr>
        <p:cNvPr id="850" name="Shape 850"/>
        <p:cNvGrpSpPr/>
        <p:nvPr/>
      </p:nvGrpSpPr>
      <p:grpSpPr>
        <a:xfrm>
          <a:off x="0" y="0"/>
          <a:ext cx="0" cy="0"/>
          <a:chOff x="0" y="0"/>
          <a:chExt cx="0" cy="0"/>
        </a:xfrm>
      </p:grpSpPr>
      <p:sp>
        <p:nvSpPr>
          <p:cNvPr id="851" name="Google Shape;851;p76"/>
          <p:cNvSpPr/>
          <p:nvPr/>
        </p:nvSpPr>
        <p:spPr>
          <a:xfrm>
            <a:off x="-50801" y="-412750"/>
            <a:ext cx="12370523" cy="1111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76"/>
          <p:cNvSpPr txBox="1"/>
          <p:nvPr/>
        </p:nvSpPr>
        <p:spPr>
          <a:xfrm>
            <a:off x="12755396" y="1028700"/>
            <a:ext cx="5210256" cy="790575"/>
          </a:xfrm>
          <a:prstGeom prst="rect">
            <a:avLst/>
          </a:prstGeom>
          <a:noFill/>
          <a:ln>
            <a:noFill/>
          </a:ln>
        </p:spPr>
        <p:txBody>
          <a:bodyPr anchorCtr="0" anchor="t" bIns="0" lIns="0" spcFirstLastPara="1" rIns="0" wrap="square" tIns="0">
            <a:spAutoFit/>
          </a:bodyPr>
          <a:lstStyle/>
          <a:p>
            <a:pPr indent="0" lvl="0" marL="0" marR="0" rtl="0" algn="r">
              <a:lnSpc>
                <a:spcPct val="120003"/>
              </a:lnSpc>
              <a:spcBef>
                <a:spcPts val="0"/>
              </a:spcBef>
              <a:spcAft>
                <a:spcPts val="0"/>
              </a:spcAft>
              <a:buNone/>
            </a:pPr>
            <a:r>
              <a:rPr lang="en-US" sz="5199">
                <a:solidFill>
                  <a:srgbClr val="FFFFFF"/>
                </a:solidFill>
                <a:latin typeface="League Spartan"/>
                <a:ea typeface="League Spartan"/>
                <a:cs typeface="League Spartan"/>
                <a:sym typeface="League Spartan"/>
              </a:rPr>
              <a:t>FAIR HOUSING</a:t>
            </a:r>
            <a:endParaRPr/>
          </a:p>
        </p:txBody>
      </p:sp>
      <p:sp>
        <p:nvSpPr>
          <p:cNvPr id="853" name="Google Shape;853;p76"/>
          <p:cNvSpPr txBox="1"/>
          <p:nvPr/>
        </p:nvSpPr>
        <p:spPr>
          <a:xfrm>
            <a:off x="534803" y="272097"/>
            <a:ext cx="11406600" cy="9224100"/>
          </a:xfrm>
          <a:prstGeom prst="rect">
            <a:avLst/>
          </a:prstGeom>
          <a:noFill/>
          <a:ln>
            <a:noFill/>
          </a:ln>
        </p:spPr>
        <p:txBody>
          <a:bodyPr anchorCtr="0" anchor="t" bIns="0" lIns="0" spcFirstLastPara="1" rIns="0" wrap="square" tIns="0">
            <a:spAutoFit/>
          </a:bodyPr>
          <a:lstStyle/>
          <a:p>
            <a:pPr indent="0" lvl="0" marL="0" marR="0" rtl="0" algn="l">
              <a:lnSpc>
                <a:spcPct val="130007"/>
              </a:lnSpc>
              <a:spcBef>
                <a:spcPts val="0"/>
              </a:spcBef>
              <a:spcAft>
                <a:spcPts val="0"/>
              </a:spcAft>
              <a:buNone/>
            </a:pPr>
            <a:r>
              <a:rPr lang="en-US" sz="3699">
                <a:solidFill>
                  <a:srgbClr val="011C50"/>
                </a:solidFill>
                <a:latin typeface="Gidole"/>
                <a:ea typeface="Gidole"/>
                <a:cs typeface="Gidole"/>
                <a:sym typeface="Gidole"/>
              </a:rPr>
              <a:t>DISABILITY: #1 FAIR HOUSING COMPLAINT IN WISCONSIN</a:t>
            </a:r>
            <a:endParaRPr sz="1100"/>
          </a:p>
          <a:p>
            <a:pPr indent="0" lvl="0" marL="0" marR="0" rtl="0" algn="l">
              <a:lnSpc>
                <a:spcPct val="89997"/>
              </a:lnSpc>
              <a:spcBef>
                <a:spcPts val="0"/>
              </a:spcBef>
              <a:spcAft>
                <a:spcPts val="0"/>
              </a:spcAft>
              <a:buNone/>
            </a:pPr>
            <a:r>
              <a:t/>
            </a:r>
            <a:endParaRPr sz="3699">
              <a:solidFill>
                <a:srgbClr val="011C50"/>
              </a:solidFill>
              <a:latin typeface="Gidole"/>
              <a:ea typeface="Gidole"/>
              <a:cs typeface="Gidole"/>
              <a:sym typeface="Gidole"/>
            </a:endParaRPr>
          </a:p>
          <a:p>
            <a:pPr indent="-412746" lvl="1" marL="863593" marR="0" rtl="0" algn="l">
              <a:lnSpc>
                <a:spcPct val="130007"/>
              </a:lnSpc>
              <a:spcBef>
                <a:spcPts val="0"/>
              </a:spcBef>
              <a:spcAft>
                <a:spcPts val="0"/>
              </a:spcAft>
              <a:buClr>
                <a:srgbClr val="011C50"/>
              </a:buClr>
              <a:buSzPts val="3699"/>
              <a:buFont typeface="Arial"/>
              <a:buChar char="•"/>
            </a:pPr>
            <a:r>
              <a:rPr b="0" i="0" lang="en-US" sz="3699" u="none" cap="none" strike="noStrike">
                <a:solidFill>
                  <a:srgbClr val="011C50"/>
                </a:solidFill>
                <a:latin typeface="Gidole"/>
                <a:ea typeface="Gidole"/>
                <a:cs typeface="Gidole"/>
                <a:sym typeface="Gidole"/>
              </a:rPr>
              <a:t>Federal Fair Housing Act protects the right of people with disabilities to keep support or companion animals, even when a condo rule or policy explicitly prohibits larger pets by weight. </a:t>
            </a:r>
            <a:endParaRPr sz="1100"/>
          </a:p>
          <a:p>
            <a:pPr indent="0" lvl="0" marL="0" marR="0" rtl="0" algn="l">
              <a:lnSpc>
                <a:spcPct val="130007"/>
              </a:lnSpc>
              <a:spcBef>
                <a:spcPts val="0"/>
              </a:spcBef>
              <a:spcAft>
                <a:spcPts val="0"/>
              </a:spcAft>
              <a:buNone/>
            </a:pPr>
            <a:r>
              <a:t/>
            </a:r>
            <a:endParaRPr sz="3699">
              <a:solidFill>
                <a:srgbClr val="011C50"/>
              </a:solidFill>
              <a:latin typeface="Gidole"/>
              <a:ea typeface="Gidole"/>
              <a:cs typeface="Gidole"/>
              <a:sym typeface="Gidole"/>
            </a:endParaRPr>
          </a:p>
          <a:p>
            <a:pPr indent="-412746" lvl="1" marL="863593" marR="0" rtl="0" algn="l">
              <a:lnSpc>
                <a:spcPct val="130007"/>
              </a:lnSpc>
              <a:spcBef>
                <a:spcPts val="0"/>
              </a:spcBef>
              <a:spcAft>
                <a:spcPts val="0"/>
              </a:spcAft>
              <a:buClr>
                <a:srgbClr val="011C50"/>
              </a:buClr>
              <a:buSzPts val="3699"/>
              <a:buFont typeface="Arial"/>
              <a:buChar char="•"/>
            </a:pPr>
            <a:r>
              <a:rPr b="0" i="0" lang="en-US" sz="3699" u="none" cap="none" strike="noStrike">
                <a:solidFill>
                  <a:srgbClr val="011C50"/>
                </a:solidFill>
                <a:latin typeface="Gidole"/>
                <a:ea typeface="Gidole"/>
                <a:cs typeface="Gidole"/>
                <a:sym typeface="Gidole"/>
              </a:rPr>
              <a:t>It is unlawful for a landlord to refuse to allow a reasonable modification to the premises when such modification may be necessary to afford persons with disabilities full enjoyment of the premises. i.e. widening doorways, adding a ramp, lowering counter heights, installing grab bars, etc.</a:t>
            </a:r>
            <a:endParaRPr sz="1100"/>
          </a:p>
        </p:txBody>
      </p:sp>
      <p:sp>
        <p:nvSpPr>
          <p:cNvPr id="854" name="Google Shape;854;p76"/>
          <p:cNvSpPr/>
          <p:nvPr/>
        </p:nvSpPr>
        <p:spPr>
          <a:xfrm>
            <a:off x="13843313" y="9072716"/>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grpSp>
        <p:nvGrpSpPr>
          <p:cNvPr id="859" name="Google Shape;859;p77"/>
          <p:cNvGrpSpPr/>
          <p:nvPr/>
        </p:nvGrpSpPr>
        <p:grpSpPr>
          <a:xfrm>
            <a:off x="-8815762" y="-1098369"/>
            <a:ext cx="22311062" cy="21221337"/>
            <a:chOff x="0" y="0"/>
            <a:chExt cx="29748083" cy="28295115"/>
          </a:xfrm>
        </p:grpSpPr>
        <p:sp>
          <p:nvSpPr>
            <p:cNvPr id="860" name="Google Shape;860;p77"/>
            <p:cNvSpPr/>
            <p:nvPr/>
          </p:nvSpPr>
          <p:spPr>
            <a:xfrm rot="-2405687">
              <a:off x="6722477" y="3711970"/>
              <a:ext cx="18809262" cy="19956776"/>
            </a:xfrm>
            <a:custGeom>
              <a:rect b="b" l="l" r="r" t="t"/>
              <a:pathLst>
                <a:path extrusionOk="0" h="19956776" w="18809262">
                  <a:moveTo>
                    <a:pt x="0" y="0"/>
                  </a:moveTo>
                  <a:lnTo>
                    <a:pt x="18809262" y="0"/>
                  </a:lnTo>
                  <a:lnTo>
                    <a:pt x="18809262" y="19956776"/>
                  </a:lnTo>
                  <a:lnTo>
                    <a:pt x="0" y="19956776"/>
                  </a:lnTo>
                  <a:lnTo>
                    <a:pt x="0" y="0"/>
                  </a:lnTo>
                  <a:close/>
                </a:path>
              </a:pathLst>
            </a:custGeom>
            <a:blipFill rotWithShape="1">
              <a:blip r:embed="rId3">
                <a:alphaModFix amt="25000"/>
              </a:blip>
              <a:stretch>
                <a:fillRect b="0" l="0" r="0" t="0"/>
              </a:stretch>
            </a:blipFill>
            <a:ln>
              <a:noFill/>
            </a:ln>
          </p:spPr>
        </p:sp>
        <p:sp>
          <p:nvSpPr>
            <p:cNvPr id="861" name="Google Shape;861;p77"/>
            <p:cNvSpPr/>
            <p:nvPr/>
          </p:nvSpPr>
          <p:spPr>
            <a:xfrm rot="-2405687">
              <a:off x="4216345" y="4626370"/>
              <a:ext cx="18809262" cy="19956776"/>
            </a:xfrm>
            <a:custGeom>
              <a:rect b="b" l="l" r="r" t="t"/>
              <a:pathLst>
                <a:path extrusionOk="0" h="19956776" w="18809262">
                  <a:moveTo>
                    <a:pt x="0" y="0"/>
                  </a:moveTo>
                  <a:lnTo>
                    <a:pt x="18809262" y="0"/>
                  </a:lnTo>
                  <a:lnTo>
                    <a:pt x="18809262" y="19956776"/>
                  </a:lnTo>
                  <a:lnTo>
                    <a:pt x="0" y="19956776"/>
                  </a:lnTo>
                  <a:lnTo>
                    <a:pt x="0" y="0"/>
                  </a:lnTo>
                  <a:close/>
                </a:path>
              </a:pathLst>
            </a:custGeom>
            <a:blipFill rotWithShape="1">
              <a:blip r:embed="rId4">
                <a:alphaModFix amt="25000"/>
              </a:blip>
              <a:stretch>
                <a:fillRect b="0" l="0" r="0" t="0"/>
              </a:stretch>
            </a:blipFill>
            <a:ln>
              <a:noFill/>
            </a:ln>
          </p:spPr>
        </p:sp>
      </p:grpSp>
      <p:sp>
        <p:nvSpPr>
          <p:cNvPr id="862" name="Google Shape;862;p77"/>
          <p:cNvSpPr txBox="1"/>
          <p:nvPr/>
        </p:nvSpPr>
        <p:spPr>
          <a:xfrm>
            <a:off x="94739" y="1422082"/>
            <a:ext cx="4948662" cy="485775"/>
          </a:xfrm>
          <a:prstGeom prst="rect">
            <a:avLst/>
          </a:prstGeom>
          <a:noFill/>
          <a:ln>
            <a:noFill/>
          </a:ln>
        </p:spPr>
        <p:txBody>
          <a:bodyPr anchorCtr="0" anchor="t" bIns="0" lIns="0" spcFirstLastPara="1" rIns="0" wrap="square" tIns="0">
            <a:spAutoFit/>
          </a:bodyPr>
          <a:lstStyle/>
          <a:p>
            <a:pPr indent="0" lvl="0" marL="0" marR="0" rtl="0" algn="l">
              <a:lnSpc>
                <a:spcPct val="213333"/>
              </a:lnSpc>
              <a:spcBef>
                <a:spcPts val="0"/>
              </a:spcBef>
              <a:spcAft>
                <a:spcPts val="0"/>
              </a:spcAft>
              <a:buNone/>
            </a:pPr>
            <a:r>
              <a:t/>
            </a:r>
            <a:endParaRPr sz="1800">
              <a:solidFill>
                <a:schemeClr val="dk1"/>
              </a:solidFill>
              <a:latin typeface="Calibri"/>
              <a:ea typeface="Calibri"/>
              <a:cs typeface="Calibri"/>
              <a:sym typeface="Calibri"/>
            </a:endParaRPr>
          </a:p>
        </p:txBody>
      </p:sp>
      <p:sp>
        <p:nvSpPr>
          <p:cNvPr id="863" name="Google Shape;863;p77"/>
          <p:cNvSpPr txBox="1"/>
          <p:nvPr/>
        </p:nvSpPr>
        <p:spPr>
          <a:xfrm>
            <a:off x="412640" y="341805"/>
            <a:ext cx="7131160" cy="7905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5200">
                <a:solidFill>
                  <a:srgbClr val="000000"/>
                </a:solidFill>
                <a:latin typeface="League Spartan"/>
                <a:ea typeface="League Spartan"/>
                <a:cs typeface="League Spartan"/>
                <a:sym typeface="League Spartan"/>
              </a:rPr>
              <a:t>FAIR HOUSING</a:t>
            </a:r>
            <a:endParaRPr/>
          </a:p>
        </p:txBody>
      </p:sp>
      <p:pic>
        <p:nvPicPr>
          <p:cNvPr id="864" name="Google Shape;864;p77"/>
          <p:cNvPicPr preferRelativeResize="0"/>
          <p:nvPr/>
        </p:nvPicPr>
        <p:blipFill rotWithShape="1">
          <a:blip r:embed="rId5">
            <a:alphaModFix/>
          </a:blip>
          <a:srcRect b="0" l="0" r="0" t="0"/>
          <a:stretch/>
        </p:blipFill>
        <p:spPr>
          <a:xfrm>
            <a:off x="1608826" y="1141905"/>
            <a:ext cx="15070349" cy="8477070"/>
          </a:xfrm>
          <a:prstGeom prst="rect">
            <a:avLst/>
          </a:prstGeom>
          <a:noFill/>
          <a:ln>
            <a:noFill/>
          </a:ln>
        </p:spPr>
      </p:pic>
      <p:sp>
        <p:nvSpPr>
          <p:cNvPr id="865" name="Google Shape;865;p77"/>
          <p:cNvSpPr/>
          <p:nvPr/>
        </p:nvSpPr>
        <p:spPr>
          <a:xfrm>
            <a:off x="94739" y="9512300"/>
            <a:ext cx="2142042" cy="631903"/>
          </a:xfrm>
          <a:custGeom>
            <a:rect b="b" l="l" r="r" t="t"/>
            <a:pathLst>
              <a:path extrusionOk="0" h="631903" w="2142042">
                <a:moveTo>
                  <a:pt x="0" y="0"/>
                </a:moveTo>
                <a:lnTo>
                  <a:pt x="2142042" y="0"/>
                </a:lnTo>
                <a:lnTo>
                  <a:pt x="2142042" y="631902"/>
                </a:lnTo>
                <a:lnTo>
                  <a:pt x="0" y="631902"/>
                </a:lnTo>
                <a:lnTo>
                  <a:pt x="0" y="0"/>
                </a:lnTo>
                <a:close/>
              </a:path>
            </a:pathLst>
          </a:custGeom>
          <a:blipFill rotWithShape="1">
            <a:blip r:embed="rId6">
              <a:alphaModFix/>
            </a:blip>
            <a:stretch>
              <a:fillRect b="0" l="0" r="0" t="0"/>
            </a:stretch>
          </a:blipFill>
          <a:ln>
            <a:noFill/>
          </a:ln>
        </p:spPr>
      </p:sp>
      <p:pic>
        <p:nvPicPr>
          <p:cNvPr descr="Join NAR’s commemoration of the Fair Housing Act. Watch this video to learn about the law, how it makes our industry and country stronger, and the work that is still to be done. We ask all members of the REALTOR® family to join us in this commemoration and stand together with us in this commitment." id="866" name="Google Shape;866;p77" title="An Overview of the Fair Housing Act">
            <a:hlinkClick r:id="rId7"/>
          </p:cNvPr>
          <p:cNvPicPr preferRelativeResize="0"/>
          <p:nvPr/>
        </p:nvPicPr>
        <p:blipFill>
          <a:blip r:embed="rId8">
            <a:alphaModFix/>
          </a:blip>
          <a:stretch>
            <a:fillRect/>
          </a:stretch>
        </p:blipFill>
        <p:spPr>
          <a:xfrm>
            <a:off x="1608825" y="1132375"/>
            <a:ext cx="15070355" cy="8477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6"/>
                                        </p:tgtEl>
                                        <p:attrNameLst>
                                          <p:attrName>style.visibility</p:attrName>
                                        </p:attrNameLst>
                                      </p:cBhvr>
                                      <p:to>
                                        <p:strVal val="visible"/>
                                      </p:to>
                                    </p:set>
                                    <p:animEffect filter="fade" transition="in">
                                      <p:cBhvr>
                                        <p:cTn dur="1000"/>
                                        <p:tgtEl>
                                          <p:spTgt spid="8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1C50"/>
        </a:solidFill>
      </p:bgPr>
    </p:bg>
    <p:spTree>
      <p:nvGrpSpPr>
        <p:cNvPr id="870" name="Shape 870"/>
        <p:cNvGrpSpPr/>
        <p:nvPr/>
      </p:nvGrpSpPr>
      <p:grpSpPr>
        <a:xfrm>
          <a:off x="0" y="0"/>
          <a:ext cx="0" cy="0"/>
          <a:chOff x="0" y="0"/>
          <a:chExt cx="0" cy="0"/>
        </a:xfrm>
      </p:grpSpPr>
      <p:grpSp>
        <p:nvGrpSpPr>
          <p:cNvPr id="871" name="Google Shape;871;p78"/>
          <p:cNvGrpSpPr/>
          <p:nvPr/>
        </p:nvGrpSpPr>
        <p:grpSpPr>
          <a:xfrm>
            <a:off x="-2047899" y="-2157747"/>
            <a:ext cx="9201200" cy="9700295"/>
            <a:chOff x="0" y="0"/>
            <a:chExt cx="12268266" cy="12933727"/>
          </a:xfrm>
        </p:grpSpPr>
        <p:sp>
          <p:nvSpPr>
            <p:cNvPr id="872" name="Google Shape;872;p78"/>
            <p:cNvSpPr/>
            <p:nvPr/>
          </p:nvSpPr>
          <p:spPr>
            <a:xfrm>
              <a:off x="1456267" y="2573866"/>
              <a:ext cx="10811999" cy="10359861"/>
            </a:xfrm>
            <a:custGeom>
              <a:rect b="b" l="l" r="r" t="t"/>
              <a:pathLst>
                <a:path extrusionOk="0" h="10359861" w="10811999">
                  <a:moveTo>
                    <a:pt x="0" y="0"/>
                  </a:moveTo>
                  <a:lnTo>
                    <a:pt x="10811998" y="0"/>
                  </a:lnTo>
                  <a:lnTo>
                    <a:pt x="10811998" y="10359861"/>
                  </a:lnTo>
                  <a:lnTo>
                    <a:pt x="0" y="10359861"/>
                  </a:lnTo>
                  <a:lnTo>
                    <a:pt x="0" y="0"/>
                  </a:lnTo>
                  <a:close/>
                </a:path>
              </a:pathLst>
            </a:custGeom>
            <a:blipFill rotWithShape="1">
              <a:blip r:embed="rId3">
                <a:alphaModFix amt="14000"/>
              </a:blip>
              <a:stretch>
                <a:fillRect b="0" l="0" r="0" t="0"/>
              </a:stretch>
            </a:blipFill>
            <a:ln>
              <a:noFill/>
            </a:ln>
          </p:spPr>
        </p:sp>
        <p:sp>
          <p:nvSpPr>
            <p:cNvPr id="873" name="Google Shape;873;p78"/>
            <p:cNvSpPr/>
            <p:nvPr/>
          </p:nvSpPr>
          <p:spPr>
            <a:xfrm>
              <a:off x="0" y="0"/>
              <a:ext cx="10811999" cy="10359861"/>
            </a:xfrm>
            <a:custGeom>
              <a:rect b="b" l="l" r="r" t="t"/>
              <a:pathLst>
                <a:path extrusionOk="0" h="10359861" w="10811999">
                  <a:moveTo>
                    <a:pt x="0" y="0"/>
                  </a:moveTo>
                  <a:lnTo>
                    <a:pt x="10811999" y="0"/>
                  </a:lnTo>
                  <a:lnTo>
                    <a:pt x="10811999" y="10359861"/>
                  </a:lnTo>
                  <a:lnTo>
                    <a:pt x="0" y="10359861"/>
                  </a:lnTo>
                  <a:lnTo>
                    <a:pt x="0" y="0"/>
                  </a:lnTo>
                  <a:close/>
                </a:path>
              </a:pathLst>
            </a:custGeom>
            <a:blipFill rotWithShape="1">
              <a:blip r:embed="rId3">
                <a:alphaModFix amt="14000"/>
              </a:blip>
              <a:stretch>
                <a:fillRect b="0" l="0" r="0" t="0"/>
              </a:stretch>
            </a:blipFill>
            <a:ln>
              <a:noFill/>
            </a:ln>
          </p:spPr>
        </p:sp>
      </p:grpSp>
      <p:pic>
        <p:nvPicPr>
          <p:cNvPr id="874" name="Google Shape;874;p78"/>
          <p:cNvPicPr preferRelativeResize="0"/>
          <p:nvPr/>
        </p:nvPicPr>
        <p:blipFill rotWithShape="1">
          <a:blip r:embed="rId4">
            <a:alphaModFix/>
          </a:blip>
          <a:srcRect b="0" l="0" r="0" t="0"/>
          <a:stretch/>
        </p:blipFill>
        <p:spPr>
          <a:xfrm>
            <a:off x="5718669" y="3205939"/>
            <a:ext cx="11798270" cy="6636526"/>
          </a:xfrm>
          <a:prstGeom prst="rect">
            <a:avLst/>
          </a:prstGeom>
          <a:noFill/>
          <a:ln>
            <a:noFill/>
          </a:ln>
        </p:spPr>
      </p:pic>
      <p:sp>
        <p:nvSpPr>
          <p:cNvPr id="875" name="Google Shape;875;p78"/>
          <p:cNvSpPr/>
          <p:nvPr/>
        </p:nvSpPr>
        <p:spPr>
          <a:xfrm>
            <a:off x="1567677" y="3497489"/>
            <a:ext cx="2198647" cy="2610893"/>
          </a:xfrm>
          <a:custGeom>
            <a:rect b="b" l="l" r="r" t="t"/>
            <a:pathLst>
              <a:path extrusionOk="0" h="2610893" w="2198647">
                <a:moveTo>
                  <a:pt x="0" y="0"/>
                </a:moveTo>
                <a:lnTo>
                  <a:pt x="2198647" y="0"/>
                </a:lnTo>
                <a:lnTo>
                  <a:pt x="2198647" y="2610893"/>
                </a:lnTo>
                <a:lnTo>
                  <a:pt x="0" y="2610893"/>
                </a:lnTo>
                <a:lnTo>
                  <a:pt x="0" y="0"/>
                </a:lnTo>
                <a:close/>
              </a:path>
            </a:pathLst>
          </a:custGeom>
          <a:blipFill rotWithShape="1">
            <a:blip r:embed="rId5">
              <a:alphaModFix/>
            </a:blip>
            <a:stretch>
              <a:fillRect b="0" l="0" r="0" t="0"/>
            </a:stretch>
          </a:blipFill>
          <a:ln>
            <a:noFill/>
          </a:ln>
        </p:spPr>
      </p:sp>
      <p:sp>
        <p:nvSpPr>
          <p:cNvPr id="876" name="Google Shape;876;p78"/>
          <p:cNvSpPr txBox="1"/>
          <p:nvPr/>
        </p:nvSpPr>
        <p:spPr>
          <a:xfrm>
            <a:off x="1028700" y="996247"/>
            <a:ext cx="16519850" cy="1647717"/>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700" u="sng">
                <a:solidFill>
                  <a:srgbClr val="FFFFFF"/>
                </a:solidFill>
                <a:latin typeface="Gidole"/>
                <a:ea typeface="Gidole"/>
                <a:cs typeface="Gidole"/>
                <a:sym typeface="Gidole"/>
              </a:rPr>
              <a:t>MISSION:</a:t>
            </a:r>
            <a:r>
              <a:rPr lang="en-US" sz="2700">
                <a:solidFill>
                  <a:srgbClr val="FFFFFF"/>
                </a:solidFill>
                <a:latin typeface="Gidole"/>
                <a:ea typeface="Gidole"/>
                <a:cs typeface="Gidole"/>
                <a:sym typeface="Gidole"/>
              </a:rPr>
              <a:t> The Home Buyer’s Round Table of Dane County is a collaboration of housing industry representatives that promote homeownership through education and counseling to low and moderate income families. We believe homeownership will increase family stability and financial security, stabilize and strengthen communities and neighborhoods, generate jobs and stimulate economic growth.</a:t>
            </a:r>
            <a:endParaRPr/>
          </a:p>
        </p:txBody>
      </p:sp>
      <p:sp>
        <p:nvSpPr>
          <p:cNvPr id="877" name="Google Shape;877;p78"/>
          <p:cNvSpPr txBox="1"/>
          <p:nvPr/>
        </p:nvSpPr>
        <p:spPr>
          <a:xfrm>
            <a:off x="403102" y="6679620"/>
            <a:ext cx="4527798" cy="257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1800" u="sng">
                <a:solidFill>
                  <a:srgbClr val="FFFFFF"/>
                </a:solidFill>
                <a:latin typeface="League Spartan"/>
                <a:ea typeface="League Spartan"/>
                <a:cs typeface="League Spartan"/>
                <a:sym typeface="League Spartan"/>
                <a:hlinkClick r:id="rId6">
                  <a:extLst>
                    <a:ext uri="{A12FA001-AC4F-418D-AE19-62706E023703}">
                      <ahyp:hlinkClr val="tx"/>
                    </a:ext>
                  </a:extLst>
                </a:hlinkClick>
              </a:rPr>
              <a:t>Visit us at homebuyersroundtable.org</a:t>
            </a:r>
            <a:endParaRPr/>
          </a:p>
        </p:txBody>
      </p:sp>
      <p:sp>
        <p:nvSpPr>
          <p:cNvPr id="878" name="Google Shape;878;p78"/>
          <p:cNvSpPr/>
          <p:nvPr/>
        </p:nvSpPr>
        <p:spPr>
          <a:xfrm>
            <a:off x="608950" y="9165911"/>
            <a:ext cx="2293403" cy="676554"/>
          </a:xfrm>
          <a:custGeom>
            <a:rect b="b" l="l" r="r" t="t"/>
            <a:pathLst>
              <a:path extrusionOk="0" h="676554" w="2293403">
                <a:moveTo>
                  <a:pt x="0" y="0"/>
                </a:moveTo>
                <a:lnTo>
                  <a:pt x="2293403" y="0"/>
                </a:lnTo>
                <a:lnTo>
                  <a:pt x="2293403" y="676554"/>
                </a:lnTo>
                <a:lnTo>
                  <a:pt x="0" y="676554"/>
                </a:lnTo>
                <a:lnTo>
                  <a:pt x="0" y="0"/>
                </a:lnTo>
                <a:close/>
              </a:path>
            </a:pathLst>
          </a:custGeom>
          <a:blipFill rotWithShape="1">
            <a:blip r:embed="rId7">
              <a:alphaModFix/>
            </a:blip>
            <a:stretch>
              <a:fillRect b="0" l="0" r="0" t="0"/>
            </a:stretch>
          </a:blipFill>
          <a:ln>
            <a:noFill/>
          </a:ln>
        </p:spPr>
      </p:sp>
      <p:pic>
        <p:nvPicPr>
          <p:cNvPr descr="The Home Buyers Round Table is a non-profit membership organization that is comprised of representatives from the private sector, non-profit groups and local government who share a common goal of promoting homeownership through education. Our organization focuses primarily on first time home buyers and low to moderate-income families. We offer monthly homebuyer education classes, a website filled with valuable resources and a membership committed to meeting the needs of those interested in pursuing homeownership. Learn more at http://homebuyersroundtable.org/about#sthash.iL0mPjEF.dpuf" id="879" name="Google Shape;879;p78" title="About Us | Home Buyers Round Table of Dane County">
            <a:hlinkClick r:id="rId8"/>
          </p:cNvPr>
          <p:cNvPicPr preferRelativeResize="0"/>
          <p:nvPr/>
        </p:nvPicPr>
        <p:blipFill>
          <a:blip r:embed="rId9">
            <a:alphaModFix/>
          </a:blip>
          <a:stretch>
            <a:fillRect/>
          </a:stretch>
        </p:blipFill>
        <p:spPr>
          <a:xfrm>
            <a:off x="5718675" y="3205950"/>
            <a:ext cx="11798275" cy="663653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9"/>
                                        </p:tgtEl>
                                        <p:attrNameLst>
                                          <p:attrName>style.visibility</p:attrName>
                                        </p:attrNameLst>
                                      </p:cBhvr>
                                      <p:to>
                                        <p:strVal val="visible"/>
                                      </p:to>
                                    </p:set>
                                    <p:animEffect filter="fade" transition="in">
                                      <p:cBhvr>
                                        <p:cTn dur="1000"/>
                                        <p:tgtEl>
                                          <p:spTgt spid="8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79"/>
          <p:cNvSpPr/>
          <p:nvPr/>
        </p:nvSpPr>
        <p:spPr>
          <a:xfrm>
            <a:off x="0" y="8864475"/>
            <a:ext cx="18288905" cy="1761784"/>
          </a:xfrm>
          <a:custGeom>
            <a:rect b="b" l="l" r="r" t="t"/>
            <a:pathLst>
              <a:path extrusionOk="0" h="274635" w="2795400">
                <a:moveTo>
                  <a:pt x="0" y="0"/>
                </a:moveTo>
                <a:lnTo>
                  <a:pt x="2795400" y="0"/>
                </a:lnTo>
                <a:lnTo>
                  <a:pt x="2795400" y="274635"/>
                </a:lnTo>
                <a:lnTo>
                  <a:pt x="0" y="274635"/>
                </a:lnTo>
                <a:close/>
              </a:path>
            </a:pathLst>
          </a:custGeom>
          <a:solidFill>
            <a:srgbClr val="011C50"/>
          </a:solidFill>
          <a:ln>
            <a:noFill/>
          </a:ln>
        </p:spPr>
      </p:sp>
      <p:sp>
        <p:nvSpPr>
          <p:cNvPr id="885" name="Google Shape;885;p79"/>
          <p:cNvSpPr txBox="1"/>
          <p:nvPr/>
        </p:nvSpPr>
        <p:spPr>
          <a:xfrm>
            <a:off x="3668373" y="2189797"/>
            <a:ext cx="10951255" cy="4011931"/>
          </a:xfrm>
          <a:prstGeom prst="rect">
            <a:avLst/>
          </a:prstGeom>
          <a:noFill/>
          <a:ln>
            <a:noFill/>
          </a:ln>
        </p:spPr>
        <p:txBody>
          <a:bodyPr anchorCtr="0" anchor="t" bIns="0" lIns="0" spcFirstLastPara="1" rIns="0" wrap="square" tIns="0">
            <a:spAutoFit/>
          </a:bodyPr>
          <a:lstStyle/>
          <a:p>
            <a:pPr indent="0" lvl="0" marL="0" marR="0" rtl="0" algn="ctr">
              <a:lnSpc>
                <a:spcPct val="150006"/>
              </a:lnSpc>
              <a:spcBef>
                <a:spcPts val="0"/>
              </a:spcBef>
              <a:spcAft>
                <a:spcPts val="0"/>
              </a:spcAft>
              <a:buNone/>
            </a:pPr>
            <a:r>
              <a:rPr lang="en-US" sz="7199">
                <a:solidFill>
                  <a:srgbClr val="011C50"/>
                </a:solidFill>
                <a:latin typeface="League Spartan"/>
                <a:ea typeface="League Spartan"/>
                <a:cs typeface="League Spartan"/>
                <a:sym typeface="League Spartan"/>
              </a:rPr>
              <a:t>THE REALTOR® PLEDGE</a:t>
            </a:r>
            <a:endParaRPr/>
          </a:p>
          <a:p>
            <a:pPr indent="0" lvl="0" marL="0" marR="0" rtl="0" algn="ctr">
              <a:lnSpc>
                <a:spcPct val="150006"/>
              </a:lnSpc>
              <a:spcBef>
                <a:spcPts val="0"/>
              </a:spcBef>
              <a:spcAft>
                <a:spcPts val="0"/>
              </a:spcAft>
              <a:buNone/>
            </a:pPr>
            <a:r>
              <a:rPr lang="en-US" sz="7199">
                <a:solidFill>
                  <a:srgbClr val="011C50"/>
                </a:solidFill>
                <a:latin typeface="League Spartan"/>
                <a:ea typeface="League Spartan"/>
                <a:cs typeface="League Spartan"/>
                <a:sym typeface="League Spartan"/>
              </a:rPr>
              <a:t>with</a:t>
            </a:r>
            <a:endParaRPr/>
          </a:p>
          <a:p>
            <a:pPr indent="0" lvl="0" marL="0" marR="0" rtl="0" algn="ctr">
              <a:lnSpc>
                <a:spcPct val="150006"/>
              </a:lnSpc>
              <a:spcBef>
                <a:spcPts val="0"/>
              </a:spcBef>
              <a:spcAft>
                <a:spcPts val="0"/>
              </a:spcAft>
              <a:buNone/>
            </a:pPr>
            <a:r>
              <a:rPr lang="en-US" sz="7199">
                <a:solidFill>
                  <a:srgbClr val="011C50"/>
                </a:solidFill>
                <a:latin typeface="League Spartan"/>
                <a:ea typeface="League Spartan"/>
                <a:cs typeface="League Spartan"/>
                <a:sym typeface="League Spartan"/>
              </a:rPr>
              <a:t>RASCW President</a:t>
            </a:r>
            <a:endParaRPr/>
          </a:p>
        </p:txBody>
      </p:sp>
      <p:sp>
        <p:nvSpPr>
          <p:cNvPr id="886" name="Google Shape;886;p79"/>
          <p:cNvSpPr/>
          <p:nvPr/>
        </p:nvSpPr>
        <p:spPr>
          <a:xfrm>
            <a:off x="7626788" y="9171287"/>
            <a:ext cx="3034423" cy="895155"/>
          </a:xfrm>
          <a:custGeom>
            <a:rect b="b" l="l" r="r" t="t"/>
            <a:pathLst>
              <a:path extrusionOk="0" h="895155" w="3034423">
                <a:moveTo>
                  <a:pt x="0" y="0"/>
                </a:moveTo>
                <a:lnTo>
                  <a:pt x="3034424" y="0"/>
                </a:lnTo>
                <a:lnTo>
                  <a:pt x="3034424" y="895155"/>
                </a:lnTo>
                <a:lnTo>
                  <a:pt x="0" y="895155"/>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sp>
        <p:nvSpPr>
          <p:cNvPr id="891" name="Google Shape;891;p80"/>
          <p:cNvSpPr/>
          <p:nvPr/>
        </p:nvSpPr>
        <p:spPr>
          <a:xfrm>
            <a:off x="14081254" y="0"/>
            <a:ext cx="4206746" cy="10287000"/>
          </a:xfrm>
          <a:custGeom>
            <a:rect b="b" l="l" r="r" t="t"/>
            <a:pathLst>
              <a:path extrusionOk="0" h="3479800" w="1423023">
                <a:moveTo>
                  <a:pt x="0" y="0"/>
                </a:moveTo>
                <a:lnTo>
                  <a:pt x="1423023" y="0"/>
                </a:lnTo>
                <a:lnTo>
                  <a:pt x="1423023" y="3479800"/>
                </a:lnTo>
                <a:lnTo>
                  <a:pt x="0" y="3479800"/>
                </a:lnTo>
                <a:close/>
              </a:path>
            </a:pathLst>
          </a:custGeom>
          <a:solidFill>
            <a:srgbClr val="011C50"/>
          </a:solidFill>
          <a:ln>
            <a:noFill/>
          </a:ln>
        </p:spPr>
      </p:sp>
      <p:grpSp>
        <p:nvGrpSpPr>
          <p:cNvPr id="892" name="Google Shape;892;p80"/>
          <p:cNvGrpSpPr/>
          <p:nvPr/>
        </p:nvGrpSpPr>
        <p:grpSpPr>
          <a:xfrm>
            <a:off x="10101691" y="2677679"/>
            <a:ext cx="12202208" cy="8169007"/>
            <a:chOff x="0" y="0"/>
            <a:chExt cx="16269610" cy="10892009"/>
          </a:xfrm>
        </p:grpSpPr>
        <p:sp>
          <p:nvSpPr>
            <p:cNvPr id="893" name="Google Shape;893;p80"/>
            <p:cNvSpPr/>
            <p:nvPr/>
          </p:nvSpPr>
          <p:spPr>
            <a:xfrm>
              <a:off x="0" y="0"/>
              <a:ext cx="16269610" cy="10778617"/>
            </a:xfrm>
            <a:custGeom>
              <a:rect b="b" l="l" r="r" t="t"/>
              <a:pathLst>
                <a:path extrusionOk="0" h="10778617" w="16269610">
                  <a:moveTo>
                    <a:pt x="0" y="0"/>
                  </a:moveTo>
                  <a:lnTo>
                    <a:pt x="16269610" y="0"/>
                  </a:lnTo>
                  <a:lnTo>
                    <a:pt x="16269610" y="10778617"/>
                  </a:lnTo>
                  <a:lnTo>
                    <a:pt x="0" y="10778617"/>
                  </a:lnTo>
                  <a:lnTo>
                    <a:pt x="0" y="0"/>
                  </a:lnTo>
                  <a:close/>
                </a:path>
              </a:pathLst>
            </a:custGeom>
            <a:blipFill rotWithShape="1">
              <a:blip r:embed="rId3">
                <a:alphaModFix amt="14000"/>
              </a:blip>
              <a:stretch>
                <a:fillRect b="0" l="0" r="0" t="0"/>
              </a:stretch>
            </a:blipFill>
            <a:ln>
              <a:noFill/>
            </a:ln>
          </p:spPr>
        </p:sp>
        <p:sp>
          <p:nvSpPr>
            <p:cNvPr id="894" name="Google Shape;894;p80"/>
            <p:cNvSpPr/>
            <p:nvPr/>
          </p:nvSpPr>
          <p:spPr>
            <a:xfrm>
              <a:off x="2042892" y="2009289"/>
              <a:ext cx="13407879" cy="8882720"/>
            </a:xfrm>
            <a:custGeom>
              <a:rect b="b" l="l" r="r" t="t"/>
              <a:pathLst>
                <a:path extrusionOk="0" h="8882720" w="13407879">
                  <a:moveTo>
                    <a:pt x="0" y="0"/>
                  </a:moveTo>
                  <a:lnTo>
                    <a:pt x="13407879" y="0"/>
                  </a:lnTo>
                  <a:lnTo>
                    <a:pt x="13407879" y="8882720"/>
                  </a:lnTo>
                  <a:lnTo>
                    <a:pt x="0" y="8882720"/>
                  </a:lnTo>
                  <a:lnTo>
                    <a:pt x="0" y="0"/>
                  </a:lnTo>
                  <a:close/>
                </a:path>
              </a:pathLst>
            </a:custGeom>
            <a:blipFill rotWithShape="1">
              <a:blip r:embed="rId3">
                <a:alphaModFix amt="14000"/>
              </a:blip>
              <a:stretch>
                <a:fillRect b="0" l="0" r="0" t="0"/>
              </a:stretch>
            </a:blipFill>
            <a:ln>
              <a:noFill/>
            </a:ln>
          </p:spPr>
        </p:sp>
      </p:grpSp>
      <p:sp>
        <p:nvSpPr>
          <p:cNvPr id="895" name="Google Shape;895;p80"/>
          <p:cNvSpPr/>
          <p:nvPr/>
        </p:nvSpPr>
        <p:spPr>
          <a:xfrm>
            <a:off x="14081250" y="8663350"/>
            <a:ext cx="4207767" cy="1623986"/>
          </a:xfrm>
          <a:custGeom>
            <a:rect b="b" l="l" r="r" t="t"/>
            <a:pathLst>
              <a:path extrusionOk="0" h="300321" w="854369">
                <a:moveTo>
                  <a:pt x="0" y="0"/>
                </a:moveTo>
                <a:lnTo>
                  <a:pt x="854369" y="0"/>
                </a:lnTo>
                <a:lnTo>
                  <a:pt x="854369" y="300321"/>
                </a:lnTo>
                <a:lnTo>
                  <a:pt x="0" y="300321"/>
                </a:lnTo>
                <a:close/>
              </a:path>
            </a:pathLst>
          </a:custGeom>
          <a:solidFill>
            <a:srgbClr val="011C50"/>
          </a:solidFill>
          <a:ln>
            <a:noFill/>
          </a:ln>
        </p:spPr>
      </p:sp>
      <p:sp>
        <p:nvSpPr>
          <p:cNvPr id="896" name="Google Shape;896;p80"/>
          <p:cNvSpPr txBox="1"/>
          <p:nvPr/>
        </p:nvSpPr>
        <p:spPr>
          <a:xfrm>
            <a:off x="14353150" y="1028700"/>
            <a:ext cx="3662954" cy="237172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US" sz="5200">
                <a:solidFill>
                  <a:srgbClr val="FFFFFF"/>
                </a:solidFill>
                <a:latin typeface="League Spartan"/>
                <a:ea typeface="League Spartan"/>
                <a:cs typeface="League Spartan"/>
                <a:sym typeface="League Spartan"/>
              </a:rPr>
              <a:t>THE</a:t>
            </a:r>
            <a:endParaRPr/>
          </a:p>
          <a:p>
            <a:pPr indent="0" lvl="0" marL="0" marR="0" rtl="0" algn="r">
              <a:lnSpc>
                <a:spcPct val="120000"/>
              </a:lnSpc>
              <a:spcBef>
                <a:spcPts val="0"/>
              </a:spcBef>
              <a:spcAft>
                <a:spcPts val="0"/>
              </a:spcAft>
              <a:buNone/>
            </a:pPr>
            <a:r>
              <a:rPr lang="en-US" sz="5200">
                <a:solidFill>
                  <a:srgbClr val="FFFFFF"/>
                </a:solidFill>
                <a:latin typeface="League Spartan"/>
                <a:ea typeface="League Spartan"/>
                <a:cs typeface="League Spartan"/>
                <a:sym typeface="League Spartan"/>
              </a:rPr>
              <a:t>REALTOR® PLEDGE</a:t>
            </a:r>
            <a:endParaRPr/>
          </a:p>
        </p:txBody>
      </p:sp>
      <p:sp>
        <p:nvSpPr>
          <p:cNvPr id="897" name="Google Shape;897;p80"/>
          <p:cNvSpPr txBox="1"/>
          <p:nvPr/>
        </p:nvSpPr>
        <p:spPr>
          <a:xfrm>
            <a:off x="350397" y="367491"/>
            <a:ext cx="13308000" cy="9507300"/>
          </a:xfrm>
          <a:prstGeom prst="rect">
            <a:avLst/>
          </a:prstGeom>
          <a:noFill/>
          <a:ln>
            <a:noFill/>
          </a:ln>
        </p:spPr>
        <p:txBody>
          <a:bodyPr anchorCtr="0" anchor="t" bIns="0" lIns="0" spcFirstLastPara="1" rIns="0" wrap="square" tIns="0">
            <a:spAutoFit/>
          </a:bodyPr>
          <a:lstStyle/>
          <a:p>
            <a:pPr indent="0" lvl="0" marL="0" marR="0" rtl="0" algn="l">
              <a:lnSpc>
                <a:spcPct val="130006"/>
              </a:lnSpc>
              <a:spcBef>
                <a:spcPts val="0"/>
              </a:spcBef>
              <a:spcAft>
                <a:spcPts val="0"/>
              </a:spcAft>
              <a:buNone/>
            </a:pPr>
            <a:r>
              <a:rPr lang="en-US" sz="4299">
                <a:solidFill>
                  <a:srgbClr val="011C50"/>
                </a:solidFill>
                <a:latin typeface="Gidole"/>
                <a:ea typeface="Gidole"/>
                <a:cs typeface="Gidole"/>
                <a:sym typeface="Gidole"/>
              </a:rPr>
              <a:t>PLEASE STAND:</a:t>
            </a:r>
            <a:endParaRPr sz="1100"/>
          </a:p>
          <a:p>
            <a:pPr indent="0" lvl="0" marL="0" marR="0" rtl="0" algn="l">
              <a:lnSpc>
                <a:spcPct val="84779"/>
              </a:lnSpc>
              <a:spcBef>
                <a:spcPts val="0"/>
              </a:spcBef>
              <a:spcAft>
                <a:spcPts val="0"/>
              </a:spcAft>
              <a:buNone/>
            </a:pPr>
            <a:r>
              <a:t/>
            </a:r>
            <a:endParaRPr sz="4299">
              <a:solidFill>
                <a:srgbClr val="011C50"/>
              </a:solidFill>
              <a:latin typeface="Gidole"/>
              <a:ea typeface="Gidole"/>
              <a:cs typeface="Gidole"/>
              <a:sym typeface="Gidole"/>
            </a:endParaRPr>
          </a:p>
          <a:p>
            <a:pPr indent="-477515" lvl="1" marL="993130" marR="0" rtl="0" algn="l">
              <a:lnSpc>
                <a:spcPct val="130006"/>
              </a:lnSpc>
              <a:spcBef>
                <a:spcPts val="0"/>
              </a:spcBef>
              <a:spcAft>
                <a:spcPts val="0"/>
              </a:spcAft>
              <a:buClr>
                <a:srgbClr val="011C50"/>
              </a:buClr>
              <a:buSzPts val="4299"/>
              <a:buFont typeface="Arial"/>
              <a:buChar char="•"/>
            </a:pPr>
            <a:r>
              <a:rPr b="0" i="0" lang="en-US" sz="4299" u="none" cap="none" strike="noStrike">
                <a:solidFill>
                  <a:srgbClr val="011C50"/>
                </a:solidFill>
                <a:latin typeface="Gidole"/>
                <a:ea typeface="Gidole"/>
                <a:cs typeface="Gidole"/>
                <a:sym typeface="Gidole"/>
              </a:rPr>
              <a:t>“Do you affirm your full acceptance of the duties and responsibilities of membership and agree to uphold the bylaws and the ethical standards of the Realtors® Association of South Central Wisconsin?”</a:t>
            </a:r>
            <a:endParaRPr sz="1100"/>
          </a:p>
          <a:p>
            <a:pPr indent="0" lvl="0" marL="0" marR="0" rtl="0" algn="l">
              <a:lnSpc>
                <a:spcPct val="70645"/>
              </a:lnSpc>
              <a:spcBef>
                <a:spcPts val="0"/>
              </a:spcBef>
              <a:spcAft>
                <a:spcPts val="0"/>
              </a:spcAft>
              <a:buNone/>
            </a:pPr>
            <a:r>
              <a:t/>
            </a:r>
            <a:endParaRPr sz="4299">
              <a:solidFill>
                <a:srgbClr val="011C50"/>
              </a:solidFill>
              <a:latin typeface="Gidole"/>
              <a:ea typeface="Gidole"/>
              <a:cs typeface="Gidole"/>
              <a:sym typeface="Gidole"/>
            </a:endParaRPr>
          </a:p>
          <a:p>
            <a:pPr indent="-477515" lvl="1" marL="993130" marR="0" rtl="0" algn="l">
              <a:lnSpc>
                <a:spcPct val="130006"/>
              </a:lnSpc>
              <a:spcBef>
                <a:spcPts val="0"/>
              </a:spcBef>
              <a:spcAft>
                <a:spcPts val="0"/>
              </a:spcAft>
              <a:buClr>
                <a:srgbClr val="011C50"/>
              </a:buClr>
              <a:buSzPts val="4299"/>
              <a:buFont typeface="Arial"/>
              <a:buChar char="•"/>
            </a:pPr>
            <a:r>
              <a:rPr b="0" i="0" lang="en-US" sz="4299" u="none" cap="none" strike="noStrike">
                <a:solidFill>
                  <a:srgbClr val="011C50"/>
                </a:solidFill>
                <a:latin typeface="Gidole"/>
                <a:ea typeface="Gidole"/>
                <a:cs typeface="Gidole"/>
                <a:sym typeface="Gidole"/>
              </a:rPr>
              <a:t>If so, please signify by saying “I Do”</a:t>
            </a:r>
            <a:endParaRPr sz="1100"/>
          </a:p>
          <a:p>
            <a:pPr indent="0" lvl="0" marL="0" marR="0" rtl="0" algn="l">
              <a:lnSpc>
                <a:spcPct val="70645"/>
              </a:lnSpc>
              <a:spcBef>
                <a:spcPts val="0"/>
              </a:spcBef>
              <a:spcAft>
                <a:spcPts val="0"/>
              </a:spcAft>
              <a:buNone/>
            </a:pPr>
            <a:r>
              <a:t/>
            </a:r>
            <a:endParaRPr sz="4299">
              <a:solidFill>
                <a:srgbClr val="011C50"/>
              </a:solidFill>
              <a:latin typeface="Gidole"/>
              <a:ea typeface="Gidole"/>
              <a:cs typeface="Gidole"/>
              <a:sym typeface="Gidole"/>
            </a:endParaRPr>
          </a:p>
          <a:p>
            <a:pPr indent="-477515" lvl="1" marL="993130" marR="0" rtl="0" algn="l">
              <a:lnSpc>
                <a:spcPct val="130006"/>
              </a:lnSpc>
              <a:spcBef>
                <a:spcPts val="0"/>
              </a:spcBef>
              <a:spcAft>
                <a:spcPts val="0"/>
              </a:spcAft>
              <a:buClr>
                <a:srgbClr val="011C50"/>
              </a:buClr>
              <a:buSzPts val="4299"/>
              <a:buFont typeface="Arial"/>
              <a:buChar char="•"/>
            </a:pPr>
            <a:r>
              <a:rPr b="0" i="0" lang="en-US" sz="4299" u="none" cap="none" strike="noStrike">
                <a:solidFill>
                  <a:srgbClr val="011C50"/>
                </a:solidFill>
                <a:latin typeface="Gidole"/>
                <a:ea typeface="Gidole"/>
                <a:cs typeface="Gidole"/>
                <a:sym typeface="Gidole"/>
              </a:rPr>
              <a:t>Now I ask that you all recite the REALTOR® pledge together. </a:t>
            </a:r>
            <a:endParaRPr sz="1100"/>
          </a:p>
          <a:p>
            <a:pPr indent="0" lvl="0" marL="0" marR="0" rtl="0" algn="l">
              <a:lnSpc>
                <a:spcPct val="70645"/>
              </a:lnSpc>
              <a:spcBef>
                <a:spcPts val="0"/>
              </a:spcBef>
              <a:spcAft>
                <a:spcPts val="0"/>
              </a:spcAft>
              <a:buNone/>
            </a:pPr>
            <a:r>
              <a:t/>
            </a:r>
            <a:endParaRPr sz="4299">
              <a:solidFill>
                <a:srgbClr val="011C50"/>
              </a:solidFill>
              <a:latin typeface="Gidole"/>
              <a:ea typeface="Gidole"/>
              <a:cs typeface="Gidole"/>
              <a:sym typeface="Gidole"/>
            </a:endParaRPr>
          </a:p>
          <a:p>
            <a:pPr indent="-477515" lvl="1" marL="993130" marR="0" rtl="0" algn="l">
              <a:lnSpc>
                <a:spcPct val="130006"/>
              </a:lnSpc>
              <a:spcBef>
                <a:spcPts val="0"/>
              </a:spcBef>
              <a:spcAft>
                <a:spcPts val="0"/>
              </a:spcAft>
              <a:buClr>
                <a:srgbClr val="011C50"/>
              </a:buClr>
              <a:buSzPts val="4299"/>
              <a:buFont typeface="Arial"/>
              <a:buChar char="•"/>
            </a:pPr>
            <a:r>
              <a:rPr b="0" i="0" lang="en-US" sz="4299" u="none" cap="none" strike="noStrike">
                <a:solidFill>
                  <a:srgbClr val="011C50"/>
                </a:solidFill>
                <a:latin typeface="Gidole"/>
                <a:ea typeface="Gidole"/>
                <a:cs typeface="Gidole"/>
                <a:sym typeface="Gidole"/>
              </a:rPr>
              <a:t>Please raise your right hand and repeat after me:</a:t>
            </a:r>
            <a:endParaRPr sz="1100"/>
          </a:p>
        </p:txBody>
      </p:sp>
      <p:sp>
        <p:nvSpPr>
          <p:cNvPr id="898" name="Google Shape;898;p80"/>
          <p:cNvSpPr/>
          <p:nvPr/>
        </p:nvSpPr>
        <p:spPr>
          <a:xfrm>
            <a:off x="14685583" y="8986444"/>
            <a:ext cx="3034423" cy="895155"/>
          </a:xfrm>
          <a:custGeom>
            <a:rect b="b" l="l" r="r" t="t"/>
            <a:pathLst>
              <a:path extrusionOk="0" h="895155" w="3034423">
                <a:moveTo>
                  <a:pt x="0" y="0"/>
                </a:moveTo>
                <a:lnTo>
                  <a:pt x="3034423" y="0"/>
                </a:lnTo>
                <a:lnTo>
                  <a:pt x="3034423" y="895155"/>
                </a:lnTo>
                <a:lnTo>
                  <a:pt x="0" y="89515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1C50"/>
        </a:solidFill>
      </p:bgPr>
    </p:bg>
    <p:spTree>
      <p:nvGrpSpPr>
        <p:cNvPr id="158" name="Shape 158"/>
        <p:cNvGrpSpPr/>
        <p:nvPr/>
      </p:nvGrpSpPr>
      <p:grpSpPr>
        <a:xfrm>
          <a:off x="0" y="0"/>
          <a:ext cx="0" cy="0"/>
          <a:chOff x="0" y="0"/>
          <a:chExt cx="0" cy="0"/>
        </a:xfrm>
      </p:grpSpPr>
      <p:sp>
        <p:nvSpPr>
          <p:cNvPr id="159" name="Google Shape;159;p8"/>
          <p:cNvSpPr/>
          <p:nvPr/>
        </p:nvSpPr>
        <p:spPr>
          <a:xfrm>
            <a:off x="0" y="8395975"/>
            <a:ext cx="18286192" cy="2618853"/>
          </a:xfrm>
          <a:custGeom>
            <a:rect b="b" l="l" r="r" t="t"/>
            <a:pathLst>
              <a:path extrusionOk="0" h="334464" w="2507534">
                <a:moveTo>
                  <a:pt x="0" y="0"/>
                </a:moveTo>
                <a:lnTo>
                  <a:pt x="2507534" y="0"/>
                </a:lnTo>
                <a:lnTo>
                  <a:pt x="2507534" y="334464"/>
                </a:lnTo>
                <a:lnTo>
                  <a:pt x="0" y="334464"/>
                </a:lnTo>
                <a:close/>
              </a:path>
            </a:pathLst>
          </a:custGeom>
          <a:solidFill>
            <a:srgbClr val="011C50"/>
          </a:solidFill>
          <a:ln>
            <a:noFill/>
          </a:ln>
        </p:spPr>
      </p:sp>
      <p:grpSp>
        <p:nvGrpSpPr>
          <p:cNvPr id="160" name="Google Shape;160;p8"/>
          <p:cNvGrpSpPr/>
          <p:nvPr/>
        </p:nvGrpSpPr>
        <p:grpSpPr>
          <a:xfrm>
            <a:off x="-2047899" y="-2157747"/>
            <a:ext cx="9201200" cy="9700295"/>
            <a:chOff x="0" y="0"/>
            <a:chExt cx="12268266" cy="12933727"/>
          </a:xfrm>
        </p:grpSpPr>
        <p:sp>
          <p:nvSpPr>
            <p:cNvPr id="161" name="Google Shape;161;p8"/>
            <p:cNvSpPr/>
            <p:nvPr/>
          </p:nvSpPr>
          <p:spPr>
            <a:xfrm>
              <a:off x="1456267" y="2573866"/>
              <a:ext cx="10811999" cy="10359861"/>
            </a:xfrm>
            <a:custGeom>
              <a:rect b="b" l="l" r="r" t="t"/>
              <a:pathLst>
                <a:path extrusionOk="0" h="10359861" w="10811999">
                  <a:moveTo>
                    <a:pt x="0" y="0"/>
                  </a:moveTo>
                  <a:lnTo>
                    <a:pt x="10811998" y="0"/>
                  </a:lnTo>
                  <a:lnTo>
                    <a:pt x="10811998" y="10359861"/>
                  </a:lnTo>
                  <a:lnTo>
                    <a:pt x="0" y="10359861"/>
                  </a:lnTo>
                  <a:lnTo>
                    <a:pt x="0" y="0"/>
                  </a:lnTo>
                  <a:close/>
                </a:path>
              </a:pathLst>
            </a:custGeom>
            <a:blipFill rotWithShape="1">
              <a:blip r:embed="rId3">
                <a:alphaModFix amt="14000"/>
              </a:blip>
              <a:stretch>
                <a:fillRect b="0" l="0" r="0" t="0"/>
              </a:stretch>
            </a:blipFill>
            <a:ln>
              <a:noFill/>
            </a:ln>
          </p:spPr>
        </p:sp>
        <p:sp>
          <p:nvSpPr>
            <p:cNvPr id="162" name="Google Shape;162;p8"/>
            <p:cNvSpPr/>
            <p:nvPr/>
          </p:nvSpPr>
          <p:spPr>
            <a:xfrm>
              <a:off x="0" y="0"/>
              <a:ext cx="10811999" cy="10359861"/>
            </a:xfrm>
            <a:custGeom>
              <a:rect b="b" l="l" r="r" t="t"/>
              <a:pathLst>
                <a:path extrusionOk="0" h="10359861" w="10811999">
                  <a:moveTo>
                    <a:pt x="0" y="0"/>
                  </a:moveTo>
                  <a:lnTo>
                    <a:pt x="10811999" y="0"/>
                  </a:lnTo>
                  <a:lnTo>
                    <a:pt x="10811999" y="10359861"/>
                  </a:lnTo>
                  <a:lnTo>
                    <a:pt x="0" y="10359861"/>
                  </a:lnTo>
                  <a:lnTo>
                    <a:pt x="0" y="0"/>
                  </a:lnTo>
                  <a:close/>
                </a:path>
              </a:pathLst>
            </a:custGeom>
            <a:blipFill rotWithShape="1">
              <a:blip r:embed="rId3">
                <a:alphaModFix amt="14000"/>
              </a:blip>
              <a:stretch>
                <a:fillRect b="0" l="0" r="0" t="0"/>
              </a:stretch>
            </a:blipFill>
            <a:ln>
              <a:noFill/>
            </a:ln>
          </p:spPr>
        </p:sp>
      </p:grpSp>
      <p:grpSp>
        <p:nvGrpSpPr>
          <p:cNvPr id="163" name="Google Shape;163;p8"/>
          <p:cNvGrpSpPr/>
          <p:nvPr/>
        </p:nvGrpSpPr>
        <p:grpSpPr>
          <a:xfrm>
            <a:off x="5167809" y="2315179"/>
            <a:ext cx="12339228" cy="6495544"/>
            <a:chOff x="0" y="0"/>
            <a:chExt cx="16452304" cy="8660725"/>
          </a:xfrm>
        </p:grpSpPr>
        <p:sp>
          <p:nvSpPr>
            <p:cNvPr id="164" name="Google Shape;164;p8"/>
            <p:cNvSpPr txBox="1"/>
            <p:nvPr/>
          </p:nvSpPr>
          <p:spPr>
            <a:xfrm>
              <a:off x="0" y="1844000"/>
              <a:ext cx="16452304" cy="6816725"/>
            </a:xfrm>
            <a:prstGeom prst="rect">
              <a:avLst/>
            </a:prstGeom>
            <a:noFill/>
            <a:ln>
              <a:noFill/>
            </a:ln>
          </p:spPr>
          <p:txBody>
            <a:bodyPr anchorCtr="0" anchor="t" bIns="0" lIns="0" spcFirstLastPara="1" rIns="0" wrap="square" tIns="0">
              <a:spAutoFit/>
            </a:bodyPr>
            <a:lstStyle/>
            <a:p>
              <a:pPr indent="-496566" lvl="1" marL="993133" marR="0" rtl="0" algn="l">
                <a:lnSpc>
                  <a:spcPct val="120004"/>
                </a:lnSpc>
                <a:spcBef>
                  <a:spcPts val="0"/>
                </a:spcBef>
                <a:spcAft>
                  <a:spcPts val="0"/>
                </a:spcAft>
                <a:buClr>
                  <a:srgbClr val="FFFFFF"/>
                </a:buClr>
                <a:buSzPts val="4599"/>
                <a:buFont typeface="Arial"/>
                <a:buChar char="•"/>
              </a:pPr>
              <a:r>
                <a:rPr b="0" i="0" lang="en-US" sz="4599" u="none" cap="none" strike="noStrike">
                  <a:solidFill>
                    <a:srgbClr val="FFFFFF"/>
                  </a:solidFill>
                  <a:latin typeface="Gidole"/>
                  <a:ea typeface="Gidole"/>
                  <a:cs typeface="Gidole"/>
                  <a:sym typeface="Gidole"/>
                </a:rPr>
                <a:t>Needing to correct your website, domains, business cards, logo, etc. can get expensive!</a:t>
              </a:r>
              <a:endParaRPr/>
            </a:p>
            <a:p>
              <a:pPr indent="0" lvl="0" marL="0" marR="0" rtl="0" algn="l">
                <a:lnSpc>
                  <a:spcPct val="120004"/>
                </a:lnSpc>
                <a:spcBef>
                  <a:spcPts val="0"/>
                </a:spcBef>
                <a:spcAft>
                  <a:spcPts val="0"/>
                </a:spcAft>
                <a:buNone/>
              </a:pPr>
              <a:r>
                <a:t/>
              </a:r>
              <a:endParaRPr sz="4599">
                <a:solidFill>
                  <a:srgbClr val="FFFFFF"/>
                </a:solidFill>
                <a:latin typeface="Gidole"/>
                <a:ea typeface="Gidole"/>
                <a:cs typeface="Gidole"/>
                <a:sym typeface="Gidole"/>
              </a:endParaRPr>
            </a:p>
            <a:p>
              <a:pPr indent="-496566" lvl="1" marL="993133" marR="0" rtl="0" algn="l">
                <a:lnSpc>
                  <a:spcPct val="120004"/>
                </a:lnSpc>
                <a:spcBef>
                  <a:spcPts val="0"/>
                </a:spcBef>
                <a:spcAft>
                  <a:spcPts val="0"/>
                </a:spcAft>
                <a:buClr>
                  <a:srgbClr val="FFFFFF"/>
                </a:buClr>
                <a:buSzPts val="4599"/>
                <a:buFont typeface="Arial"/>
                <a:buChar char="•"/>
              </a:pPr>
              <a:r>
                <a:rPr b="0" i="0" lang="en-US" sz="4599" u="none" cap="none" strike="noStrike">
                  <a:solidFill>
                    <a:srgbClr val="FFFFFF"/>
                  </a:solidFill>
                  <a:latin typeface="Gidole"/>
                  <a:ea typeface="Gidole"/>
                  <a:cs typeface="Gidole"/>
                  <a:sym typeface="Gidole"/>
                </a:rPr>
                <a:t>For additional resources, check out the Trademark Use Resource Guide located here:</a:t>
              </a:r>
              <a:endParaRPr/>
            </a:p>
            <a:p>
              <a:pPr indent="0" lvl="0" marL="0" marR="0" rtl="0" algn="l">
                <a:lnSpc>
                  <a:spcPct val="93911"/>
                </a:lnSpc>
                <a:spcBef>
                  <a:spcPts val="0"/>
                </a:spcBef>
                <a:spcAft>
                  <a:spcPts val="0"/>
                </a:spcAft>
                <a:buNone/>
              </a:pPr>
              <a:r>
                <a:t/>
              </a:r>
              <a:endParaRPr sz="4599">
                <a:solidFill>
                  <a:srgbClr val="FFFFFF"/>
                </a:solidFill>
                <a:latin typeface="Gidole"/>
                <a:ea typeface="Gidole"/>
                <a:cs typeface="Gidole"/>
                <a:sym typeface="Gidole"/>
              </a:endParaRPr>
            </a:p>
            <a:p>
              <a:pPr indent="0" lvl="0" marL="0" marR="0" rtl="0" algn="ctr">
                <a:lnSpc>
                  <a:spcPct val="120005"/>
                </a:lnSpc>
                <a:spcBef>
                  <a:spcPts val="0"/>
                </a:spcBef>
                <a:spcAft>
                  <a:spcPts val="0"/>
                </a:spcAft>
                <a:buNone/>
              </a:pPr>
              <a:r>
                <a:rPr lang="en-US" sz="3599" u="sng">
                  <a:solidFill>
                    <a:srgbClr val="FFFFFF"/>
                  </a:solidFill>
                  <a:latin typeface="Gidole"/>
                  <a:ea typeface="Gidole"/>
                  <a:cs typeface="Gidole"/>
                  <a:sym typeface="Gidole"/>
                  <a:hlinkClick r:id="rId4">
                    <a:extLst>
                      <a:ext uri="{A12FA001-AC4F-418D-AE19-62706E023703}">
                        <ahyp:hlinkClr val="tx"/>
                      </a:ext>
                    </a:extLst>
                  </a:hlinkClick>
                </a:rPr>
                <a:t>https://www.nar.realtor/membership-marks-manual </a:t>
              </a:r>
              <a:endParaRPr/>
            </a:p>
            <a:p>
              <a:pPr indent="0" lvl="0" marL="0" marR="0" rtl="0" algn="l">
                <a:lnSpc>
                  <a:spcPct val="120005"/>
                </a:lnSpc>
                <a:spcBef>
                  <a:spcPts val="0"/>
                </a:spcBef>
                <a:spcAft>
                  <a:spcPts val="0"/>
                </a:spcAft>
                <a:buNone/>
              </a:pPr>
              <a:r>
                <a:t/>
              </a:r>
              <a:endParaRPr sz="3599" u="sng">
                <a:solidFill>
                  <a:srgbClr val="FFFFFF"/>
                </a:solidFill>
                <a:latin typeface="Gidole"/>
                <a:ea typeface="Gidole"/>
                <a:cs typeface="Gidole"/>
                <a:sym typeface="Gidole"/>
                <a:hlinkClick r:id="rId5">
                  <a:extLst>
                    <a:ext uri="{A12FA001-AC4F-418D-AE19-62706E023703}">
                      <ahyp:hlinkClr val="tx"/>
                    </a:ext>
                  </a:extLst>
                </a:hlinkClick>
              </a:endParaRPr>
            </a:p>
          </p:txBody>
        </p:sp>
        <p:sp>
          <p:nvSpPr>
            <p:cNvPr id="165" name="Google Shape;165;p8"/>
            <p:cNvSpPr txBox="1"/>
            <p:nvPr/>
          </p:nvSpPr>
          <p:spPr>
            <a:xfrm>
              <a:off x="0" y="0"/>
              <a:ext cx="16452304" cy="105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5200">
                  <a:solidFill>
                    <a:srgbClr val="FFFFFF"/>
                  </a:solidFill>
                  <a:latin typeface="League Spartan"/>
                  <a:ea typeface="League Spartan"/>
                  <a:cs typeface="League Spartan"/>
                  <a:sym typeface="League Spartan"/>
                </a:rPr>
                <a:t>KNOW THE RULES</a:t>
              </a:r>
              <a:endParaRPr/>
            </a:p>
          </p:txBody>
        </p:sp>
      </p:grpSp>
      <p:sp>
        <p:nvSpPr>
          <p:cNvPr id="166" name="Google Shape;166;p8"/>
          <p:cNvSpPr/>
          <p:nvPr/>
        </p:nvSpPr>
        <p:spPr>
          <a:xfrm>
            <a:off x="14472614" y="9391848"/>
            <a:ext cx="3034423" cy="895155"/>
          </a:xfrm>
          <a:custGeom>
            <a:rect b="b" l="l" r="r" t="t"/>
            <a:pathLst>
              <a:path extrusionOk="0" h="895155" w="3034423">
                <a:moveTo>
                  <a:pt x="0" y="0"/>
                </a:moveTo>
                <a:lnTo>
                  <a:pt x="3034423" y="0"/>
                </a:lnTo>
                <a:lnTo>
                  <a:pt x="3034423" y="895154"/>
                </a:lnTo>
                <a:lnTo>
                  <a:pt x="0" y="895154"/>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81"/>
          <p:cNvSpPr/>
          <p:nvPr/>
        </p:nvSpPr>
        <p:spPr>
          <a:xfrm>
            <a:off x="0" y="0"/>
            <a:ext cx="4376400" cy="10287000"/>
          </a:xfrm>
          <a:prstGeom prst="rect">
            <a:avLst/>
          </a:prstGeom>
          <a:solidFill>
            <a:srgbClr val="011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4" name="Google Shape;904;p81"/>
          <p:cNvGrpSpPr/>
          <p:nvPr/>
        </p:nvGrpSpPr>
        <p:grpSpPr>
          <a:xfrm>
            <a:off x="-372645" y="4892532"/>
            <a:ext cx="9718565" cy="4889428"/>
            <a:chOff x="0" y="0"/>
            <a:chExt cx="12958086" cy="6519237"/>
          </a:xfrm>
        </p:grpSpPr>
        <p:sp>
          <p:nvSpPr>
            <p:cNvPr id="905" name="Google Shape;905;p81"/>
            <p:cNvSpPr/>
            <p:nvPr/>
          </p:nvSpPr>
          <p:spPr>
            <a:xfrm>
              <a:off x="0" y="990997"/>
              <a:ext cx="12907287" cy="5528240"/>
            </a:xfrm>
            <a:custGeom>
              <a:rect b="b" l="l" r="r" t="t"/>
              <a:pathLst>
                <a:path extrusionOk="0" h="5528240" w="12907287">
                  <a:moveTo>
                    <a:pt x="0" y="0"/>
                  </a:moveTo>
                  <a:lnTo>
                    <a:pt x="12907287" y="0"/>
                  </a:lnTo>
                  <a:lnTo>
                    <a:pt x="12907287" y="5528240"/>
                  </a:lnTo>
                  <a:lnTo>
                    <a:pt x="0" y="5528240"/>
                  </a:lnTo>
                  <a:lnTo>
                    <a:pt x="0" y="0"/>
                  </a:lnTo>
                  <a:close/>
                </a:path>
              </a:pathLst>
            </a:custGeom>
            <a:blipFill rotWithShape="1">
              <a:blip r:embed="rId3">
                <a:alphaModFix amt="14000"/>
              </a:blip>
              <a:stretch>
                <a:fillRect b="0" l="0" r="-7074" t="0"/>
              </a:stretch>
            </a:blipFill>
            <a:ln>
              <a:noFill/>
            </a:ln>
          </p:spPr>
        </p:sp>
        <p:sp>
          <p:nvSpPr>
            <p:cNvPr id="906" name="Google Shape;906;p81"/>
            <p:cNvSpPr/>
            <p:nvPr/>
          </p:nvSpPr>
          <p:spPr>
            <a:xfrm>
              <a:off x="8587" y="0"/>
              <a:ext cx="12949499" cy="5528240"/>
            </a:xfrm>
            <a:custGeom>
              <a:rect b="b" l="l" r="r" t="t"/>
              <a:pathLst>
                <a:path extrusionOk="0" h="5528240" w="12949499">
                  <a:moveTo>
                    <a:pt x="0" y="0"/>
                  </a:moveTo>
                  <a:lnTo>
                    <a:pt x="12949500" y="0"/>
                  </a:lnTo>
                  <a:lnTo>
                    <a:pt x="12949500" y="5528240"/>
                  </a:lnTo>
                  <a:lnTo>
                    <a:pt x="0" y="5528240"/>
                  </a:lnTo>
                  <a:lnTo>
                    <a:pt x="0" y="0"/>
                  </a:lnTo>
                  <a:close/>
                </a:path>
              </a:pathLst>
            </a:custGeom>
            <a:blipFill rotWithShape="1">
              <a:blip r:embed="rId3">
                <a:alphaModFix amt="14000"/>
              </a:blip>
              <a:stretch>
                <a:fillRect b="0" l="0" r="-6726" t="0"/>
              </a:stretch>
            </a:blipFill>
            <a:ln>
              <a:noFill/>
            </a:ln>
          </p:spPr>
        </p:sp>
      </p:grpSp>
      <p:sp>
        <p:nvSpPr>
          <p:cNvPr id="907" name="Google Shape;907;p81"/>
          <p:cNvSpPr/>
          <p:nvPr/>
        </p:nvSpPr>
        <p:spPr>
          <a:xfrm>
            <a:off x="-275" y="8281875"/>
            <a:ext cx="4376946" cy="1835064"/>
          </a:xfrm>
          <a:custGeom>
            <a:rect b="b" l="l" r="r" t="t"/>
            <a:pathLst>
              <a:path extrusionOk="0" h="330196" w="731014">
                <a:moveTo>
                  <a:pt x="0" y="0"/>
                </a:moveTo>
                <a:lnTo>
                  <a:pt x="731014" y="0"/>
                </a:lnTo>
                <a:lnTo>
                  <a:pt x="731014" y="330196"/>
                </a:lnTo>
                <a:lnTo>
                  <a:pt x="0" y="330196"/>
                </a:lnTo>
                <a:close/>
              </a:path>
            </a:pathLst>
          </a:custGeom>
          <a:solidFill>
            <a:srgbClr val="011C50"/>
          </a:solidFill>
          <a:ln>
            <a:noFill/>
          </a:ln>
        </p:spPr>
      </p:sp>
      <p:sp>
        <p:nvSpPr>
          <p:cNvPr id="908" name="Google Shape;908;p81"/>
          <p:cNvSpPr txBox="1"/>
          <p:nvPr/>
        </p:nvSpPr>
        <p:spPr>
          <a:xfrm>
            <a:off x="4847751" y="382959"/>
            <a:ext cx="12520200" cy="9651000"/>
          </a:xfrm>
          <a:prstGeom prst="rect">
            <a:avLst/>
          </a:prstGeom>
          <a:noFill/>
          <a:ln>
            <a:noFill/>
          </a:ln>
        </p:spPr>
        <p:txBody>
          <a:bodyPr anchorCtr="0" anchor="t" bIns="0" lIns="0" spcFirstLastPara="1" rIns="0" wrap="square" tIns="0">
            <a:spAutoFit/>
          </a:bodyPr>
          <a:lstStyle/>
          <a:p>
            <a:pPr indent="-369570" lvl="1" marL="777240" marR="0" rtl="0" algn="l">
              <a:lnSpc>
                <a:spcPct val="120000"/>
              </a:lnSpc>
              <a:spcBef>
                <a:spcPts val="0"/>
              </a:spcBef>
              <a:spcAft>
                <a:spcPts val="0"/>
              </a:spcAft>
              <a:buClr>
                <a:srgbClr val="011C50"/>
              </a:buClr>
              <a:buSzPts val="3300"/>
              <a:buFont typeface="Arial"/>
              <a:buChar char="•"/>
            </a:pPr>
            <a:r>
              <a:rPr b="0" i="0" lang="en-US" sz="3300" u="none" cap="none" strike="noStrike">
                <a:solidFill>
                  <a:srgbClr val="011C50"/>
                </a:solidFill>
                <a:latin typeface="Gidole"/>
                <a:ea typeface="Gidole"/>
                <a:cs typeface="Gidole"/>
                <a:sym typeface="Gidole"/>
              </a:rPr>
              <a:t>I pledge myself to strive to be honorable and to abide by the Golden Rule;</a:t>
            </a:r>
            <a:endParaRPr sz="1100"/>
          </a:p>
          <a:p>
            <a:pPr indent="0" lvl="0" marL="0" marR="0" rtl="0" algn="l">
              <a:lnSpc>
                <a:spcPct val="120000"/>
              </a:lnSpc>
              <a:spcBef>
                <a:spcPts val="0"/>
              </a:spcBef>
              <a:spcAft>
                <a:spcPts val="0"/>
              </a:spcAft>
              <a:buNone/>
            </a:pPr>
            <a:r>
              <a:t/>
            </a:r>
            <a:endParaRPr sz="3300">
              <a:solidFill>
                <a:srgbClr val="011C50"/>
              </a:solidFill>
              <a:latin typeface="Gidole"/>
              <a:ea typeface="Gidole"/>
              <a:cs typeface="Gidole"/>
              <a:sym typeface="Gidole"/>
            </a:endParaRPr>
          </a:p>
          <a:p>
            <a:pPr indent="-369570" lvl="1" marL="777240" marR="0" rtl="0" algn="l">
              <a:lnSpc>
                <a:spcPct val="120000"/>
              </a:lnSpc>
              <a:spcBef>
                <a:spcPts val="0"/>
              </a:spcBef>
              <a:spcAft>
                <a:spcPts val="0"/>
              </a:spcAft>
              <a:buClr>
                <a:srgbClr val="011C50"/>
              </a:buClr>
              <a:buSzPts val="3300"/>
              <a:buFont typeface="Arial"/>
              <a:buChar char="•"/>
            </a:pPr>
            <a:r>
              <a:rPr b="0" i="0" lang="en-US" sz="3300" u="none" cap="none" strike="noStrike">
                <a:solidFill>
                  <a:srgbClr val="011C50"/>
                </a:solidFill>
                <a:latin typeface="Gidole"/>
                <a:ea typeface="Gidole"/>
                <a:cs typeface="Gidole"/>
                <a:sym typeface="Gidole"/>
              </a:rPr>
              <a:t>To strive to serve well my community, and through it, my country;</a:t>
            </a:r>
            <a:endParaRPr sz="1100"/>
          </a:p>
          <a:p>
            <a:pPr indent="0" lvl="0" marL="0" marR="0" rtl="0" algn="l">
              <a:lnSpc>
                <a:spcPct val="120000"/>
              </a:lnSpc>
              <a:spcBef>
                <a:spcPts val="0"/>
              </a:spcBef>
              <a:spcAft>
                <a:spcPts val="0"/>
              </a:spcAft>
              <a:buNone/>
            </a:pPr>
            <a:r>
              <a:t/>
            </a:r>
            <a:endParaRPr sz="3300">
              <a:solidFill>
                <a:srgbClr val="011C50"/>
              </a:solidFill>
              <a:latin typeface="Gidole"/>
              <a:ea typeface="Gidole"/>
              <a:cs typeface="Gidole"/>
              <a:sym typeface="Gidole"/>
            </a:endParaRPr>
          </a:p>
          <a:p>
            <a:pPr indent="-369570" lvl="1" marL="777240" marR="0" rtl="0" algn="l">
              <a:lnSpc>
                <a:spcPct val="120000"/>
              </a:lnSpc>
              <a:spcBef>
                <a:spcPts val="0"/>
              </a:spcBef>
              <a:spcAft>
                <a:spcPts val="0"/>
              </a:spcAft>
              <a:buClr>
                <a:srgbClr val="011C50"/>
              </a:buClr>
              <a:buSzPts val="3300"/>
              <a:buFont typeface="Arial"/>
              <a:buChar char="•"/>
            </a:pPr>
            <a:r>
              <a:rPr b="0" i="0" lang="en-US" sz="3300" u="none" cap="none" strike="noStrike">
                <a:solidFill>
                  <a:srgbClr val="011C50"/>
                </a:solidFill>
                <a:latin typeface="Gidole"/>
                <a:ea typeface="Gidole"/>
                <a:cs typeface="Gidole"/>
                <a:sym typeface="Gidole"/>
              </a:rPr>
              <a:t>To abide by the REALTORS'® Code of Ethics and to strive to conform my conduct to its aspirational ideals;</a:t>
            </a:r>
            <a:endParaRPr sz="1100"/>
          </a:p>
          <a:p>
            <a:pPr indent="0" lvl="0" marL="0" marR="0" rtl="0" algn="l">
              <a:lnSpc>
                <a:spcPct val="120000"/>
              </a:lnSpc>
              <a:spcBef>
                <a:spcPts val="0"/>
              </a:spcBef>
              <a:spcAft>
                <a:spcPts val="0"/>
              </a:spcAft>
              <a:buNone/>
            </a:pPr>
            <a:r>
              <a:t/>
            </a:r>
            <a:endParaRPr sz="3300">
              <a:solidFill>
                <a:srgbClr val="011C50"/>
              </a:solidFill>
              <a:latin typeface="Gidole"/>
              <a:ea typeface="Gidole"/>
              <a:cs typeface="Gidole"/>
              <a:sym typeface="Gidole"/>
            </a:endParaRPr>
          </a:p>
          <a:p>
            <a:pPr indent="-369570" lvl="1" marL="777240" marR="0" rtl="0" algn="l">
              <a:lnSpc>
                <a:spcPct val="120000"/>
              </a:lnSpc>
              <a:spcBef>
                <a:spcPts val="0"/>
              </a:spcBef>
              <a:spcAft>
                <a:spcPts val="0"/>
              </a:spcAft>
              <a:buClr>
                <a:srgbClr val="011C50"/>
              </a:buClr>
              <a:buSzPts val="3300"/>
              <a:buFont typeface="Arial"/>
              <a:buChar char="•"/>
            </a:pPr>
            <a:r>
              <a:rPr b="0" i="0" lang="en-US" sz="3300" u="none" cap="none" strike="noStrike">
                <a:solidFill>
                  <a:srgbClr val="011C50"/>
                </a:solidFill>
                <a:latin typeface="Gidole"/>
                <a:ea typeface="Gidole"/>
                <a:cs typeface="Gidole"/>
                <a:sym typeface="Gidole"/>
              </a:rPr>
              <a:t>To act honestly in all real estate dealings;</a:t>
            </a:r>
            <a:endParaRPr sz="1100"/>
          </a:p>
          <a:p>
            <a:pPr indent="0" lvl="0" marL="0" marR="0" rtl="0" algn="l">
              <a:lnSpc>
                <a:spcPct val="120000"/>
              </a:lnSpc>
              <a:spcBef>
                <a:spcPts val="0"/>
              </a:spcBef>
              <a:spcAft>
                <a:spcPts val="0"/>
              </a:spcAft>
              <a:buNone/>
            </a:pPr>
            <a:r>
              <a:t/>
            </a:r>
            <a:endParaRPr sz="3300">
              <a:solidFill>
                <a:srgbClr val="011C50"/>
              </a:solidFill>
              <a:latin typeface="Gidole"/>
              <a:ea typeface="Gidole"/>
              <a:cs typeface="Gidole"/>
              <a:sym typeface="Gidole"/>
            </a:endParaRPr>
          </a:p>
          <a:p>
            <a:pPr indent="-369570" lvl="1" marL="777240" marR="0" rtl="0" algn="l">
              <a:lnSpc>
                <a:spcPct val="120000"/>
              </a:lnSpc>
              <a:spcBef>
                <a:spcPts val="0"/>
              </a:spcBef>
              <a:spcAft>
                <a:spcPts val="0"/>
              </a:spcAft>
              <a:buClr>
                <a:srgbClr val="011C50"/>
              </a:buClr>
              <a:buSzPts val="3300"/>
              <a:buFont typeface="Arial"/>
              <a:buChar char="•"/>
            </a:pPr>
            <a:r>
              <a:rPr b="0" i="0" lang="en-US" sz="3300" u="none" cap="none" strike="noStrike">
                <a:solidFill>
                  <a:srgbClr val="011C50"/>
                </a:solidFill>
                <a:latin typeface="Gidole"/>
                <a:ea typeface="Gidole"/>
                <a:cs typeface="Gidole"/>
                <a:sym typeface="Gidole"/>
              </a:rPr>
              <a:t>To protect the individual right of real estate ownership and to widen the opportunity to enjoy it;</a:t>
            </a:r>
            <a:endParaRPr sz="1100"/>
          </a:p>
          <a:p>
            <a:pPr indent="0" lvl="0" marL="0" marR="0" rtl="0" algn="l">
              <a:lnSpc>
                <a:spcPct val="120000"/>
              </a:lnSpc>
              <a:spcBef>
                <a:spcPts val="0"/>
              </a:spcBef>
              <a:spcAft>
                <a:spcPts val="0"/>
              </a:spcAft>
              <a:buNone/>
            </a:pPr>
            <a:r>
              <a:t/>
            </a:r>
            <a:endParaRPr sz="3300">
              <a:solidFill>
                <a:srgbClr val="011C50"/>
              </a:solidFill>
              <a:latin typeface="Gidole"/>
              <a:ea typeface="Gidole"/>
              <a:cs typeface="Gidole"/>
              <a:sym typeface="Gidole"/>
            </a:endParaRPr>
          </a:p>
          <a:p>
            <a:pPr indent="-369570" lvl="1" marL="777240" marR="0" rtl="0" algn="l">
              <a:lnSpc>
                <a:spcPct val="120000"/>
              </a:lnSpc>
              <a:spcBef>
                <a:spcPts val="0"/>
              </a:spcBef>
              <a:spcAft>
                <a:spcPts val="0"/>
              </a:spcAft>
              <a:buClr>
                <a:srgbClr val="011C50"/>
              </a:buClr>
              <a:buSzPts val="3300"/>
              <a:buFont typeface="Arial"/>
              <a:buChar char="•"/>
            </a:pPr>
            <a:r>
              <a:rPr b="0" i="0" lang="en-US" sz="3300" u="none" cap="none" strike="noStrike">
                <a:solidFill>
                  <a:srgbClr val="011C50"/>
                </a:solidFill>
                <a:latin typeface="Gidole"/>
                <a:ea typeface="Gidole"/>
                <a:cs typeface="Gidole"/>
                <a:sym typeface="Gidole"/>
              </a:rPr>
              <a:t>To seek to better represent my clients by building my knowledge and competence.</a:t>
            </a:r>
            <a:endParaRPr sz="1100"/>
          </a:p>
        </p:txBody>
      </p:sp>
      <p:sp>
        <p:nvSpPr>
          <p:cNvPr id="909" name="Google Shape;909;p81"/>
          <p:cNvSpPr txBox="1"/>
          <p:nvPr/>
        </p:nvSpPr>
        <p:spPr>
          <a:xfrm>
            <a:off x="374679" y="1028700"/>
            <a:ext cx="3626902" cy="2371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5200">
                <a:solidFill>
                  <a:srgbClr val="FFFFFF"/>
                </a:solidFill>
                <a:latin typeface="League Spartan"/>
                <a:ea typeface="League Spartan"/>
                <a:cs typeface="League Spartan"/>
                <a:sym typeface="League Spartan"/>
              </a:rPr>
              <a:t>THE</a:t>
            </a:r>
            <a:endParaRPr/>
          </a:p>
          <a:p>
            <a:pPr indent="0" lvl="0" marL="0" marR="0" rtl="0" algn="l">
              <a:lnSpc>
                <a:spcPct val="120000"/>
              </a:lnSpc>
              <a:spcBef>
                <a:spcPts val="0"/>
              </a:spcBef>
              <a:spcAft>
                <a:spcPts val="0"/>
              </a:spcAft>
              <a:buNone/>
            </a:pPr>
            <a:r>
              <a:rPr lang="en-US" sz="5200">
                <a:solidFill>
                  <a:srgbClr val="FFFFFF"/>
                </a:solidFill>
                <a:latin typeface="League Spartan"/>
                <a:ea typeface="League Spartan"/>
                <a:cs typeface="League Spartan"/>
                <a:sym typeface="League Spartan"/>
              </a:rPr>
              <a:t>REALTOR® PLEDGE</a:t>
            </a:r>
            <a:endParaRPr/>
          </a:p>
        </p:txBody>
      </p:sp>
      <p:sp>
        <p:nvSpPr>
          <p:cNvPr id="910" name="Google Shape;910;p81"/>
          <p:cNvSpPr/>
          <p:nvPr/>
        </p:nvSpPr>
        <p:spPr>
          <a:xfrm>
            <a:off x="670918" y="8886805"/>
            <a:ext cx="3034423" cy="895155"/>
          </a:xfrm>
          <a:custGeom>
            <a:rect b="b" l="l" r="r" t="t"/>
            <a:pathLst>
              <a:path extrusionOk="0" h="895155" w="3034423">
                <a:moveTo>
                  <a:pt x="0" y="0"/>
                </a:moveTo>
                <a:lnTo>
                  <a:pt x="3034424" y="0"/>
                </a:lnTo>
                <a:lnTo>
                  <a:pt x="3034424" y="895155"/>
                </a:lnTo>
                <a:lnTo>
                  <a:pt x="0" y="89515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1C50"/>
        </a:solidFill>
      </p:bgPr>
    </p:bg>
    <p:spTree>
      <p:nvGrpSpPr>
        <p:cNvPr id="914" name="Shape 914"/>
        <p:cNvGrpSpPr/>
        <p:nvPr/>
      </p:nvGrpSpPr>
      <p:grpSpPr>
        <a:xfrm>
          <a:off x="0" y="0"/>
          <a:ext cx="0" cy="0"/>
          <a:chOff x="0" y="0"/>
          <a:chExt cx="0" cy="0"/>
        </a:xfrm>
      </p:grpSpPr>
      <p:grpSp>
        <p:nvGrpSpPr>
          <p:cNvPr id="915" name="Google Shape;915;p82"/>
          <p:cNvGrpSpPr/>
          <p:nvPr/>
        </p:nvGrpSpPr>
        <p:grpSpPr>
          <a:xfrm>
            <a:off x="-2047899" y="-2157747"/>
            <a:ext cx="9201200" cy="9700295"/>
            <a:chOff x="0" y="0"/>
            <a:chExt cx="12268266" cy="12933727"/>
          </a:xfrm>
        </p:grpSpPr>
        <p:sp>
          <p:nvSpPr>
            <p:cNvPr id="916" name="Google Shape;916;p82"/>
            <p:cNvSpPr/>
            <p:nvPr/>
          </p:nvSpPr>
          <p:spPr>
            <a:xfrm>
              <a:off x="1456267" y="2573866"/>
              <a:ext cx="10811999" cy="10359861"/>
            </a:xfrm>
            <a:custGeom>
              <a:rect b="b" l="l" r="r" t="t"/>
              <a:pathLst>
                <a:path extrusionOk="0" h="10359861" w="10811999">
                  <a:moveTo>
                    <a:pt x="0" y="0"/>
                  </a:moveTo>
                  <a:lnTo>
                    <a:pt x="10811998" y="0"/>
                  </a:lnTo>
                  <a:lnTo>
                    <a:pt x="10811998" y="10359861"/>
                  </a:lnTo>
                  <a:lnTo>
                    <a:pt x="0" y="10359861"/>
                  </a:lnTo>
                  <a:lnTo>
                    <a:pt x="0" y="0"/>
                  </a:lnTo>
                  <a:close/>
                </a:path>
              </a:pathLst>
            </a:custGeom>
            <a:blipFill rotWithShape="1">
              <a:blip r:embed="rId3">
                <a:alphaModFix amt="14000"/>
              </a:blip>
              <a:stretch>
                <a:fillRect b="0" l="0" r="0" t="0"/>
              </a:stretch>
            </a:blipFill>
            <a:ln>
              <a:noFill/>
            </a:ln>
          </p:spPr>
        </p:sp>
        <p:sp>
          <p:nvSpPr>
            <p:cNvPr id="917" name="Google Shape;917;p82"/>
            <p:cNvSpPr/>
            <p:nvPr/>
          </p:nvSpPr>
          <p:spPr>
            <a:xfrm>
              <a:off x="0" y="0"/>
              <a:ext cx="10811999" cy="10359861"/>
            </a:xfrm>
            <a:custGeom>
              <a:rect b="b" l="l" r="r" t="t"/>
              <a:pathLst>
                <a:path extrusionOk="0" h="10359861" w="10811999">
                  <a:moveTo>
                    <a:pt x="0" y="0"/>
                  </a:moveTo>
                  <a:lnTo>
                    <a:pt x="10811999" y="0"/>
                  </a:lnTo>
                  <a:lnTo>
                    <a:pt x="10811999" y="10359861"/>
                  </a:lnTo>
                  <a:lnTo>
                    <a:pt x="0" y="10359861"/>
                  </a:lnTo>
                  <a:lnTo>
                    <a:pt x="0" y="0"/>
                  </a:lnTo>
                  <a:close/>
                </a:path>
              </a:pathLst>
            </a:custGeom>
            <a:blipFill rotWithShape="1">
              <a:blip r:embed="rId3">
                <a:alphaModFix amt="14000"/>
              </a:blip>
              <a:stretch>
                <a:fillRect b="0" l="0" r="0" t="0"/>
              </a:stretch>
            </a:blipFill>
            <a:ln>
              <a:noFill/>
            </a:ln>
          </p:spPr>
        </p:sp>
      </p:grpSp>
      <p:sp>
        <p:nvSpPr>
          <p:cNvPr id="918" name="Google Shape;918;p82"/>
          <p:cNvSpPr txBox="1"/>
          <p:nvPr/>
        </p:nvSpPr>
        <p:spPr>
          <a:xfrm>
            <a:off x="4202999" y="1080783"/>
            <a:ext cx="9882001" cy="2122170"/>
          </a:xfrm>
          <a:prstGeom prst="rect">
            <a:avLst/>
          </a:prstGeom>
          <a:noFill/>
          <a:ln>
            <a:noFill/>
          </a:ln>
        </p:spPr>
        <p:txBody>
          <a:bodyPr anchorCtr="0" anchor="t" bIns="0" lIns="0" spcFirstLastPara="1" rIns="0" wrap="square" tIns="0">
            <a:spAutoFit/>
          </a:bodyPr>
          <a:lstStyle/>
          <a:p>
            <a:pPr indent="0" lvl="0" marL="0" marR="0" rtl="0" algn="ctr">
              <a:lnSpc>
                <a:spcPct val="150008"/>
              </a:lnSpc>
              <a:spcBef>
                <a:spcPts val="0"/>
              </a:spcBef>
              <a:spcAft>
                <a:spcPts val="0"/>
              </a:spcAft>
              <a:buNone/>
            </a:pPr>
            <a:r>
              <a:rPr lang="en-US" sz="5799">
                <a:solidFill>
                  <a:srgbClr val="FFFFFF"/>
                </a:solidFill>
                <a:latin typeface="League Spartan"/>
                <a:ea typeface="League Spartan"/>
                <a:cs typeface="League Spartan"/>
                <a:sym typeface="League Spartan"/>
              </a:rPr>
              <a:t>CONGRATULATIONS &amp;</a:t>
            </a:r>
            <a:endParaRPr/>
          </a:p>
          <a:p>
            <a:pPr indent="0" lvl="0" marL="0" marR="0" rtl="0" algn="ctr">
              <a:lnSpc>
                <a:spcPct val="150008"/>
              </a:lnSpc>
              <a:spcBef>
                <a:spcPts val="0"/>
              </a:spcBef>
              <a:spcAft>
                <a:spcPts val="0"/>
              </a:spcAft>
              <a:buNone/>
            </a:pPr>
            <a:r>
              <a:rPr lang="en-US" sz="5799">
                <a:solidFill>
                  <a:srgbClr val="FFFFFF"/>
                </a:solidFill>
                <a:latin typeface="League Spartan"/>
                <a:ea typeface="League Spartan"/>
                <a:cs typeface="League Spartan"/>
                <a:sym typeface="League Spartan"/>
              </a:rPr>
              <a:t>WELCOME TO RASCW!!!</a:t>
            </a:r>
            <a:endParaRPr/>
          </a:p>
        </p:txBody>
      </p:sp>
      <p:sp>
        <p:nvSpPr>
          <p:cNvPr id="919" name="Google Shape;919;p82"/>
          <p:cNvSpPr txBox="1"/>
          <p:nvPr/>
        </p:nvSpPr>
        <p:spPr>
          <a:xfrm>
            <a:off x="2308588" y="4254500"/>
            <a:ext cx="13670824" cy="1587500"/>
          </a:xfrm>
          <a:prstGeom prst="rect">
            <a:avLst/>
          </a:prstGeom>
          <a:noFill/>
          <a:ln>
            <a:noFill/>
          </a:ln>
        </p:spPr>
        <p:txBody>
          <a:bodyPr anchorCtr="0" anchor="t" bIns="0" lIns="0" spcFirstLastPara="1" rIns="0" wrap="square" tIns="0">
            <a:spAutoFit/>
          </a:bodyPr>
          <a:lstStyle/>
          <a:p>
            <a:pPr indent="0" lvl="0" marL="0" marR="0" rtl="0" algn="ctr">
              <a:lnSpc>
                <a:spcPct val="170000"/>
              </a:lnSpc>
              <a:spcBef>
                <a:spcPts val="0"/>
              </a:spcBef>
              <a:spcAft>
                <a:spcPts val="0"/>
              </a:spcAft>
              <a:buNone/>
            </a:pPr>
            <a:r>
              <a:rPr lang="en-US" sz="3800">
                <a:solidFill>
                  <a:srgbClr val="FFFFFF"/>
                </a:solidFill>
                <a:latin typeface="Gidole"/>
                <a:ea typeface="Gidole"/>
                <a:cs typeface="Gidole"/>
                <a:sym typeface="Gidole"/>
              </a:rPr>
              <a:t>Presentation of certificates and pins</a:t>
            </a:r>
            <a:endParaRPr/>
          </a:p>
          <a:p>
            <a:pPr indent="0" lvl="0" marL="0" marR="0" rtl="0" algn="ctr">
              <a:lnSpc>
                <a:spcPct val="170000"/>
              </a:lnSpc>
              <a:spcBef>
                <a:spcPts val="0"/>
              </a:spcBef>
              <a:spcAft>
                <a:spcPts val="0"/>
              </a:spcAft>
              <a:buNone/>
            </a:pPr>
            <a:r>
              <a:rPr lang="en-US" sz="3800">
                <a:solidFill>
                  <a:srgbClr val="FFFFFF"/>
                </a:solidFill>
                <a:latin typeface="Gidole"/>
                <a:ea typeface="Gidole"/>
                <a:cs typeface="Gidole"/>
                <a:sym typeface="Gidole"/>
              </a:rPr>
              <a:t>A link to the presentation slides will be emailed</a:t>
            </a:r>
            <a:endParaRPr/>
          </a:p>
        </p:txBody>
      </p:sp>
      <p:sp>
        <p:nvSpPr>
          <p:cNvPr id="920" name="Google Shape;920;p82"/>
          <p:cNvSpPr txBox="1"/>
          <p:nvPr/>
        </p:nvSpPr>
        <p:spPr>
          <a:xfrm>
            <a:off x="6214111" y="7418157"/>
            <a:ext cx="5859776" cy="5238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3000" u="sng">
                <a:solidFill>
                  <a:srgbClr val="FFFFFF"/>
                </a:solidFill>
                <a:latin typeface="League Spartan"/>
                <a:ea typeface="League Spartan"/>
                <a:cs typeface="League Spartan"/>
                <a:sym typeface="League Spartan"/>
                <a:hlinkClick r:id="rId4">
                  <a:extLst>
                    <a:ext uri="{A12FA001-AC4F-418D-AE19-62706E023703}">
                      <ahyp:hlinkClr val="tx"/>
                    </a:ext>
                  </a:extLst>
                </a:hlinkClick>
              </a:rPr>
              <a:t>rascw.org</a:t>
            </a:r>
            <a:r>
              <a:rPr lang="en-US" sz="3000">
                <a:solidFill>
                  <a:srgbClr val="FFFFFF"/>
                </a:solidFill>
                <a:latin typeface="League Spartan"/>
                <a:ea typeface="League Spartan"/>
                <a:cs typeface="League Spartan"/>
                <a:sym typeface="League Spartan"/>
              </a:rPr>
              <a:t>   608-240-2800</a:t>
            </a:r>
            <a:endParaRPr/>
          </a:p>
        </p:txBody>
      </p:sp>
      <p:sp>
        <p:nvSpPr>
          <p:cNvPr id="921" name="Google Shape;921;p82"/>
          <p:cNvSpPr/>
          <p:nvPr/>
        </p:nvSpPr>
        <p:spPr>
          <a:xfrm>
            <a:off x="6560824" y="8341517"/>
            <a:ext cx="5166351" cy="1524074"/>
          </a:xfrm>
          <a:custGeom>
            <a:rect b="b" l="l" r="r" t="t"/>
            <a:pathLst>
              <a:path extrusionOk="0" h="1524074" w="5166351">
                <a:moveTo>
                  <a:pt x="0" y="0"/>
                </a:moveTo>
                <a:lnTo>
                  <a:pt x="5166352" y="0"/>
                </a:lnTo>
                <a:lnTo>
                  <a:pt x="5166352" y="1524074"/>
                </a:lnTo>
                <a:lnTo>
                  <a:pt x="0" y="152407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83"/>
          <p:cNvSpPr/>
          <p:nvPr/>
        </p:nvSpPr>
        <p:spPr>
          <a:xfrm>
            <a:off x="1426" y="8864475"/>
            <a:ext cx="18288905" cy="2150392"/>
          </a:xfrm>
          <a:custGeom>
            <a:rect b="b" l="l" r="r" t="t"/>
            <a:pathLst>
              <a:path extrusionOk="0" h="274635" w="2795400">
                <a:moveTo>
                  <a:pt x="0" y="0"/>
                </a:moveTo>
                <a:lnTo>
                  <a:pt x="2795400" y="0"/>
                </a:lnTo>
                <a:lnTo>
                  <a:pt x="2795400" y="274635"/>
                </a:lnTo>
                <a:lnTo>
                  <a:pt x="0" y="274635"/>
                </a:lnTo>
                <a:close/>
              </a:path>
            </a:pathLst>
          </a:custGeom>
          <a:solidFill>
            <a:srgbClr val="011C50"/>
          </a:solidFill>
          <a:ln>
            <a:noFill/>
          </a:ln>
        </p:spPr>
      </p:sp>
      <p:sp>
        <p:nvSpPr>
          <p:cNvPr id="927" name="Google Shape;927;p83"/>
          <p:cNvSpPr/>
          <p:nvPr/>
        </p:nvSpPr>
        <p:spPr>
          <a:xfrm>
            <a:off x="7626788" y="9171287"/>
            <a:ext cx="3034423" cy="895155"/>
          </a:xfrm>
          <a:custGeom>
            <a:rect b="b" l="l" r="r" t="t"/>
            <a:pathLst>
              <a:path extrusionOk="0" h="895155" w="3034423">
                <a:moveTo>
                  <a:pt x="0" y="0"/>
                </a:moveTo>
                <a:lnTo>
                  <a:pt x="3034424" y="0"/>
                </a:lnTo>
                <a:lnTo>
                  <a:pt x="3034424" y="895155"/>
                </a:lnTo>
                <a:lnTo>
                  <a:pt x="0" y="895155"/>
                </a:lnTo>
                <a:lnTo>
                  <a:pt x="0" y="0"/>
                </a:lnTo>
                <a:close/>
              </a:path>
            </a:pathLst>
          </a:custGeom>
          <a:blipFill rotWithShape="1">
            <a:blip r:embed="rId3">
              <a:alphaModFix/>
            </a:blip>
            <a:stretch>
              <a:fillRect b="0" l="0" r="0" t="0"/>
            </a:stretch>
          </a:blipFill>
          <a:ln>
            <a:noFill/>
          </a:ln>
        </p:spPr>
      </p:sp>
      <p:sp>
        <p:nvSpPr>
          <p:cNvPr id="928" name="Google Shape;928;p83"/>
          <p:cNvSpPr txBox="1"/>
          <p:nvPr/>
        </p:nvSpPr>
        <p:spPr>
          <a:xfrm>
            <a:off x="3668373" y="2189797"/>
            <a:ext cx="10951255" cy="4085734"/>
          </a:xfrm>
          <a:prstGeom prst="rect">
            <a:avLst/>
          </a:prstGeom>
          <a:noFill/>
          <a:ln>
            <a:noFill/>
          </a:ln>
        </p:spPr>
        <p:txBody>
          <a:bodyPr anchorCtr="0" anchor="t" bIns="0" lIns="0" spcFirstLastPara="1" rIns="0" wrap="square" tIns="0">
            <a:spAutoFit/>
          </a:bodyPr>
          <a:lstStyle/>
          <a:p>
            <a:pPr indent="0" lvl="0" marL="0" marR="0" rtl="0" algn="ctr">
              <a:lnSpc>
                <a:spcPct val="150006"/>
              </a:lnSpc>
              <a:spcBef>
                <a:spcPts val="0"/>
              </a:spcBef>
              <a:spcAft>
                <a:spcPts val="0"/>
              </a:spcAft>
              <a:buNone/>
            </a:pPr>
            <a:r>
              <a:rPr lang="en-US" sz="7199">
                <a:solidFill>
                  <a:srgbClr val="011C50"/>
                </a:solidFill>
                <a:latin typeface="League Spartan"/>
                <a:ea typeface="League Spartan"/>
                <a:cs typeface="League Spartan"/>
                <a:sym typeface="League Spartan"/>
              </a:rPr>
              <a:t>Paragon Training</a:t>
            </a:r>
            <a:endParaRPr/>
          </a:p>
          <a:p>
            <a:pPr indent="0" lvl="0" marL="0" marR="0" rtl="0" algn="ctr">
              <a:lnSpc>
                <a:spcPct val="150006"/>
              </a:lnSpc>
              <a:spcBef>
                <a:spcPts val="0"/>
              </a:spcBef>
              <a:spcAft>
                <a:spcPts val="0"/>
              </a:spcAft>
              <a:buNone/>
            </a:pPr>
            <a:r>
              <a:rPr lang="en-US" sz="7199">
                <a:solidFill>
                  <a:srgbClr val="011C50"/>
                </a:solidFill>
                <a:latin typeface="League Spartan"/>
                <a:ea typeface="League Spartan"/>
                <a:cs typeface="League Spartan"/>
                <a:sym typeface="League Spartan"/>
              </a:rPr>
              <a:t>with</a:t>
            </a:r>
            <a:endParaRPr/>
          </a:p>
          <a:p>
            <a:pPr indent="0" lvl="0" marL="0" marR="0" rtl="0" algn="ctr">
              <a:lnSpc>
                <a:spcPct val="150006"/>
              </a:lnSpc>
              <a:spcBef>
                <a:spcPts val="0"/>
              </a:spcBef>
              <a:spcAft>
                <a:spcPts val="0"/>
              </a:spcAft>
              <a:buNone/>
            </a:pPr>
            <a:r>
              <a:rPr lang="en-US" sz="7199">
                <a:solidFill>
                  <a:srgbClr val="011C50"/>
                </a:solidFill>
                <a:latin typeface="League Spartan"/>
                <a:ea typeface="League Spartan"/>
                <a:cs typeface="League Spartan"/>
                <a:sym typeface="League Spartan"/>
              </a:rPr>
              <a:t>Dave Bass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grpSp>
        <p:nvGrpSpPr>
          <p:cNvPr id="171" name="Google Shape;171;p9"/>
          <p:cNvGrpSpPr/>
          <p:nvPr/>
        </p:nvGrpSpPr>
        <p:grpSpPr>
          <a:xfrm>
            <a:off x="-8815762" y="-1098369"/>
            <a:ext cx="22311062" cy="21221337"/>
            <a:chOff x="0" y="0"/>
            <a:chExt cx="29748083" cy="28295115"/>
          </a:xfrm>
        </p:grpSpPr>
        <p:sp>
          <p:nvSpPr>
            <p:cNvPr id="172" name="Google Shape;172;p9"/>
            <p:cNvSpPr/>
            <p:nvPr/>
          </p:nvSpPr>
          <p:spPr>
            <a:xfrm rot="-2405687">
              <a:off x="6722477" y="3711970"/>
              <a:ext cx="18809262" cy="19956776"/>
            </a:xfrm>
            <a:custGeom>
              <a:rect b="b" l="l" r="r" t="t"/>
              <a:pathLst>
                <a:path extrusionOk="0" h="19956776" w="18809262">
                  <a:moveTo>
                    <a:pt x="0" y="0"/>
                  </a:moveTo>
                  <a:lnTo>
                    <a:pt x="18809262" y="0"/>
                  </a:lnTo>
                  <a:lnTo>
                    <a:pt x="18809262" y="19956776"/>
                  </a:lnTo>
                  <a:lnTo>
                    <a:pt x="0" y="19956776"/>
                  </a:lnTo>
                  <a:lnTo>
                    <a:pt x="0" y="0"/>
                  </a:lnTo>
                  <a:close/>
                </a:path>
              </a:pathLst>
            </a:custGeom>
            <a:blipFill rotWithShape="1">
              <a:blip r:embed="rId3">
                <a:alphaModFix amt="25000"/>
              </a:blip>
              <a:stretch>
                <a:fillRect b="0" l="0" r="0" t="0"/>
              </a:stretch>
            </a:blipFill>
            <a:ln>
              <a:noFill/>
            </a:ln>
          </p:spPr>
        </p:sp>
        <p:sp>
          <p:nvSpPr>
            <p:cNvPr id="173" name="Google Shape;173;p9"/>
            <p:cNvSpPr/>
            <p:nvPr/>
          </p:nvSpPr>
          <p:spPr>
            <a:xfrm rot="-2405687">
              <a:off x="4216345" y="4626370"/>
              <a:ext cx="18809262" cy="19956776"/>
            </a:xfrm>
            <a:custGeom>
              <a:rect b="b" l="l" r="r" t="t"/>
              <a:pathLst>
                <a:path extrusionOk="0" h="19956776" w="18809262">
                  <a:moveTo>
                    <a:pt x="0" y="0"/>
                  </a:moveTo>
                  <a:lnTo>
                    <a:pt x="18809262" y="0"/>
                  </a:lnTo>
                  <a:lnTo>
                    <a:pt x="18809262" y="19956776"/>
                  </a:lnTo>
                  <a:lnTo>
                    <a:pt x="0" y="19956776"/>
                  </a:lnTo>
                  <a:lnTo>
                    <a:pt x="0" y="0"/>
                  </a:lnTo>
                  <a:close/>
                </a:path>
              </a:pathLst>
            </a:custGeom>
            <a:blipFill rotWithShape="1">
              <a:blip r:embed="rId4">
                <a:alphaModFix amt="25000"/>
              </a:blip>
              <a:stretch>
                <a:fillRect b="0" l="0" r="0" t="0"/>
              </a:stretch>
            </a:blipFill>
            <a:ln>
              <a:noFill/>
            </a:ln>
          </p:spPr>
        </p:sp>
      </p:grpSp>
      <p:sp>
        <p:nvSpPr>
          <p:cNvPr id="174" name="Google Shape;174;p9"/>
          <p:cNvSpPr/>
          <p:nvPr/>
        </p:nvSpPr>
        <p:spPr>
          <a:xfrm>
            <a:off x="4108590" y="1991487"/>
            <a:ext cx="13791775" cy="4189195"/>
          </a:xfrm>
          <a:custGeom>
            <a:rect b="b" l="l" r="r" t="t"/>
            <a:pathLst>
              <a:path extrusionOk="0" h="4189195" w="13791775">
                <a:moveTo>
                  <a:pt x="0" y="0"/>
                </a:moveTo>
                <a:lnTo>
                  <a:pt x="13791775" y="0"/>
                </a:lnTo>
                <a:lnTo>
                  <a:pt x="13791775" y="4189196"/>
                </a:lnTo>
                <a:lnTo>
                  <a:pt x="0" y="4189196"/>
                </a:lnTo>
                <a:lnTo>
                  <a:pt x="0" y="0"/>
                </a:lnTo>
                <a:close/>
              </a:path>
            </a:pathLst>
          </a:custGeom>
          <a:blipFill rotWithShape="1">
            <a:blip r:embed="rId5">
              <a:alphaModFix/>
            </a:blip>
            <a:stretch>
              <a:fillRect b="0" l="0" r="0" t="0"/>
            </a:stretch>
          </a:blipFill>
          <a:ln>
            <a:noFill/>
          </a:ln>
        </p:spPr>
      </p:sp>
      <p:sp>
        <p:nvSpPr>
          <p:cNvPr id="175" name="Google Shape;175;p9"/>
          <p:cNvSpPr txBox="1"/>
          <p:nvPr/>
        </p:nvSpPr>
        <p:spPr>
          <a:xfrm>
            <a:off x="7473422" y="6611583"/>
            <a:ext cx="9990300" cy="2511600"/>
          </a:xfrm>
          <a:prstGeom prst="rect">
            <a:avLst/>
          </a:prstGeom>
          <a:noFill/>
          <a:ln>
            <a:noFill/>
          </a:ln>
        </p:spPr>
        <p:txBody>
          <a:bodyPr anchorCtr="0" anchor="t" bIns="0" lIns="0" spcFirstLastPara="1" rIns="0" wrap="square" tIns="0">
            <a:spAutoFit/>
          </a:bodyPr>
          <a:lstStyle/>
          <a:p>
            <a:pPr indent="0" lvl="0" marL="0" marR="0" rtl="0" algn="ctr">
              <a:lnSpc>
                <a:spcPct val="120004"/>
              </a:lnSpc>
              <a:spcBef>
                <a:spcPts val="0"/>
              </a:spcBef>
              <a:spcAft>
                <a:spcPts val="0"/>
              </a:spcAft>
              <a:buNone/>
            </a:pPr>
            <a:r>
              <a:rPr lang="en-US" sz="4799">
                <a:solidFill>
                  <a:srgbClr val="011C50"/>
                </a:solidFill>
                <a:latin typeface="Gidole"/>
                <a:ea typeface="Gidole"/>
                <a:cs typeface="Gidole"/>
                <a:sym typeface="Gidole"/>
              </a:rPr>
              <a:t>You Would Never Say “Doc-uh-tor” for Doctor, So </a:t>
            </a:r>
            <a:r>
              <a:rPr lang="en-US" sz="4799">
                <a:solidFill>
                  <a:srgbClr val="011C50"/>
                </a:solidFill>
                <a:latin typeface="Gidole"/>
                <a:ea typeface="Gidole"/>
                <a:cs typeface="Gidole"/>
                <a:sym typeface="Gidole"/>
              </a:rPr>
              <a:t>Don't</a:t>
            </a:r>
            <a:r>
              <a:rPr lang="en-US" sz="4799">
                <a:solidFill>
                  <a:srgbClr val="011C50"/>
                </a:solidFill>
                <a:latin typeface="Gidole"/>
                <a:ea typeface="Gidole"/>
                <a:cs typeface="Gidole"/>
                <a:sym typeface="Gidole"/>
              </a:rPr>
              <a:t> Say “Reel-uh-tor”!</a:t>
            </a:r>
            <a:endParaRPr/>
          </a:p>
          <a:p>
            <a:pPr indent="0" lvl="0" marL="0" marR="0" rtl="0" algn="ctr">
              <a:lnSpc>
                <a:spcPct val="120004"/>
              </a:lnSpc>
              <a:spcBef>
                <a:spcPts val="0"/>
              </a:spcBef>
              <a:spcAft>
                <a:spcPts val="0"/>
              </a:spcAft>
              <a:buNone/>
            </a:pPr>
            <a:r>
              <a:t/>
            </a:r>
            <a:endParaRPr sz="4799">
              <a:solidFill>
                <a:srgbClr val="011C50"/>
              </a:solidFill>
              <a:latin typeface="Gidole"/>
              <a:ea typeface="Gidole"/>
              <a:cs typeface="Gidole"/>
              <a:sym typeface="Gidole"/>
            </a:endParaRPr>
          </a:p>
        </p:txBody>
      </p:sp>
      <p:sp>
        <p:nvSpPr>
          <p:cNvPr id="176" name="Google Shape;176;p9"/>
          <p:cNvSpPr txBox="1"/>
          <p:nvPr/>
        </p:nvSpPr>
        <p:spPr>
          <a:xfrm>
            <a:off x="4349571" y="1231392"/>
            <a:ext cx="6247702" cy="7905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5200">
                <a:solidFill>
                  <a:srgbClr val="011C50"/>
                </a:solidFill>
                <a:latin typeface="League Spartan"/>
                <a:ea typeface="League Spartan"/>
                <a:cs typeface="League Spartan"/>
                <a:sym typeface="League Spartan"/>
              </a:rPr>
              <a:t>PRONUNCIATION</a:t>
            </a:r>
            <a:endParaRPr/>
          </a:p>
        </p:txBody>
      </p:sp>
      <p:sp>
        <p:nvSpPr>
          <p:cNvPr id="177" name="Google Shape;177;p9"/>
          <p:cNvSpPr txBox="1"/>
          <p:nvPr/>
        </p:nvSpPr>
        <p:spPr>
          <a:xfrm>
            <a:off x="4349571" y="2265807"/>
            <a:ext cx="6247702" cy="485775"/>
          </a:xfrm>
          <a:prstGeom prst="rect">
            <a:avLst/>
          </a:prstGeom>
          <a:noFill/>
          <a:ln>
            <a:noFill/>
          </a:ln>
        </p:spPr>
        <p:txBody>
          <a:bodyPr anchorCtr="0" anchor="t" bIns="0" lIns="0" spcFirstLastPara="1" rIns="0" wrap="square" tIns="0">
            <a:spAutoFit/>
          </a:bodyPr>
          <a:lstStyle/>
          <a:p>
            <a:pPr indent="0" lvl="0" marL="0" marR="0" rtl="0" algn="l">
              <a:lnSpc>
                <a:spcPct val="213333"/>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9"/>
          <p:cNvSpPr/>
          <p:nvPr/>
        </p:nvSpPr>
        <p:spPr>
          <a:xfrm>
            <a:off x="213457" y="9064723"/>
            <a:ext cx="3034423" cy="895155"/>
          </a:xfrm>
          <a:custGeom>
            <a:rect b="b" l="l" r="r" t="t"/>
            <a:pathLst>
              <a:path extrusionOk="0" h="895155" w="3034423">
                <a:moveTo>
                  <a:pt x="0" y="0"/>
                </a:moveTo>
                <a:lnTo>
                  <a:pt x="3034423" y="0"/>
                </a:lnTo>
                <a:lnTo>
                  <a:pt x="3034423" y="895154"/>
                </a:lnTo>
                <a:lnTo>
                  <a:pt x="0" y="895154"/>
                </a:lnTo>
                <a:lnTo>
                  <a:pt x="0" y="0"/>
                </a:lnTo>
                <a:close/>
              </a:path>
            </a:pathLst>
          </a:custGeom>
          <a:blipFill rotWithShape="1">
            <a:blip r:embed="rId6">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Owner</dc:creator>
</cp:coreProperties>
</file>