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62" r:id="rId1"/>
  </p:sldMasterIdLst>
  <p:notesMasterIdLst>
    <p:notesMasterId r:id="rId21"/>
  </p:notesMasterIdLst>
  <p:handoutMasterIdLst>
    <p:handoutMasterId r:id="rId22"/>
  </p:handoutMasterIdLst>
  <p:sldIdLst>
    <p:sldId id="419" r:id="rId2"/>
    <p:sldId id="438" r:id="rId3"/>
    <p:sldId id="427" r:id="rId4"/>
    <p:sldId id="392" r:id="rId5"/>
    <p:sldId id="428" r:id="rId6"/>
    <p:sldId id="429" r:id="rId7"/>
    <p:sldId id="430" r:id="rId8"/>
    <p:sldId id="439" r:id="rId9"/>
    <p:sldId id="440" r:id="rId10"/>
    <p:sldId id="448" r:id="rId11"/>
    <p:sldId id="443" r:id="rId12"/>
    <p:sldId id="445" r:id="rId13"/>
    <p:sldId id="446" r:id="rId14"/>
    <p:sldId id="431" r:id="rId15"/>
    <p:sldId id="432" r:id="rId16"/>
    <p:sldId id="447" r:id="rId17"/>
    <p:sldId id="426" r:id="rId18"/>
    <p:sldId id="435" r:id="rId19"/>
    <p:sldId id="437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9900"/>
    <a:srgbClr val="1F497D"/>
    <a:srgbClr val="054697"/>
    <a:srgbClr val="404040"/>
    <a:srgbClr val="006F51"/>
    <a:srgbClr val="CC0000"/>
    <a:srgbClr val="CA9C7A"/>
    <a:srgbClr val="FFFF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8" autoAdjust="0"/>
    <p:restoredTop sz="90941" autoAdjust="0"/>
  </p:normalViewPr>
  <p:slideViewPr>
    <p:cSldViewPr>
      <p:cViewPr varScale="1">
        <p:scale>
          <a:sx n="78" d="100"/>
          <a:sy n="78" d="100"/>
        </p:scale>
        <p:origin x="114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notesViewPr>
    <p:cSldViewPr>
      <p:cViewPr varScale="1">
        <p:scale>
          <a:sx n="60" d="100"/>
          <a:sy n="60" d="100"/>
        </p:scale>
        <p:origin x="-244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2104"/>
            <a:ext cx="3038319" cy="46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8" tIns="0" rIns="19048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solidFill>
                  <a:srgbClr val="FFFF99"/>
                </a:solidFill>
                <a:latin typeface="Abadi MT Condensed Extra Bold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82" y="-2104"/>
            <a:ext cx="3038319" cy="46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8" tIns="0" rIns="19048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solidFill>
                  <a:srgbClr val="FFFF99"/>
                </a:solidFill>
                <a:latin typeface="Abadi MT Condensed Extra Bold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55"/>
            <a:ext cx="3038319" cy="46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8" tIns="0" rIns="19048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solidFill>
                  <a:srgbClr val="FFFF99"/>
                </a:solidFill>
                <a:latin typeface="Abadi MT Condensed Extra Bold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82" y="8829055"/>
            <a:ext cx="3038319" cy="46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8" tIns="0" rIns="19048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solidFill>
                  <a:srgbClr val="FFFF99"/>
                </a:solidFill>
                <a:latin typeface="Abadi MT Condensed Extra Bold" pitchFamily="34" charset="0"/>
              </a:defRPr>
            </a:lvl1pPr>
          </a:lstStyle>
          <a:p>
            <a:pPr>
              <a:defRPr/>
            </a:pPr>
            <a:fld id="{7F235913-00F8-4A13-A53F-F32705BB2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55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8391" cy="4736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FFFF99"/>
                </a:solidFill>
                <a:latin typeface="Abadi MT Condensed Extra Bold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448" y="0"/>
            <a:ext cx="3008391" cy="4736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99"/>
                </a:solidFill>
                <a:latin typeface="Abadi MT Condensed Extra Bold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09613"/>
            <a:ext cx="4618037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835" y="4412424"/>
            <a:ext cx="5189563" cy="41745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2741"/>
            <a:ext cx="3008391" cy="4736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FFFF99"/>
                </a:solidFill>
                <a:latin typeface="Abadi MT Condensed Extra Bold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448" y="8822741"/>
            <a:ext cx="3008391" cy="4736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99"/>
                </a:solidFill>
                <a:latin typeface="Abadi MT Condensed Extra Bold" pitchFamily="34" charset="0"/>
              </a:defRPr>
            </a:lvl1pPr>
          </a:lstStyle>
          <a:p>
            <a:pPr>
              <a:defRPr/>
            </a:pPr>
            <a:fld id="{28CF9F62-A684-4BE5-852C-A6DA7257E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2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2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453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775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049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838200"/>
            <a:ext cx="7847013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533399" y="151179"/>
            <a:ext cx="7543801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5400" b="1" dirty="0">
                <a:ln w="12700">
                  <a:solidFill>
                    <a:srgbClr val="054697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srgbClr val="054697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home’own’er</a:t>
            </a:r>
            <a:r>
              <a:rPr lang="en-US" sz="5400" b="1" dirty="0">
                <a:ln w="12700">
                  <a:solidFill>
                    <a:srgbClr val="054697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srgbClr val="054697">
                      <a:alpha val="40000"/>
                    </a:srgbClr>
                  </a:outerShdw>
                </a:effectLst>
                <a:latin typeface="Arial"/>
                <a:cs typeface="Arial"/>
              </a:rPr>
              <a:t>·</a:t>
            </a:r>
            <a:r>
              <a:rPr lang="en-US" sz="5400" b="1" dirty="0">
                <a:ln w="12700">
                  <a:solidFill>
                    <a:srgbClr val="054697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srgbClr val="054697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ship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32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54697"/>
                </a:solidFill>
                <a:effectLst>
                  <a:outerShdw blurRad="41275" dist="20320" dir="1800000" algn="tl" rotWithShape="0">
                    <a:prstClr val="black">
                      <a:lumMod val="85000"/>
                      <a:lumOff val="15000"/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n. A smart investment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32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54697"/>
                </a:solidFill>
                <a:effectLst>
                  <a:outerShdw blurRad="41275" dist="20320" dir="1800000" algn="tl" rotWithShape="0">
                    <a:prstClr val="black">
                      <a:lumMod val="85000"/>
                      <a:lumOff val="15000"/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in your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638800"/>
            <a:ext cx="7848600" cy="990600"/>
          </a:xfrm>
        </p:spPr>
        <p:txBody>
          <a:bodyPr/>
          <a:lstStyle>
            <a:lvl1pPr marL="0" indent="0" algn="r">
              <a:buNone/>
              <a:defRPr sz="4400" b="1" i="1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8402-F44B-464F-8E27-93885479BEC3}" type="datetimeFigureOut">
              <a:rPr lang="en-US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DA3A-9475-45FD-877A-81D238D7B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9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6098-BA7B-4A56-B75C-51BB9B34BBCC}" type="datetimeFigureOut">
              <a:rPr lang="en-US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4780-0B2A-417D-A917-0440418EA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7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8882-1E7A-4BB1-8234-3AD8E90024F6}" type="datetimeFigureOut">
              <a:rPr lang="en-US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4E96D-5637-43DB-BF8C-E7854DC306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20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3E6B-53A6-4902-BD48-7A16DB17FB7A}" type="datetimeFigureOut">
              <a:rPr lang="en-US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7136-E1CE-4B2F-8BE4-ECF2AA7C8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A831-9EC3-40BA-8830-07E0AC8E3055}" type="datetimeFigureOut">
              <a:rPr lang="en-US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6293-DD09-4119-8FD6-1F1684F6D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59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543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057400"/>
            <a:ext cx="7772400" cy="4038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5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914400"/>
            <a:ext cx="7847013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533399" y="151179"/>
            <a:ext cx="7543801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home’own’er</a:t>
            </a: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·</a:t>
            </a: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ship</a:t>
            </a:r>
          </a:p>
          <a:p>
            <a:pPr>
              <a:spcBef>
                <a:spcPts val="0"/>
              </a:spcBef>
              <a:defRPr/>
            </a:pPr>
            <a:r>
              <a:rPr lang="en-US" sz="32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n. A smart investment </a:t>
            </a:r>
          </a:p>
          <a:p>
            <a:pPr>
              <a:spcBef>
                <a:spcPts val="0"/>
              </a:spcBef>
              <a:defRPr/>
            </a:pPr>
            <a:r>
              <a:rPr lang="en-US" sz="32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 your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181600"/>
            <a:ext cx="6400800" cy="1143000"/>
          </a:xfrm>
        </p:spPr>
        <p:txBody>
          <a:bodyPr/>
          <a:lstStyle>
            <a:lvl1pPr marL="0" indent="0" algn="r">
              <a:buNone/>
              <a:defRPr sz="4800" b="1" i="1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3301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437063"/>
            <a:ext cx="321310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838200"/>
            <a:ext cx="7847013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91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838200"/>
            <a:ext cx="7847013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691981"/>
            <a:ext cx="7772400" cy="1011237"/>
          </a:xfrm>
        </p:spPr>
        <p:txBody>
          <a:bodyPr anchor="t"/>
          <a:lstStyle>
            <a:lvl1pPr algn="r">
              <a:defRPr sz="4400" b="1" i="1" cap="none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719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437063"/>
            <a:ext cx="321310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838200"/>
            <a:ext cx="7847013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50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F497D"/>
              </a:buClr>
              <a:defRPr sz="3600">
                <a:solidFill>
                  <a:srgbClr val="009900"/>
                </a:solidFill>
              </a:defRPr>
            </a:lvl1pPr>
            <a:lvl2pPr marL="742950" indent="-285750">
              <a:buClr>
                <a:srgbClr val="1F497D"/>
              </a:buClr>
              <a:buFont typeface="Courier New" panose="02070309020205020404" pitchFamily="49" charset="0"/>
              <a:buChar char="o"/>
              <a:defRPr sz="3200">
                <a:solidFill>
                  <a:srgbClr val="009900"/>
                </a:solidFill>
              </a:defRPr>
            </a:lvl2pPr>
            <a:lvl3pPr>
              <a:buClr>
                <a:srgbClr val="1F497D"/>
              </a:buClr>
              <a:defRPr sz="3000">
                <a:solidFill>
                  <a:srgbClr val="009900"/>
                </a:solidFill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4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84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F2A1-23A6-44D4-A859-4C462305460C}" type="datetimeFigureOut">
              <a:rPr lang="en-US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D294-932D-4180-BD20-CD3C270905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6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43C15-2CA9-4268-BDB5-BCCD27A28D7F}" type="datetimeFigureOut">
              <a:rPr lang="en-US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32FA9-8B85-4017-ABE5-22D7A89A5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9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356A-6C56-415B-9308-9B99F5D5E8F6}" type="datetimeFigureOut">
              <a:rPr lang="en-US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FDED-11D4-42A3-8EF0-26D6AF903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4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1E30-C9CB-4F34-A343-2DDD40814A79}" type="datetimeFigureOut">
              <a:rPr lang="en-US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AFE7A-61DC-42AA-962B-0C9E04AE7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7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Times" charset="0"/>
              <a:buChar char="•"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12EEC8-567A-43F2-BC0D-2FA16856EA6E}" type="datetimeFigureOut">
              <a:rPr lang="en-US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Times" charset="0"/>
              <a:buChar char="•"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" charset="0"/>
              <a:buChar char="•"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523174-4B39-42F6-B78F-26003E97F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2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  <p:sldLayoutId id="2147484275" r:id="rId13"/>
    <p:sldLayoutId id="2147484276" r:id="rId14"/>
    <p:sldLayoutId id="2147484277" r:id="rId15"/>
    <p:sldLayoutId id="2147484278" r:id="rId16"/>
    <p:sldLayoutId id="214748427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1200"/>
        </a:spcAft>
        <a:buClr>
          <a:srgbClr val="1F497D"/>
        </a:buClr>
        <a:buFont typeface="Arial" charset="0"/>
        <a:buChar char="•"/>
        <a:defRPr sz="3600" kern="1200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1200"/>
        </a:spcAft>
        <a:buClr>
          <a:srgbClr val="1F497D"/>
        </a:buClr>
        <a:buFont typeface="Courier New" pitchFamily="49" charset="0"/>
        <a:buChar char="o"/>
        <a:defRPr sz="3200" kern="1200">
          <a:solidFill>
            <a:srgbClr val="009900"/>
          </a:solidFill>
          <a:latin typeface="+mn-lt"/>
          <a:ea typeface="+mn-ea"/>
          <a:cs typeface="+mn-cs"/>
        </a:defRPr>
      </a:lvl2pPr>
      <a:lvl3pPr marL="1257300" indent="-342900" algn="l" rtl="0" eaLnBrk="0" fontAlgn="base" hangingPunct="0">
        <a:spcBef>
          <a:spcPts val="600"/>
        </a:spcBef>
        <a:spcAft>
          <a:spcPts val="1200"/>
        </a:spcAft>
        <a:buClr>
          <a:srgbClr val="1F497D"/>
        </a:buClr>
        <a:buFont typeface="Arial" charset="0"/>
        <a:buChar char="•"/>
        <a:defRPr sz="3000" kern="1200">
          <a:solidFill>
            <a:srgbClr val="0099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buyersroundtabl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/>
          </p:cNvSpPr>
          <p:nvPr>
            <p:ph type="subTitle" idx="1"/>
          </p:nvPr>
        </p:nvSpPr>
        <p:spPr>
          <a:xfrm>
            <a:off x="457200" y="5257800"/>
            <a:ext cx="8458200" cy="1619250"/>
          </a:xfrm>
        </p:spPr>
        <p:txBody>
          <a:bodyPr/>
          <a:lstStyle/>
          <a:p>
            <a:pPr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Down Payment Assistance and Special Lending Programs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DownPayment Plus (DPP)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36" y="1219200"/>
            <a:ext cx="7827264" cy="5029200"/>
          </a:xfrm>
        </p:spPr>
        <p:txBody>
          <a:bodyPr/>
          <a:lstStyle/>
          <a:p>
            <a:r>
              <a:rPr lang="en-US" sz="2400" dirty="0"/>
              <a:t>Amount varies; in 2021 up to $6,000</a:t>
            </a:r>
          </a:p>
          <a:p>
            <a:pPr lvl="1"/>
            <a:r>
              <a:rPr lang="en-US" sz="2400" dirty="0"/>
              <a:t>Matches 3 times borrower contribution (minimum of $1,000)</a:t>
            </a:r>
          </a:p>
          <a:p>
            <a:r>
              <a:rPr lang="en-US" sz="2400" dirty="0"/>
              <a:t>Statewide program</a:t>
            </a:r>
          </a:p>
          <a:p>
            <a:r>
              <a:rPr lang="en-US" sz="2400" dirty="0"/>
              <a:t>Income limit 80% CMI for specific county.  </a:t>
            </a:r>
          </a:p>
          <a:p>
            <a:r>
              <a:rPr lang="en-US" sz="2400" dirty="0"/>
              <a:t>Lender must be member of FHLBC</a:t>
            </a:r>
          </a:p>
          <a:p>
            <a:r>
              <a:rPr lang="en-US" sz="2400" dirty="0"/>
              <a:t>5 year forgivable (1/60</a:t>
            </a:r>
            <a:r>
              <a:rPr lang="en-US" sz="2400" baseline="30000" dirty="0"/>
              <a:t>th</a:t>
            </a:r>
            <a:r>
              <a:rPr lang="en-US" sz="2400" dirty="0"/>
              <a:t> per month)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8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391400" cy="5105400"/>
          </a:xfrm>
        </p:spPr>
        <p:txBody>
          <a:bodyPr/>
          <a:lstStyle/>
          <a:p>
            <a:r>
              <a:rPr lang="en-US" dirty="0"/>
              <a:t>RASCW Housing Foundation</a:t>
            </a:r>
          </a:p>
          <a:p>
            <a:r>
              <a:rPr lang="en-US" dirty="0"/>
              <a:t>Lower of $4,000 or 3% of price</a:t>
            </a:r>
          </a:p>
          <a:p>
            <a:r>
              <a:rPr lang="en-US" dirty="0"/>
              <a:t>Income limit 80% CMI</a:t>
            </a:r>
          </a:p>
          <a:p>
            <a:r>
              <a:rPr lang="en-US" dirty="0"/>
              <a:t>Several counties – see matrix</a:t>
            </a:r>
          </a:p>
          <a:p>
            <a:r>
              <a:rPr lang="en-US" dirty="0"/>
              <a:t>2% interest per year - no payments required</a:t>
            </a:r>
          </a:p>
        </p:txBody>
      </p:sp>
    </p:spTree>
    <p:extLst>
      <p:ext uri="{BB962C8B-B14F-4D97-AF65-F5344CB8AC3E}">
        <p14:creationId xmlns:p14="http://schemas.microsoft.com/office/powerpoint/2010/main" val="254481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Close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696200" cy="5105400"/>
          </a:xfrm>
        </p:spPr>
        <p:txBody>
          <a:bodyPr/>
          <a:lstStyle/>
          <a:p>
            <a:r>
              <a:rPr lang="en-US" dirty="0"/>
              <a:t>Available statewide w/WHEDA 1</a:t>
            </a:r>
            <a:r>
              <a:rPr lang="en-US" baseline="30000" dirty="0"/>
              <a:t>st</a:t>
            </a:r>
            <a:r>
              <a:rPr lang="en-US" dirty="0"/>
              <a:t> mortgage only</a:t>
            </a:r>
          </a:p>
          <a:p>
            <a:r>
              <a:rPr lang="en-US" dirty="0"/>
              <a:t>Greater of 3% or 3.5% or $3,000 - $3,500, depending on loan</a:t>
            </a:r>
          </a:p>
          <a:p>
            <a:r>
              <a:rPr lang="en-US" dirty="0"/>
              <a:t>Higher income limits than other DPA</a:t>
            </a:r>
          </a:p>
          <a:p>
            <a:r>
              <a:rPr lang="en-US" dirty="0"/>
              <a:t>Monthly payment required</a:t>
            </a:r>
          </a:p>
          <a:p>
            <a:r>
              <a:rPr lang="en-US" dirty="0"/>
              <a:t>Interest rate set by WHEDA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1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5105400"/>
          </a:xfrm>
        </p:spPr>
        <p:txBody>
          <a:bodyPr/>
          <a:lstStyle/>
          <a:p>
            <a:r>
              <a:rPr lang="en-US" sz="2800" dirty="0"/>
              <a:t>Dane County excluding City of Madison </a:t>
            </a:r>
          </a:p>
          <a:p>
            <a:r>
              <a:rPr lang="en-US" sz="2800" dirty="0"/>
              <a:t>Dane Co. funds adm. by Movin’ Out</a:t>
            </a:r>
          </a:p>
          <a:p>
            <a:r>
              <a:rPr lang="en-US" sz="2800" dirty="0"/>
              <a:t>≤$12,000</a:t>
            </a:r>
          </a:p>
          <a:p>
            <a:r>
              <a:rPr lang="en-US" sz="2800" dirty="0"/>
              <a:t>Income limit 80% CMI</a:t>
            </a:r>
          </a:p>
          <a:p>
            <a:r>
              <a:rPr lang="en-US" sz="2800" dirty="0"/>
              <a:t>No interest, no monthly payment</a:t>
            </a:r>
          </a:p>
          <a:p>
            <a:r>
              <a:rPr lang="en-US" sz="2800" dirty="0"/>
              <a:t>Inspection(s) required</a:t>
            </a:r>
          </a:p>
          <a:p>
            <a:r>
              <a:rPr lang="en-US" sz="2800" dirty="0"/>
              <a:t>No renters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7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Process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30763"/>
          </a:xfrm>
        </p:spPr>
        <p:txBody>
          <a:bodyPr/>
          <a:lstStyle/>
          <a:p>
            <a:pPr>
              <a:buClr>
                <a:srgbClr val="1F497D"/>
              </a:buClr>
            </a:pPr>
            <a:r>
              <a:rPr lang="en-US" altLang="en-US" dirty="0">
                <a:solidFill>
                  <a:srgbClr val="009900"/>
                </a:solidFill>
              </a:rPr>
              <a:t>Lender and Realtor should be knowledgeable about DPA programs and requirements</a:t>
            </a:r>
          </a:p>
          <a:p>
            <a:pPr>
              <a:buClr>
                <a:srgbClr val="1F497D"/>
              </a:buClr>
            </a:pPr>
            <a:r>
              <a:rPr lang="en-US" altLang="en-US" dirty="0">
                <a:solidFill>
                  <a:srgbClr val="009900"/>
                </a:solidFill>
              </a:rPr>
              <a:t>Lender submits documents to DPA provider AFTER accepted offer</a:t>
            </a:r>
          </a:p>
          <a:p>
            <a:pPr>
              <a:buClr>
                <a:srgbClr val="1F497D"/>
              </a:buClr>
            </a:pPr>
            <a:r>
              <a:rPr lang="en-US" altLang="en-US" dirty="0"/>
              <a:t>Allow time to meet specific program requirements (inspections).</a:t>
            </a:r>
            <a:endParaRPr lang="en-US" altLang="en-US" dirty="0">
              <a:solidFill>
                <a:srgbClr val="009900"/>
              </a:solidFill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Stacking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45B4A-9D06-46D6-AC40-D76EF9872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4" y="1373229"/>
            <a:ext cx="8229600" cy="152237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family of 4 is purchase a property in the City of Madison with a purchase price of $225,000 and household income of $60,000. The household could be eligible for the following assistance if funds are available, and all criteria are met: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EB38B90-8D97-42F2-B233-FACD1171B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40540"/>
              </p:ext>
            </p:extLst>
          </p:nvPr>
        </p:nvGraphicFramePr>
        <p:xfrm>
          <a:off x="457200" y="3048000"/>
          <a:ext cx="8305800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1481342181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995553568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Down Payment Assistance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Maximum Amount of Assistance Based on Purchase Price of $225,000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355367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US" dirty="0"/>
                        <a:t>City of Madison Home Buy American Dream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47595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US" dirty="0"/>
                        <a:t>Down Payment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598957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US" dirty="0"/>
                        <a:t>Home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64858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US" b="1" dirty="0"/>
                        <a:t>Total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82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Programs</a:t>
            </a:r>
          </a:p>
        </p:txBody>
      </p:sp>
    </p:spTree>
    <p:extLst>
      <p:ext uri="{BB962C8B-B14F-4D97-AF65-F5344CB8AC3E}">
        <p14:creationId xmlns:p14="http://schemas.microsoft.com/office/powerpoint/2010/main" val="395969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2" y="1837225"/>
            <a:ext cx="3532398" cy="415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Home Buyers Round Table</a:t>
            </a:r>
            <a:endParaRPr lang="en-US" altLang="en-US" sz="40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86200" y="1752600"/>
            <a:ext cx="5029200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9900"/>
                </a:solidFill>
                <a:latin typeface="+mn-lt"/>
              </a:rPr>
              <a:t>Operation Fresh Start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9900"/>
                </a:solidFill>
                <a:latin typeface="+mn-lt"/>
              </a:rPr>
              <a:t>Common Wealth Development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9900"/>
                </a:solidFill>
                <a:latin typeface="+mn-lt"/>
              </a:rPr>
              <a:t>Habitat for Humanity 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9900"/>
                </a:solidFill>
                <a:latin typeface="+mn-lt"/>
              </a:rPr>
              <a:t>Wis. Partnership for Housing Development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9900"/>
                </a:solidFill>
                <a:latin typeface="+mn-lt"/>
              </a:rPr>
              <a:t>Madison Area Community Land Trust 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9900"/>
                </a:solidFill>
                <a:latin typeface="+mn-lt"/>
              </a:rPr>
              <a:t>Urban League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4419600"/>
            <a:ext cx="3733800" cy="1066800"/>
          </a:xfrm>
          <a:prstGeom prst="ellipse">
            <a:avLst/>
          </a:prstGeom>
          <a:noFill/>
          <a:ln>
            <a:solidFill>
              <a:srgbClr val="CA9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2438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Movin’ Out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5762" y="1700212"/>
            <a:ext cx="8224838" cy="3121025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1F497D"/>
              </a:buClr>
            </a:pPr>
            <a:r>
              <a:rPr lang="en-US" altLang="en-US" dirty="0">
                <a:solidFill>
                  <a:srgbClr val="009900"/>
                </a:solidFill>
              </a:rPr>
              <a:t>Serves households ≤80% CMI that have a member with permanent disability </a:t>
            </a:r>
          </a:p>
          <a:p>
            <a:pPr>
              <a:spcBef>
                <a:spcPts val="1200"/>
              </a:spcBef>
            </a:pPr>
            <a:r>
              <a:rPr lang="en-US" altLang="en-US" sz="3600" dirty="0">
                <a:solidFill>
                  <a:srgbClr val="009900"/>
                </a:solidFill>
              </a:rPr>
              <a:t>Contact Movin’ Out directly with questions</a:t>
            </a:r>
          </a:p>
          <a:p>
            <a:r>
              <a:rPr lang="en-US" altLang="en-US" sz="3600" b="1" i="1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www.movin-out.org</a:t>
            </a:r>
            <a:r>
              <a:rPr lang="en-US" altLang="en-US" dirty="0">
                <a:solidFill>
                  <a:srgbClr val="0099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5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What is Down Payment Assistance (DPA)?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8305800" cy="4373563"/>
          </a:xfrm>
        </p:spPr>
        <p:txBody>
          <a:bodyPr/>
          <a:lstStyle/>
          <a:p>
            <a:r>
              <a:rPr lang="en-US" sz="3200" dirty="0"/>
              <a:t>Loans to help home buyers who are Low to Moderate Income (LMI) afford homes</a:t>
            </a:r>
          </a:p>
          <a:p>
            <a:r>
              <a:rPr lang="en-US" sz="3200" dirty="0"/>
              <a:t>Income limits apply</a:t>
            </a:r>
          </a:p>
          <a:p>
            <a:r>
              <a:rPr lang="en-US" sz="3200" dirty="0"/>
              <a:t>Different repayment requirements depending on program. Check with your lender</a:t>
            </a:r>
          </a:p>
          <a:p>
            <a:r>
              <a:rPr lang="en-US" sz="3200" dirty="0"/>
              <a:t>Pays some down payment and closing costs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3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Home Buyers Round Table</a:t>
            </a:r>
            <a:endParaRPr lang="en-US" alt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295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hlinkClick r:id="rId3"/>
              </a:rPr>
              <a:t>www.homebuyersroundtable.org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6CF96-179E-46DD-8427-97645A0106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5" t="13077" r="3334" b="769"/>
          <a:stretch/>
        </p:blipFill>
        <p:spPr>
          <a:xfrm>
            <a:off x="228600" y="2057400"/>
            <a:ext cx="8686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Home Buyers Round Table</a:t>
            </a:r>
            <a:endParaRPr lang="en-US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262" t="42222" r="52651" b="28889"/>
          <a:stretch/>
        </p:blipFill>
        <p:spPr>
          <a:xfrm>
            <a:off x="2468880" y="1828800"/>
            <a:ext cx="4206240" cy="35278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Income Limits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00600"/>
          </a:xfrm>
        </p:spPr>
        <p:txBody>
          <a:bodyPr/>
          <a:lstStyle/>
          <a:p>
            <a:pPr>
              <a:buClr>
                <a:srgbClr val="1F497D"/>
              </a:buClr>
            </a:pPr>
            <a:r>
              <a:rPr lang="en-US" altLang="en-US" sz="3400" dirty="0">
                <a:solidFill>
                  <a:srgbClr val="009900"/>
                </a:solidFill>
              </a:rPr>
              <a:t>Change annually</a:t>
            </a:r>
          </a:p>
          <a:p>
            <a:pPr>
              <a:buClr>
                <a:srgbClr val="1F497D"/>
              </a:buClr>
            </a:pPr>
            <a:r>
              <a:rPr lang="en-US" altLang="en-US" sz="3400" dirty="0">
                <a:solidFill>
                  <a:srgbClr val="009900"/>
                </a:solidFill>
              </a:rPr>
              <a:t>Different for each county</a:t>
            </a:r>
          </a:p>
          <a:p>
            <a:pPr>
              <a:buClr>
                <a:srgbClr val="1F497D"/>
              </a:buClr>
            </a:pPr>
            <a:r>
              <a:rPr lang="en-US" altLang="en-US" sz="3400" dirty="0">
                <a:solidFill>
                  <a:srgbClr val="009900"/>
                </a:solidFill>
              </a:rPr>
              <a:t>Includes income of all adults in household (18+)</a:t>
            </a:r>
          </a:p>
          <a:p>
            <a:pPr>
              <a:buClr>
                <a:srgbClr val="1F497D"/>
              </a:buClr>
            </a:pPr>
            <a:r>
              <a:rPr lang="en-US" altLang="en-US" sz="3400" dirty="0">
                <a:solidFill>
                  <a:srgbClr val="009900"/>
                </a:solidFill>
              </a:rPr>
              <a:t>Generally 80% or less of county median income (CMI)</a:t>
            </a:r>
          </a:p>
          <a:p>
            <a:pPr>
              <a:buClr>
                <a:srgbClr val="1F497D"/>
              </a:buClr>
            </a:pPr>
            <a:r>
              <a:rPr lang="en-US" altLang="en-US" sz="3400" dirty="0">
                <a:solidFill>
                  <a:srgbClr val="009900"/>
                </a:solidFill>
              </a:rPr>
              <a:t>Varies by household size</a:t>
            </a:r>
          </a:p>
          <a:p>
            <a:pPr>
              <a:buFont typeface="Arial" charset="0"/>
              <a:buNone/>
            </a:pPr>
            <a:endParaRPr lang="en-US" altLang="en-US" sz="3400" u="sng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Income Limits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913762"/>
              </p:ext>
            </p:extLst>
          </p:nvPr>
        </p:nvGraphicFramePr>
        <p:xfrm>
          <a:off x="1295400" y="1524000"/>
          <a:ext cx="6553200" cy="4885765"/>
        </p:xfrm>
        <a:graphic>
          <a:graphicData uri="http://schemas.openxmlformats.org/drawingml/2006/table">
            <a:tbl>
              <a:tblPr/>
              <a:tblGrid>
                <a:gridCol w="323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08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 Income Guidelines by Household Size Dane County, WI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person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$54,950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person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$62,800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person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$70,650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person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$78,500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person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$84,800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person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$91,100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person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$97,350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person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$103,650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Eligibility Requirements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</a:pPr>
            <a:r>
              <a:rPr lang="en-US" altLang="en-US" sz="3200" dirty="0">
                <a:solidFill>
                  <a:srgbClr val="009900"/>
                </a:solidFill>
              </a:rPr>
              <a:t>Home buyer education completion certificate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</a:pPr>
            <a:r>
              <a:rPr lang="en-US" altLang="en-US" sz="3200" dirty="0">
                <a:solidFill>
                  <a:srgbClr val="009900"/>
                </a:solidFill>
              </a:rPr>
              <a:t>Single family homes/condo, ½ duplex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</a:pPr>
            <a:r>
              <a:rPr lang="en-US" altLang="en-US" sz="3200" dirty="0">
                <a:solidFill>
                  <a:srgbClr val="009900"/>
                </a:solidFill>
              </a:rPr>
              <a:t>Owner-occupied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</a:pPr>
            <a:r>
              <a:rPr lang="en-US" altLang="en-US" sz="3200" dirty="0">
                <a:solidFill>
                  <a:srgbClr val="009900"/>
                </a:solidFill>
              </a:rPr>
              <a:t>Some DPA are area-specific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Generally can’t have owned home in past 3 years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Most programs require some $ from borrower</a:t>
            </a:r>
          </a:p>
          <a:p>
            <a:pPr marL="0" indent="0">
              <a:buNone/>
            </a:pPr>
            <a:r>
              <a:rPr lang="en-US" altLang="en-US" sz="24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*Some programs require borrower to be a US Citizen or Permanent Resident Alien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DPA Loan Programs</a:t>
            </a:r>
          </a:p>
        </p:txBody>
      </p:sp>
    </p:spTree>
    <p:extLst>
      <p:ext uri="{BB962C8B-B14F-4D97-AF65-F5344CB8AC3E}">
        <p14:creationId xmlns:p14="http://schemas.microsoft.com/office/powerpoint/2010/main" val="201319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Home-Buy the American Dream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City of Madison $1,000 min.; $20,000 max</a:t>
            </a:r>
          </a:p>
          <a:p>
            <a:r>
              <a:rPr lang="en-US" dirty="0"/>
              <a:t>Dane County $1,000 min.; $5,000 max</a:t>
            </a:r>
          </a:p>
          <a:p>
            <a:r>
              <a:rPr lang="en-US" dirty="0"/>
              <a:t>Income limits 80% CMI</a:t>
            </a:r>
          </a:p>
          <a:p>
            <a:r>
              <a:rPr lang="en-US" dirty="0"/>
              <a:t>No interest, no monthly payment</a:t>
            </a:r>
          </a:p>
          <a:p>
            <a:r>
              <a:rPr lang="en-US" dirty="0"/>
              <a:t>Inspection(s) required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35047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4103</TotalTime>
  <Words>572</Words>
  <Application>Microsoft Office PowerPoint</Application>
  <PresentationFormat>On-screen Show (4:3)</PresentationFormat>
  <Paragraphs>106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Abadi MT Condensed Extra Bold</vt:lpstr>
      <vt:lpstr>Arial</vt:lpstr>
      <vt:lpstr>Calibri</vt:lpstr>
      <vt:lpstr>Courier New</vt:lpstr>
      <vt:lpstr>Times</vt:lpstr>
      <vt:lpstr>Times New Roman</vt:lpstr>
      <vt:lpstr>3_Office Theme</vt:lpstr>
      <vt:lpstr>PowerPoint Presentation</vt:lpstr>
      <vt:lpstr>What is Down Payment Assistance (DPA)?</vt:lpstr>
      <vt:lpstr>Home Buyers Round Table</vt:lpstr>
      <vt:lpstr>Home Buyers Round Table</vt:lpstr>
      <vt:lpstr>Income Limits</vt:lpstr>
      <vt:lpstr>Income Limits</vt:lpstr>
      <vt:lpstr>Other Eligibility Requirements</vt:lpstr>
      <vt:lpstr>DPA Loan Programs</vt:lpstr>
      <vt:lpstr>Home-Buy the American Dream</vt:lpstr>
      <vt:lpstr>DownPayment Plus (DPP)</vt:lpstr>
      <vt:lpstr>Home Start</vt:lpstr>
      <vt:lpstr>Easy Close Advantage</vt:lpstr>
      <vt:lpstr>MOmentum</vt:lpstr>
      <vt:lpstr>Process</vt:lpstr>
      <vt:lpstr>Stacking Example</vt:lpstr>
      <vt:lpstr>Other Programs</vt:lpstr>
      <vt:lpstr>Home Buyers Round Table</vt:lpstr>
      <vt:lpstr>Movin’ Out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J. Michael Collins</dc:creator>
  <cp:lastModifiedBy>Sara Whitley</cp:lastModifiedBy>
  <cp:revision>313</cp:revision>
  <cp:lastPrinted>2018-06-13T14:23:12Z</cp:lastPrinted>
  <dcterms:created xsi:type="dcterms:W3CDTF">1998-05-05T03:00:38Z</dcterms:created>
  <dcterms:modified xsi:type="dcterms:W3CDTF">2021-02-16T14:40:26Z</dcterms:modified>
</cp:coreProperties>
</file>