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348" r:id="rId2"/>
    <p:sldId id="341" r:id="rId3"/>
    <p:sldId id="342" r:id="rId4"/>
    <p:sldId id="345" r:id="rId5"/>
    <p:sldId id="347" r:id="rId6"/>
    <p:sldId id="343" r:id="rId7"/>
    <p:sldId id="344" r:id="rId8"/>
    <p:sldId id="346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76" autoAdjust="0"/>
    <p:restoredTop sz="70017"/>
  </p:normalViewPr>
  <p:slideViewPr>
    <p:cSldViewPr snapToGrid="0">
      <p:cViewPr varScale="1">
        <p:scale>
          <a:sx n="104" d="100"/>
          <a:sy n="104" d="100"/>
        </p:scale>
        <p:origin x="224" y="232"/>
      </p:cViewPr>
      <p:guideLst/>
    </p:cSldViewPr>
  </p:slideViewPr>
  <p:outlineViewPr>
    <p:cViewPr>
      <p:scale>
        <a:sx n="33" d="100"/>
        <a:sy n="33" d="100"/>
      </p:scale>
      <p:origin x="0" y="-38768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6" d="100"/>
          <a:sy n="76" d="100"/>
        </p:scale>
        <p:origin x="2320" y="2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32D6E87-DA8E-4A45-824F-83CDE9792B6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4F43857-D3D0-7845-9B4D-5E87DB2E8FC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16E47D-C702-B74B-BDBD-C2DBCA0174DE}" type="datetimeFigureOut">
              <a:rPr lang="en-US" smtClean="0"/>
              <a:t>1/30/20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5BCDAEB-C2E3-9B45-AD63-6A3AFFC414D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77DAB2A-F0F6-614D-A511-8C85BCE0F06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C65E44-8196-5D44-B79C-751318C39D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4645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937F43-DFC4-465E-B177-CAE877B9F355}" type="datetimeFigureOut">
              <a:rPr lang="en-US" smtClean="0"/>
              <a:t>1/30/20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A844E7-CC11-44A0-B099-431C3CB9CF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31771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DA844E7-CC11-44A0-B099-431C3CB9CF3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013025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DA844E7-CC11-44A0-B099-431C3CB9CF3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6449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2"/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Lead-based paint</a:t>
            </a:r>
          </a:p>
          <a:p>
            <a:pPr lvl="3"/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“Are all interior/exterior surfaces either free of cracking, scaling, peeling, chipping, and loose paint or adequately treated and covered to prevent exposure of the occupants to lead based paint hazards?”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DA844E7-CC11-44A0-B099-431C3CB9CF3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20071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DA844E7-CC11-44A0-B099-431C3CB9CF3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834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DA844E7-CC11-44A0-B099-431C3CB9CF3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598080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DA844E7-CC11-44A0-B099-431C3CB9CF3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668568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DA844E7-CC11-44A0-B099-431C3CB9CF3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87046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DA844E7-CC11-44A0-B099-431C3CB9CF3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0550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B009F-6396-45B3-B4F5-DB8E2702399A}" type="datetime1">
              <a:rPr lang="en-US" smtClean="0"/>
              <a:t>1/30/20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Jill Hauk Home Inspections, LLC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4ECEC-429F-4381-A86B-4F109525CB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88576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2D52C-43B1-4AFD-B60C-920A2F8AE491}" type="datetime1">
              <a:rPr lang="en-US" smtClean="0"/>
              <a:t>1/30/20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Jill Hauk Home Inspections, LLC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4ECEC-429F-4381-A86B-4F109525CB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4696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24157-9D7D-40B3-AB95-E8B6EB3F2E14}" type="datetime1">
              <a:rPr lang="en-US" smtClean="0"/>
              <a:t>1/30/20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Jill Hauk Home Inspections, LLC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4ECEC-429F-4381-A86B-4F109525CB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828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C544C-42BC-4560-A589-AE0A2BA69E6E}" type="datetime1">
              <a:rPr lang="en-US" smtClean="0"/>
              <a:t>1/30/20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Jill Hauk Home Inspections, LLC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4ECEC-429F-4381-A86B-4F109525CB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72933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66179-0CD4-42D0-A8D5-BE0FCEAD5971}" type="datetime1">
              <a:rPr lang="en-US" smtClean="0"/>
              <a:t>1/30/20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Jill Hauk Home Inspections, LLC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4ECEC-429F-4381-A86B-4F109525CB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986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EF376-AA53-4060-B5F6-6A52ED5176A4}" type="datetime1">
              <a:rPr lang="en-US" smtClean="0"/>
              <a:t>1/30/20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Jill Hauk Home Inspections, LLC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4ECEC-429F-4381-A86B-4F109525CB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03505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CC099-DC79-489D-8F5B-D9F00A78958D}" type="datetime1">
              <a:rPr lang="en-US" smtClean="0"/>
              <a:t>1/30/20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Jill Hauk Home Inspections, LLC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4ECEC-429F-4381-A86B-4F109525CB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6989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3CE91-52EB-43C0-A4CD-AECA88DAFB41}" type="datetime1">
              <a:rPr lang="en-US" smtClean="0"/>
              <a:t>1/30/20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Jill Hauk Home Inspections, LLC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4ECEC-429F-4381-A86B-4F109525CB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7196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238F4-D7AC-4C80-A54A-9FF58DB5C174}" type="datetime1">
              <a:rPr lang="en-US" smtClean="0"/>
              <a:t>1/30/20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Jill Hauk Home Inspections, LLC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4ECEC-429F-4381-A86B-4F109525CB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77504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4F6F4-F85C-41EB-8ABF-3BF5156D15BF}" type="datetime1">
              <a:rPr lang="en-US" smtClean="0"/>
              <a:t>1/30/20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Jill Hauk Home Inspections, LLC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4ECEC-429F-4381-A86B-4F109525CB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75151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A21D5-E182-491E-A0CE-6CDB132D1D03}" type="datetime1">
              <a:rPr lang="en-US" smtClean="0"/>
              <a:t>1/30/20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Jill Hauk Home Inspections, LLC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4ECEC-429F-4381-A86B-4F109525CB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4188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85000"/>
              </a:schemeClr>
            </a:gs>
            <a:gs pos="57000">
              <a:schemeClr val="bg1">
                <a:lumMod val="50000"/>
              </a:schemeClr>
            </a:gs>
            <a:gs pos="83000">
              <a:schemeClr val="bg1">
                <a:lumMod val="75000"/>
              </a:schemeClr>
            </a:gs>
            <a:gs pos="100000">
              <a:schemeClr val="bg1">
                <a:lumMod val="8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BA75A7-3D91-43AA-B7A6-A02AC251BF7E}" type="datetime1">
              <a:rPr lang="en-US" smtClean="0"/>
              <a:t>1/30/20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Jill Hauk Home Inspections, LLC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74ECEC-429F-4381-A86B-4F109525CB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9688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>
            <a:extLst>
              <a:ext uri="{FF2B5EF4-FFF2-40B4-BE49-F238E27FC236}">
                <a16:creationId xmlns:a16="http://schemas.microsoft.com/office/drawing/2014/main" id="{C0B27210-D0CA-4654-B3E3-9ABB4F178E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B4E8555-9989-DE4D-A51D-B43E83E314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658138" y="524256"/>
            <a:ext cx="5367724" cy="4450080"/>
          </a:xfrm>
        </p:spPr>
        <p:txBody>
          <a:bodyPr anchor="b">
            <a:normAutofit fontScale="90000"/>
          </a:bodyPr>
          <a:lstStyle/>
          <a:p>
            <a:pPr algn="l"/>
            <a:r>
              <a:rPr lang="en-US" dirty="0">
                <a:solidFill>
                  <a:schemeClr val="bg1"/>
                </a:solidFill>
              </a:rPr>
              <a:t>Overview of Madison’s Minimum Housing Code &amp; Lead-Based Paint (LBP) Investigations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76C9E54-9725-5840-A1E2-E1ADFB5A54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46627" y="4750893"/>
            <a:ext cx="4645250" cy="1147863"/>
          </a:xfrm>
        </p:spPr>
        <p:txBody>
          <a:bodyPr anchor="t">
            <a:normAutofit/>
          </a:bodyPr>
          <a:lstStyle/>
          <a:p>
            <a:pPr algn="l"/>
            <a:endParaRPr lang="en-US" sz="1900" dirty="0">
              <a:solidFill>
                <a:schemeClr val="bg1"/>
              </a:solidFill>
            </a:endParaRPr>
          </a:p>
          <a:p>
            <a:pPr algn="l"/>
            <a:r>
              <a:rPr lang="en-US" sz="1900" dirty="0">
                <a:solidFill>
                  <a:schemeClr val="bg1"/>
                </a:solidFill>
              </a:rPr>
              <a:t>Created by Doug Dalsing</a:t>
            </a:r>
            <a:br>
              <a:rPr lang="en-US" sz="1900" dirty="0">
                <a:solidFill>
                  <a:schemeClr val="bg1"/>
                </a:solidFill>
              </a:rPr>
            </a:br>
            <a:r>
              <a:rPr lang="en-US" sz="1900" dirty="0">
                <a:solidFill>
                  <a:schemeClr val="bg1"/>
                </a:solidFill>
              </a:rPr>
              <a:t>Co-Owner, Testudo LLC</a:t>
            </a:r>
          </a:p>
        </p:txBody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1DB7C82F-AB7E-4F0C-B829-FA1B9C4151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70B66945-4967-4040-926D-DCA44313CD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024154" cy="6858000"/>
          </a:xfrm>
          <a:custGeom>
            <a:avLst/>
            <a:gdLst>
              <a:gd name="connsiteX0" fmla="*/ 0 w 6024154"/>
              <a:gd name="connsiteY0" fmla="*/ 0 h 6858000"/>
              <a:gd name="connsiteX1" fmla="*/ 5953780 w 6024154"/>
              <a:gd name="connsiteY1" fmla="*/ 0 h 6858000"/>
              <a:gd name="connsiteX2" fmla="*/ 5989880 w 6024154"/>
              <a:gd name="connsiteY2" fmla="*/ 284091 h 6858000"/>
              <a:gd name="connsiteX3" fmla="*/ 6024154 w 6024154"/>
              <a:gd name="connsiteY3" fmla="*/ 962844 h 6858000"/>
              <a:gd name="connsiteX4" fmla="*/ 2549934 w 6024154"/>
              <a:gd name="connsiteY4" fmla="*/ 6800152 h 6858000"/>
              <a:gd name="connsiteX5" fmla="*/ 2436987 w 6024154"/>
              <a:gd name="connsiteY5" fmla="*/ 6858000 h 6858000"/>
              <a:gd name="connsiteX6" fmla="*/ 0 w 6024154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94BD8D6E-3EBB-4F44-B274-AAB6E4D4B3D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382" y="1353469"/>
            <a:ext cx="4047843" cy="27828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87645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E35A04CF-97D4-4FF7-B359-C546B1F62E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DE7243B-5109-444B-8FAF-7437C66BC0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4421332" cy="6858000"/>
          </a:xfrm>
          <a:custGeom>
            <a:avLst/>
            <a:gdLst>
              <a:gd name="connsiteX0" fmla="*/ 4421332 w 4421332"/>
              <a:gd name="connsiteY0" fmla="*/ 0 h 6858000"/>
              <a:gd name="connsiteX1" fmla="*/ 69075 w 4421332"/>
              <a:gd name="connsiteY1" fmla="*/ 0 h 6858000"/>
              <a:gd name="connsiteX2" fmla="*/ 35131 w 4421332"/>
              <a:gd name="connsiteY2" fmla="*/ 267128 h 6858000"/>
              <a:gd name="connsiteX3" fmla="*/ 0 w 4421332"/>
              <a:gd name="connsiteY3" fmla="*/ 962845 h 6858000"/>
              <a:gd name="connsiteX4" fmla="*/ 3276103 w 4421332"/>
              <a:gd name="connsiteY4" fmla="*/ 6782205 h 6858000"/>
              <a:gd name="connsiteX5" fmla="*/ 3407923 w 4421332"/>
              <a:gd name="connsiteY5" fmla="*/ 6858000 h 6858000"/>
              <a:gd name="connsiteX6" fmla="*/ 4421332 w 442133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21332" h="6858000">
                <a:moveTo>
                  <a:pt x="442133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4421332" y="685800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4C5D6221-DA7B-4611-AA26-7D8E349FDE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232227" cy="6858000"/>
          </a:xfrm>
          <a:custGeom>
            <a:avLst/>
            <a:gdLst>
              <a:gd name="connsiteX0" fmla="*/ 0 w 4232227"/>
              <a:gd name="connsiteY0" fmla="*/ 0 h 6858000"/>
              <a:gd name="connsiteX1" fmla="*/ 4161853 w 4232227"/>
              <a:gd name="connsiteY1" fmla="*/ 0 h 6858000"/>
              <a:gd name="connsiteX2" fmla="*/ 4197953 w 4232227"/>
              <a:gd name="connsiteY2" fmla="*/ 284091 h 6858000"/>
              <a:gd name="connsiteX3" fmla="*/ 4232227 w 4232227"/>
              <a:gd name="connsiteY3" fmla="*/ 962844 h 6858000"/>
              <a:gd name="connsiteX4" fmla="*/ 758007 w 4232227"/>
              <a:gd name="connsiteY4" fmla="*/ 6800152 h 6858000"/>
              <a:gd name="connsiteX5" fmla="*/ 645060 w 4232227"/>
              <a:gd name="connsiteY5" fmla="*/ 6858000 h 6858000"/>
              <a:gd name="connsiteX6" fmla="*/ 0 w 423222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232227" h="6858000">
                <a:moveTo>
                  <a:pt x="0" y="0"/>
                </a:moveTo>
                <a:lnTo>
                  <a:pt x="4161853" y="0"/>
                </a:lnTo>
                <a:lnTo>
                  <a:pt x="4197953" y="284091"/>
                </a:lnTo>
                <a:cubicBezTo>
                  <a:pt x="4220617" y="507260"/>
                  <a:pt x="4232227" y="733696"/>
                  <a:pt x="4232227" y="962844"/>
                </a:cubicBezTo>
                <a:cubicBezTo>
                  <a:pt x="4232227" y="3483472"/>
                  <a:pt x="2827409" y="5675986"/>
                  <a:pt x="758007" y="6800152"/>
                </a:cubicBezTo>
                <a:lnTo>
                  <a:pt x="645060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1B48017-06B2-BC42-849E-DC54B94B74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1412489"/>
            <a:ext cx="2871095" cy="2156621"/>
          </a:xfrm>
        </p:spPr>
        <p:txBody>
          <a:bodyPr anchor="t">
            <a:normAutofit/>
          </a:bodyPr>
          <a:lstStyle/>
          <a:p>
            <a:r>
              <a:rPr lang="en-US" sz="3600">
                <a:solidFill>
                  <a:srgbClr val="FFFFFF"/>
                </a:solidFill>
              </a:rPr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0F636E-BD78-1A49-9573-DFDE3A5B5B8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806462" y="1412489"/>
            <a:ext cx="6052983" cy="4363844"/>
          </a:xfrm>
        </p:spPr>
        <p:txBody>
          <a:bodyPr>
            <a:normAutofit/>
          </a:bodyPr>
          <a:lstStyle/>
          <a:p>
            <a:pPr marL="228600" lvl="1">
              <a:spcBef>
                <a:spcPts val="1000"/>
              </a:spcBef>
            </a:pPr>
            <a:r>
              <a:rPr lang="en-US" dirty="0"/>
              <a:t>Should be apparent that—YES—it is an inspection for meeting Madison’s minimum housing code</a:t>
            </a:r>
          </a:p>
          <a:p>
            <a:pPr marL="228600" lvl="1">
              <a:spcBef>
                <a:spcPts val="1000"/>
              </a:spcBef>
            </a:pPr>
            <a:r>
              <a:rPr lang="en-US" dirty="0"/>
              <a:t>Focus should be on the word “minimum”</a:t>
            </a:r>
          </a:p>
          <a:p>
            <a:pPr marL="685800" lvl="2">
              <a:spcBef>
                <a:spcPts val="1000"/>
              </a:spcBef>
            </a:pPr>
            <a:r>
              <a:rPr lang="en-US" sz="2400" dirty="0"/>
              <a:t>Level of detail is not comparable to a “home inspection” from a worthwhile home inspector</a:t>
            </a:r>
          </a:p>
          <a:p>
            <a:pPr marL="685800" lvl="2">
              <a:spcBef>
                <a:spcPts val="1000"/>
              </a:spcBef>
            </a:pPr>
            <a:r>
              <a:rPr lang="en-US" sz="2400" dirty="0"/>
              <a:t>&amp; yes, there’s certainly overlap with home inspection criteria </a:t>
            </a:r>
          </a:p>
        </p:txBody>
      </p:sp>
    </p:spTree>
    <p:extLst>
      <p:ext uri="{BB962C8B-B14F-4D97-AF65-F5344CB8AC3E}">
        <p14:creationId xmlns:p14="http://schemas.microsoft.com/office/powerpoint/2010/main" val="29339952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1DE7243B-5109-444B-8FAF-7437C66BC0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4421332" cy="6858000"/>
          </a:xfrm>
          <a:custGeom>
            <a:avLst/>
            <a:gdLst>
              <a:gd name="connsiteX0" fmla="*/ 4421332 w 4421332"/>
              <a:gd name="connsiteY0" fmla="*/ 0 h 6858000"/>
              <a:gd name="connsiteX1" fmla="*/ 69075 w 4421332"/>
              <a:gd name="connsiteY1" fmla="*/ 0 h 6858000"/>
              <a:gd name="connsiteX2" fmla="*/ 35131 w 4421332"/>
              <a:gd name="connsiteY2" fmla="*/ 267128 h 6858000"/>
              <a:gd name="connsiteX3" fmla="*/ 0 w 4421332"/>
              <a:gd name="connsiteY3" fmla="*/ 962845 h 6858000"/>
              <a:gd name="connsiteX4" fmla="*/ 3276103 w 4421332"/>
              <a:gd name="connsiteY4" fmla="*/ 6782205 h 6858000"/>
              <a:gd name="connsiteX5" fmla="*/ 3407923 w 4421332"/>
              <a:gd name="connsiteY5" fmla="*/ 6858000 h 6858000"/>
              <a:gd name="connsiteX6" fmla="*/ 4421332 w 442133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21332" h="6858000">
                <a:moveTo>
                  <a:pt x="442133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4421332" y="685800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4C5D6221-DA7B-4611-AA26-7D8E349FDE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232227" cy="6858000"/>
          </a:xfrm>
          <a:custGeom>
            <a:avLst/>
            <a:gdLst>
              <a:gd name="connsiteX0" fmla="*/ 0 w 4232227"/>
              <a:gd name="connsiteY0" fmla="*/ 0 h 6858000"/>
              <a:gd name="connsiteX1" fmla="*/ 4161853 w 4232227"/>
              <a:gd name="connsiteY1" fmla="*/ 0 h 6858000"/>
              <a:gd name="connsiteX2" fmla="*/ 4197953 w 4232227"/>
              <a:gd name="connsiteY2" fmla="*/ 284091 h 6858000"/>
              <a:gd name="connsiteX3" fmla="*/ 4232227 w 4232227"/>
              <a:gd name="connsiteY3" fmla="*/ 962844 h 6858000"/>
              <a:gd name="connsiteX4" fmla="*/ 758007 w 4232227"/>
              <a:gd name="connsiteY4" fmla="*/ 6800152 h 6858000"/>
              <a:gd name="connsiteX5" fmla="*/ 645060 w 4232227"/>
              <a:gd name="connsiteY5" fmla="*/ 6858000 h 6858000"/>
              <a:gd name="connsiteX6" fmla="*/ 0 w 423222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232227" h="6858000">
                <a:moveTo>
                  <a:pt x="0" y="0"/>
                </a:moveTo>
                <a:lnTo>
                  <a:pt x="4161853" y="0"/>
                </a:lnTo>
                <a:lnTo>
                  <a:pt x="4197953" y="284091"/>
                </a:lnTo>
                <a:cubicBezTo>
                  <a:pt x="4220617" y="507260"/>
                  <a:pt x="4232227" y="733696"/>
                  <a:pt x="4232227" y="962844"/>
                </a:cubicBezTo>
                <a:cubicBezTo>
                  <a:pt x="4232227" y="3483472"/>
                  <a:pt x="2827409" y="5675986"/>
                  <a:pt x="758007" y="6800152"/>
                </a:cubicBezTo>
                <a:lnTo>
                  <a:pt x="64506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5E2DAEA-D68E-F34F-9E62-C603FE32D8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1412489"/>
            <a:ext cx="2871095" cy="2127124"/>
          </a:xfrm>
        </p:spPr>
        <p:txBody>
          <a:bodyPr anchor="t">
            <a:normAutofit/>
          </a:bodyPr>
          <a:lstStyle/>
          <a:p>
            <a:r>
              <a:rPr lang="en-US" sz="3600" dirty="0">
                <a:solidFill>
                  <a:schemeClr val="bg1"/>
                </a:solidFill>
              </a:rPr>
              <a:t>What is checked?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9228EB-952F-844D-8D4F-277C4D51AAE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198993" y="1412489"/>
            <a:ext cx="2926080" cy="4363844"/>
          </a:xfrm>
        </p:spPr>
        <p:txBody>
          <a:bodyPr>
            <a:normAutofit/>
          </a:bodyPr>
          <a:lstStyle/>
          <a:p>
            <a:r>
              <a:rPr lang="en-US" dirty="0"/>
              <a:t>Presence of certain rooms</a:t>
            </a:r>
          </a:p>
          <a:p>
            <a:r>
              <a:rPr lang="en-US" dirty="0"/>
              <a:t>Makeup of certain rooms</a:t>
            </a:r>
          </a:p>
          <a:p>
            <a:r>
              <a:rPr lang="en-US" dirty="0"/>
              <a:t>Electrical</a:t>
            </a:r>
          </a:p>
          <a:p>
            <a:r>
              <a:rPr lang="en-US" dirty="0"/>
              <a:t>Heating</a:t>
            </a:r>
          </a:p>
          <a:p>
            <a:r>
              <a:rPr lang="en-US" dirty="0"/>
              <a:t>Health &amp; Safety</a:t>
            </a:r>
          </a:p>
          <a:p>
            <a:endParaRPr lang="en-US" sz="20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BFF6B56-2C19-6441-AA3C-18F55706CD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451604" y="1412489"/>
            <a:ext cx="2926080" cy="4363844"/>
          </a:xfrm>
        </p:spPr>
        <p:txBody>
          <a:bodyPr>
            <a:normAutofit/>
          </a:bodyPr>
          <a:lstStyle/>
          <a:p>
            <a:r>
              <a:rPr lang="en-US" dirty="0"/>
              <a:t>Functionality of certain appliances, fixtures, components</a:t>
            </a:r>
          </a:p>
          <a:p>
            <a:r>
              <a:rPr lang="en-US" dirty="0"/>
              <a:t>Lead-based paint</a:t>
            </a:r>
          </a:p>
          <a:p>
            <a:r>
              <a:rPr lang="en-US" dirty="0"/>
              <a:t>Exterior</a:t>
            </a:r>
          </a:p>
          <a:p>
            <a:r>
              <a:rPr lang="en-US" dirty="0"/>
              <a:t>Mechanicals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39320132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E35A04CF-97D4-4FF7-B359-C546B1F62E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DE7243B-5109-444B-8FAF-7437C66BC0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4421332" cy="6858000"/>
          </a:xfrm>
          <a:custGeom>
            <a:avLst/>
            <a:gdLst>
              <a:gd name="connsiteX0" fmla="*/ 4421332 w 4421332"/>
              <a:gd name="connsiteY0" fmla="*/ 0 h 6858000"/>
              <a:gd name="connsiteX1" fmla="*/ 69075 w 4421332"/>
              <a:gd name="connsiteY1" fmla="*/ 0 h 6858000"/>
              <a:gd name="connsiteX2" fmla="*/ 35131 w 4421332"/>
              <a:gd name="connsiteY2" fmla="*/ 267128 h 6858000"/>
              <a:gd name="connsiteX3" fmla="*/ 0 w 4421332"/>
              <a:gd name="connsiteY3" fmla="*/ 962845 h 6858000"/>
              <a:gd name="connsiteX4" fmla="*/ 3276103 w 4421332"/>
              <a:gd name="connsiteY4" fmla="*/ 6782205 h 6858000"/>
              <a:gd name="connsiteX5" fmla="*/ 3407923 w 4421332"/>
              <a:gd name="connsiteY5" fmla="*/ 6858000 h 6858000"/>
              <a:gd name="connsiteX6" fmla="*/ 4421332 w 442133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21332" h="6858000">
                <a:moveTo>
                  <a:pt x="442133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4421332" y="685800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4C5D6221-DA7B-4611-AA26-7D8E349FDE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232227" cy="6858000"/>
          </a:xfrm>
          <a:custGeom>
            <a:avLst/>
            <a:gdLst>
              <a:gd name="connsiteX0" fmla="*/ 0 w 4232227"/>
              <a:gd name="connsiteY0" fmla="*/ 0 h 6858000"/>
              <a:gd name="connsiteX1" fmla="*/ 4161853 w 4232227"/>
              <a:gd name="connsiteY1" fmla="*/ 0 h 6858000"/>
              <a:gd name="connsiteX2" fmla="*/ 4197953 w 4232227"/>
              <a:gd name="connsiteY2" fmla="*/ 284091 h 6858000"/>
              <a:gd name="connsiteX3" fmla="*/ 4232227 w 4232227"/>
              <a:gd name="connsiteY3" fmla="*/ 962844 h 6858000"/>
              <a:gd name="connsiteX4" fmla="*/ 758007 w 4232227"/>
              <a:gd name="connsiteY4" fmla="*/ 6800152 h 6858000"/>
              <a:gd name="connsiteX5" fmla="*/ 645060 w 4232227"/>
              <a:gd name="connsiteY5" fmla="*/ 6858000 h 6858000"/>
              <a:gd name="connsiteX6" fmla="*/ 0 w 423222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232227" h="6858000">
                <a:moveTo>
                  <a:pt x="0" y="0"/>
                </a:moveTo>
                <a:lnTo>
                  <a:pt x="4161853" y="0"/>
                </a:lnTo>
                <a:lnTo>
                  <a:pt x="4197953" y="284091"/>
                </a:lnTo>
                <a:cubicBezTo>
                  <a:pt x="4220617" y="507260"/>
                  <a:pt x="4232227" y="733696"/>
                  <a:pt x="4232227" y="962844"/>
                </a:cubicBezTo>
                <a:cubicBezTo>
                  <a:pt x="4232227" y="3483472"/>
                  <a:pt x="2827409" y="5675986"/>
                  <a:pt x="758007" y="6800152"/>
                </a:cubicBezTo>
                <a:lnTo>
                  <a:pt x="645060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1B48017-06B2-BC42-849E-DC54B94B74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1412489"/>
            <a:ext cx="2871095" cy="2156621"/>
          </a:xfrm>
        </p:spPr>
        <p:txBody>
          <a:bodyPr anchor="t">
            <a:normAutofit/>
          </a:bodyPr>
          <a:lstStyle/>
          <a:p>
            <a:r>
              <a:rPr lang="en-US" sz="3600" dirty="0">
                <a:solidFill>
                  <a:srgbClr val="FFFFFF"/>
                </a:solidFill>
              </a:rPr>
              <a:t>Most common reasons inspections don’t pass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0F636E-BD78-1A49-9573-DFDE3A5B5B8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806462" y="1412489"/>
            <a:ext cx="6052983" cy="4363844"/>
          </a:xfrm>
        </p:spPr>
        <p:txBody>
          <a:bodyPr>
            <a:normAutofit/>
          </a:bodyPr>
          <a:lstStyle/>
          <a:p>
            <a:r>
              <a:rPr lang="en-US" sz="2400" dirty="0"/>
              <a:t>Lack of smoke &amp; carbon monoxide detectors</a:t>
            </a:r>
          </a:p>
          <a:p>
            <a:r>
              <a:rPr lang="en-US" sz="2400" dirty="0"/>
              <a:t>Lack of window screens</a:t>
            </a:r>
          </a:p>
          <a:p>
            <a:r>
              <a:rPr lang="en-US" sz="2400" dirty="0"/>
              <a:t>Missing outlet covers</a:t>
            </a:r>
          </a:p>
          <a:p>
            <a:r>
              <a:rPr lang="en-US" sz="2400" dirty="0"/>
              <a:t>Inoperable windows (usually casement windows with broken hardware &amp; rotted sashes)</a:t>
            </a:r>
          </a:p>
          <a:p>
            <a:r>
              <a:rPr lang="en-US" sz="2400" dirty="0"/>
              <a:t>Deteriorated lead-based paint</a:t>
            </a:r>
          </a:p>
          <a:p>
            <a:r>
              <a:rPr lang="en-US" sz="2400" dirty="0"/>
              <a:t>Missing or dilapidated hand rails</a:t>
            </a:r>
          </a:p>
          <a:p>
            <a:r>
              <a:rPr lang="en-US" sz="2400" dirty="0"/>
              <a:t>Electrical hazards (missing covers)</a:t>
            </a:r>
          </a:p>
          <a:p>
            <a:r>
              <a:rPr lang="en-US" sz="2400" dirty="0"/>
              <a:t>Plumbing issues</a:t>
            </a:r>
          </a:p>
        </p:txBody>
      </p:sp>
    </p:spTree>
    <p:extLst>
      <p:ext uri="{BB962C8B-B14F-4D97-AF65-F5344CB8AC3E}">
        <p14:creationId xmlns:p14="http://schemas.microsoft.com/office/powerpoint/2010/main" val="35039017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E35A04CF-97D4-4FF7-B359-C546B1F62E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DE7243B-5109-444B-8FAF-7437C66BC0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4421332" cy="6858000"/>
          </a:xfrm>
          <a:custGeom>
            <a:avLst/>
            <a:gdLst>
              <a:gd name="connsiteX0" fmla="*/ 4421332 w 4421332"/>
              <a:gd name="connsiteY0" fmla="*/ 0 h 6858000"/>
              <a:gd name="connsiteX1" fmla="*/ 69075 w 4421332"/>
              <a:gd name="connsiteY1" fmla="*/ 0 h 6858000"/>
              <a:gd name="connsiteX2" fmla="*/ 35131 w 4421332"/>
              <a:gd name="connsiteY2" fmla="*/ 267128 h 6858000"/>
              <a:gd name="connsiteX3" fmla="*/ 0 w 4421332"/>
              <a:gd name="connsiteY3" fmla="*/ 962845 h 6858000"/>
              <a:gd name="connsiteX4" fmla="*/ 3276103 w 4421332"/>
              <a:gd name="connsiteY4" fmla="*/ 6782205 h 6858000"/>
              <a:gd name="connsiteX5" fmla="*/ 3407923 w 4421332"/>
              <a:gd name="connsiteY5" fmla="*/ 6858000 h 6858000"/>
              <a:gd name="connsiteX6" fmla="*/ 4421332 w 442133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21332" h="6858000">
                <a:moveTo>
                  <a:pt x="442133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4421332" y="685800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4C5D6221-DA7B-4611-AA26-7D8E349FDE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232227" cy="6858000"/>
          </a:xfrm>
          <a:custGeom>
            <a:avLst/>
            <a:gdLst>
              <a:gd name="connsiteX0" fmla="*/ 0 w 4232227"/>
              <a:gd name="connsiteY0" fmla="*/ 0 h 6858000"/>
              <a:gd name="connsiteX1" fmla="*/ 4161853 w 4232227"/>
              <a:gd name="connsiteY1" fmla="*/ 0 h 6858000"/>
              <a:gd name="connsiteX2" fmla="*/ 4197953 w 4232227"/>
              <a:gd name="connsiteY2" fmla="*/ 284091 h 6858000"/>
              <a:gd name="connsiteX3" fmla="*/ 4232227 w 4232227"/>
              <a:gd name="connsiteY3" fmla="*/ 962844 h 6858000"/>
              <a:gd name="connsiteX4" fmla="*/ 758007 w 4232227"/>
              <a:gd name="connsiteY4" fmla="*/ 6800152 h 6858000"/>
              <a:gd name="connsiteX5" fmla="*/ 645060 w 4232227"/>
              <a:gd name="connsiteY5" fmla="*/ 6858000 h 6858000"/>
              <a:gd name="connsiteX6" fmla="*/ 0 w 423222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232227" h="6858000">
                <a:moveTo>
                  <a:pt x="0" y="0"/>
                </a:moveTo>
                <a:lnTo>
                  <a:pt x="4161853" y="0"/>
                </a:lnTo>
                <a:lnTo>
                  <a:pt x="4197953" y="284091"/>
                </a:lnTo>
                <a:cubicBezTo>
                  <a:pt x="4220617" y="507260"/>
                  <a:pt x="4232227" y="733696"/>
                  <a:pt x="4232227" y="962844"/>
                </a:cubicBezTo>
                <a:cubicBezTo>
                  <a:pt x="4232227" y="3483472"/>
                  <a:pt x="2827409" y="5675986"/>
                  <a:pt x="758007" y="6800152"/>
                </a:cubicBezTo>
                <a:lnTo>
                  <a:pt x="645060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1B48017-06B2-BC42-849E-DC54B94B74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939" y="1290569"/>
            <a:ext cx="2703811" cy="2903479"/>
          </a:xfrm>
        </p:spPr>
        <p:txBody>
          <a:bodyPr anchor="t">
            <a:normAutofit fontScale="90000"/>
          </a:bodyPr>
          <a:lstStyle/>
          <a:p>
            <a:r>
              <a:rPr lang="en-US" sz="3600" dirty="0">
                <a:solidFill>
                  <a:srgbClr val="FFFFFF"/>
                </a:solidFill>
              </a:rPr>
              <a:t>Key definitions in WI’s lead-based paint (LBP) regulations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0F636E-BD78-1A49-9573-DFDE3A5B5B8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806462" y="840262"/>
            <a:ext cx="7092930" cy="5474043"/>
          </a:xfrm>
        </p:spPr>
        <p:txBody>
          <a:bodyPr>
            <a:normAutofit/>
          </a:bodyPr>
          <a:lstStyle/>
          <a:p>
            <a:r>
              <a:rPr lang="en-US" sz="2400" dirty="0"/>
              <a:t>Residential requirements for LBP apply to homes built before 1978</a:t>
            </a:r>
          </a:p>
          <a:p>
            <a:r>
              <a:rPr lang="en-US" sz="2400" dirty="0"/>
              <a:t>Lead inspection, or risk assessment</a:t>
            </a:r>
          </a:p>
          <a:p>
            <a:pPr lvl="1"/>
            <a:r>
              <a:rPr lang="en-US" sz="2000" dirty="0"/>
              <a:t>Comprehensive investigations that identify LBP</a:t>
            </a:r>
          </a:p>
          <a:p>
            <a:pPr lvl="2"/>
            <a:r>
              <a:rPr lang="en-US" sz="1600" dirty="0"/>
              <a:t>Inspections stop at merely identifying LBP</a:t>
            </a:r>
          </a:p>
          <a:p>
            <a:pPr lvl="2"/>
            <a:r>
              <a:rPr lang="en-US" sz="1600" dirty="0"/>
              <a:t>Risk assessments identify LBP hazards</a:t>
            </a:r>
          </a:p>
          <a:p>
            <a:r>
              <a:rPr lang="en-US" sz="2400" dirty="0"/>
              <a:t>Lead-safe remodeling or lead abatement</a:t>
            </a:r>
          </a:p>
          <a:p>
            <a:pPr lvl="1"/>
            <a:r>
              <a:rPr lang="en-US" sz="2000" dirty="0"/>
              <a:t>Lead abatement is permanent elimination of lead hazards</a:t>
            </a:r>
          </a:p>
          <a:p>
            <a:pPr lvl="1"/>
            <a:r>
              <a:rPr lang="en-US" sz="2000" dirty="0"/>
              <a:t>Remodeling can be completed in order to maintain components coated in LBP (&amp; might incidentally eliminate lead hazards)</a:t>
            </a:r>
          </a:p>
          <a:p>
            <a:pPr lvl="2"/>
            <a:r>
              <a:rPr lang="en-US" sz="1600" dirty="0"/>
              <a:t>Both require work to be completed by personnel certified by State of Wisconsin who hold a “blue card” before a clearance could proceed</a:t>
            </a:r>
          </a:p>
          <a:p>
            <a:r>
              <a:rPr lang="en-US" sz="2400" dirty="0"/>
              <a:t>Lead clearance</a:t>
            </a:r>
          </a:p>
          <a:p>
            <a:pPr lvl="1"/>
            <a:r>
              <a:rPr lang="en-US" sz="2000" dirty="0"/>
              <a:t>Completed after remodeling or abatement work is finished in order to assess whether all LBP debris is cleaned up</a:t>
            </a:r>
          </a:p>
        </p:txBody>
      </p:sp>
    </p:spTree>
    <p:extLst>
      <p:ext uri="{BB962C8B-B14F-4D97-AF65-F5344CB8AC3E}">
        <p14:creationId xmlns:p14="http://schemas.microsoft.com/office/powerpoint/2010/main" val="40974316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F9AC56-EE28-AA4F-B0A8-02EE9CA940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rmAutofit/>
          </a:bodyPr>
          <a:lstStyle/>
          <a:p>
            <a:pPr algn="r">
              <a:spcAft>
                <a:spcPts val="600"/>
              </a:spcAft>
            </a:pPr>
            <a:r>
              <a:rPr lang="en-US" sz="1100">
                <a:solidFill>
                  <a:schemeClr val="tx1">
                    <a:alpha val="80000"/>
                  </a:schemeClr>
                </a:solidFill>
              </a:rPr>
              <a:t>Jill Hauk Home Inspections, LLC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DD4AB3D-A045-7D49-9B90-07D0EC39D6D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988" y="190026"/>
            <a:ext cx="11503181" cy="6506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392079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38CD0D3-11F9-BB4E-96C5-11C1C784184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5375" y="640302"/>
            <a:ext cx="7461250" cy="5577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52647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0F636E-BD78-1A49-9573-DFDE3A5B5B8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62000" y="1236251"/>
            <a:ext cx="5314543" cy="4418687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US" sz="2400" dirty="0"/>
              <a:t>Please give a blank inspection form to your realtors ahead of time so they could address the easiest fixes beforehand</a:t>
            </a:r>
          </a:p>
          <a:p>
            <a:endParaRPr lang="en-US" sz="2400" dirty="0"/>
          </a:p>
          <a:p>
            <a:r>
              <a:rPr lang="en-US" sz="2400" dirty="0"/>
              <a:t>Contact the inspector, Doug Dalsing, with any questions:</a:t>
            </a:r>
            <a:br>
              <a:rPr lang="en-US" sz="2400" dirty="0"/>
            </a:br>
            <a:br>
              <a:rPr lang="en-US" sz="2400" dirty="0"/>
            </a:br>
            <a:r>
              <a:rPr lang="en-US" sz="2400" dirty="0" err="1"/>
              <a:t>doug@TestudoOnline.com</a:t>
            </a:r>
            <a:br>
              <a:rPr lang="en-US" sz="2400" dirty="0"/>
            </a:br>
            <a:br>
              <a:rPr lang="en-US" sz="2400" dirty="0"/>
            </a:br>
            <a:r>
              <a:rPr lang="en-US" sz="2400" dirty="0"/>
              <a:t>or</a:t>
            </a:r>
            <a:br>
              <a:rPr lang="en-US" sz="2400" dirty="0"/>
            </a:br>
            <a:br>
              <a:rPr lang="en-US" sz="2400" dirty="0"/>
            </a:br>
            <a:r>
              <a:rPr lang="en-US" sz="2400" dirty="0"/>
              <a:t>(608) 205-8025</a:t>
            </a: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CF62D2A7-8207-488C-9F46-316BA81A16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582780" y="-2008"/>
            <a:ext cx="5609220" cy="5840278"/>
          </a:xfrm>
          <a:custGeom>
            <a:avLst/>
            <a:gdLst>
              <a:gd name="connsiteX0" fmla="*/ 0 w 5609220"/>
              <a:gd name="connsiteY0" fmla="*/ 0 h 5840278"/>
              <a:gd name="connsiteX1" fmla="*/ 4637091 w 5609220"/>
              <a:gd name="connsiteY1" fmla="*/ 0 h 5840278"/>
              <a:gd name="connsiteX2" fmla="*/ 4822569 w 5609220"/>
              <a:gd name="connsiteY2" fmla="*/ 204077 h 5840278"/>
              <a:gd name="connsiteX3" fmla="*/ 5609220 w 5609220"/>
              <a:gd name="connsiteY3" fmla="*/ 2395363 h 5840278"/>
              <a:gd name="connsiteX4" fmla="*/ 2164305 w 5609220"/>
              <a:gd name="connsiteY4" fmla="*/ 5840278 h 5840278"/>
              <a:gd name="connsiteX5" fmla="*/ 238220 w 5609220"/>
              <a:gd name="connsiteY5" fmla="*/ 5251941 h 5840278"/>
              <a:gd name="connsiteX6" fmla="*/ 0 w 5609220"/>
              <a:gd name="connsiteY6" fmla="*/ 5073803 h 5840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609220" h="5840278">
                <a:moveTo>
                  <a:pt x="0" y="0"/>
                </a:moveTo>
                <a:lnTo>
                  <a:pt x="4637091" y="0"/>
                </a:lnTo>
                <a:lnTo>
                  <a:pt x="4822569" y="204077"/>
                </a:lnTo>
                <a:cubicBezTo>
                  <a:pt x="5314007" y="799562"/>
                  <a:pt x="5609220" y="1562987"/>
                  <a:pt x="5609220" y="2395363"/>
                </a:cubicBezTo>
                <a:cubicBezTo>
                  <a:pt x="5609220" y="4297937"/>
                  <a:pt x="4066879" y="5840278"/>
                  <a:pt x="2164305" y="5840278"/>
                </a:cubicBezTo>
                <a:cubicBezTo>
                  <a:pt x="1450840" y="5840278"/>
                  <a:pt x="788032" y="5623387"/>
                  <a:pt x="238220" y="5251941"/>
                </a:cubicBezTo>
                <a:lnTo>
                  <a:pt x="0" y="5073803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52AC6D7F-F068-4E11-BB06-F601D89BB9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750141" y="-2"/>
            <a:ext cx="5441859" cy="5654940"/>
          </a:xfrm>
          <a:custGeom>
            <a:avLst/>
            <a:gdLst>
              <a:gd name="connsiteX0" fmla="*/ 1041368 w 5441859"/>
              <a:gd name="connsiteY0" fmla="*/ 0 h 5654940"/>
              <a:gd name="connsiteX1" fmla="*/ 5441859 w 5441859"/>
              <a:gd name="connsiteY1" fmla="*/ 0 h 5654940"/>
              <a:gd name="connsiteX2" fmla="*/ 5441859 w 5441859"/>
              <a:gd name="connsiteY2" fmla="*/ 4820612 h 5654940"/>
              <a:gd name="connsiteX3" fmla="*/ 5285166 w 5441859"/>
              <a:gd name="connsiteY3" fmla="*/ 4957981 h 5654940"/>
              <a:gd name="connsiteX4" fmla="*/ 3267719 w 5441859"/>
              <a:gd name="connsiteY4" fmla="*/ 5654940 h 5654940"/>
              <a:gd name="connsiteX5" fmla="*/ 0 w 5441859"/>
              <a:gd name="connsiteY5" fmla="*/ 2387221 h 5654940"/>
              <a:gd name="connsiteX6" fmla="*/ 957093 w 5441859"/>
              <a:gd name="connsiteY6" fmla="*/ 76595 h 56549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441859" h="5654940">
                <a:moveTo>
                  <a:pt x="1041368" y="0"/>
                </a:moveTo>
                <a:lnTo>
                  <a:pt x="5441859" y="0"/>
                </a:lnTo>
                <a:lnTo>
                  <a:pt x="5441859" y="4820612"/>
                </a:lnTo>
                <a:lnTo>
                  <a:pt x="5285166" y="4957981"/>
                </a:lnTo>
                <a:cubicBezTo>
                  <a:pt x="4729628" y="5394557"/>
                  <a:pt x="4029081" y="5654940"/>
                  <a:pt x="3267719" y="5654940"/>
                </a:cubicBezTo>
                <a:cubicBezTo>
                  <a:pt x="1463008" y="5654940"/>
                  <a:pt x="0" y="4191932"/>
                  <a:pt x="0" y="2387221"/>
                </a:cubicBezTo>
                <a:cubicBezTo>
                  <a:pt x="0" y="1484866"/>
                  <a:pt x="365752" y="667936"/>
                  <a:pt x="957093" y="76595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4211718-1FCD-1D41-8F55-F7210143EEC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057" y="1236251"/>
            <a:ext cx="3796790" cy="26102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147162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</TotalTime>
  <Words>375</Words>
  <Application>Microsoft Macintosh PowerPoint</Application>
  <PresentationFormat>Widescreen</PresentationFormat>
  <Paragraphs>53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Overview of Madison’s Minimum Housing Code &amp; Lead-Based Paint (LBP) Investigations</vt:lpstr>
      <vt:lpstr>Introduction</vt:lpstr>
      <vt:lpstr>What is checked?</vt:lpstr>
      <vt:lpstr>Most common reasons inspections don’t pass</vt:lpstr>
      <vt:lpstr>Key definitions in WI’s lead-based paint (LBP) regulations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Housing Quality Systems (HQS) Inspections and Home Inspections</dc:title>
  <dc:creator>Doug Dalsing</dc:creator>
  <cp:lastModifiedBy>Doug Dalsing</cp:lastModifiedBy>
  <cp:revision>12</cp:revision>
  <cp:lastPrinted>2018-12-06T16:59:58Z</cp:lastPrinted>
  <dcterms:created xsi:type="dcterms:W3CDTF">2018-12-06T16:55:05Z</dcterms:created>
  <dcterms:modified xsi:type="dcterms:W3CDTF">2020-01-30T16:03:31Z</dcterms:modified>
</cp:coreProperties>
</file>