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8" r:id="rId2"/>
    <p:sldId id="341" r:id="rId3"/>
    <p:sldId id="342" r:id="rId4"/>
    <p:sldId id="345" r:id="rId5"/>
    <p:sldId id="347" r:id="rId6"/>
    <p:sldId id="343" r:id="rId7"/>
    <p:sldId id="344" r:id="rId8"/>
    <p:sldId id="34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6" autoAdjust="0"/>
    <p:restoredTop sz="70017"/>
  </p:normalViewPr>
  <p:slideViewPr>
    <p:cSldViewPr snapToGrid="0">
      <p:cViewPr varScale="1">
        <p:scale>
          <a:sx n="104" d="100"/>
          <a:sy n="104" d="100"/>
        </p:scale>
        <p:origin x="224" y="232"/>
      </p:cViewPr>
      <p:guideLst/>
    </p:cSldViewPr>
  </p:slideViewPr>
  <p:outlineViewPr>
    <p:cViewPr>
      <p:scale>
        <a:sx n="33" d="100"/>
        <a:sy n="33" d="100"/>
      </p:scale>
      <p:origin x="0" y="-387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32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2D6E87-DA8E-4A45-824F-83CDE9792B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F43857-D3D0-7845-9B4D-5E87DB2E8F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6E47D-C702-B74B-BDBD-C2DBCA0174DE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CDAEB-C2E3-9B45-AD63-6A3AFFC414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DAB2A-F0F6-614D-A511-8C85BCE0F0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65E44-8196-5D44-B79C-751318C3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6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37F43-DFC4-465E-B177-CAE877B9F355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844E7-CC11-44A0-B099-431C3CB9C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7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844E7-CC11-44A0-B099-431C3CB9CF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30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44E7-CC11-44A0-B099-431C3CB9CF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Lead-based paint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“Are all interior/exterior surfaces either free of cracking, scaling, peeling, chipping, and loose paint or adequately treated and covered to prevent exposure of the occupants to lead based paint hazards?”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44E7-CC11-44A0-B099-431C3CB9CF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0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44E7-CC11-44A0-B099-431C3CB9CF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3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A844E7-CC11-44A0-B099-431C3CB9CF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80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44E7-CC11-44A0-B099-431C3CB9CF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85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44E7-CC11-44A0-B099-431C3CB9CF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70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844E7-CC11-44A0-B099-431C3CB9CF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5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009F-6396-45B3-B4F5-DB8E2702399A}" type="datetime1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5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D52C-43B1-4AFD-B60C-920A2F8AE491}" type="datetime1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9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24157-9D7D-40B3-AB95-E8B6EB3F2E14}" type="datetime1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2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C544C-42BC-4560-A589-AE0A2BA69E6E}" type="datetime1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9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6179-0CD4-42D0-A8D5-BE0FCEAD5971}" type="datetime1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8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F376-AA53-4060-B5F6-6A52ED5176A4}" type="datetime1">
              <a:rPr lang="en-US" smtClean="0"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C099-DC79-489D-8F5B-D9F00A78958D}" type="datetime1">
              <a:rPr lang="en-US" smtClean="0"/>
              <a:t>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9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E91-52EB-43C0-A4CD-AECA88DAFB41}" type="datetime1">
              <a:rPr lang="en-US" smtClean="0"/>
              <a:t>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38F4-D7AC-4C80-A54A-9FF58DB5C174}" type="datetime1">
              <a:rPr lang="en-US" smtClean="0"/>
              <a:t>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5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F6F4-F85C-41EB-8ABF-3BF5156D15BF}" type="datetime1">
              <a:rPr lang="en-US" smtClean="0"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1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21D5-E182-491E-A0CE-6CDB132D1D03}" type="datetime1">
              <a:rPr lang="en-US" smtClean="0"/>
              <a:t>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Jill Hauk Home Inspections,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57000">
              <a:schemeClr val="bg1">
                <a:lumMod val="50000"/>
              </a:schemeClr>
            </a:gs>
            <a:gs pos="83000">
              <a:schemeClr val="bg1">
                <a:lumMod val="7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75A7-3D91-43AA-B7A6-A02AC251BF7E}" type="datetime1">
              <a:rPr lang="en-US" smtClean="0"/>
              <a:t>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Jill Hauk Home Inspections,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ECEC-429F-4381-A86B-4F109525C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6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4E8555-9989-DE4D-A51D-B43E83E31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8138" y="524256"/>
            <a:ext cx="5367724" cy="445008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Overview of Madison’s Minimum Housing Code &amp; Lead-Based Paint (LBP) Investigations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C9E54-9725-5840-A1E2-E1ADFB5A5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en-US" sz="1900" dirty="0">
              <a:solidFill>
                <a:schemeClr val="bg1"/>
              </a:solidFill>
            </a:endParaRPr>
          </a:p>
          <a:p>
            <a:pPr algn="l"/>
            <a:r>
              <a:rPr lang="en-US" sz="1900" dirty="0">
                <a:solidFill>
                  <a:schemeClr val="bg1"/>
                </a:solidFill>
              </a:rPr>
              <a:t>Created by Doug Dalsing</a:t>
            </a:r>
            <a:br>
              <a:rPr lang="en-US" sz="1900" dirty="0">
                <a:solidFill>
                  <a:schemeClr val="bg1"/>
                </a:solidFill>
              </a:rPr>
            </a:br>
            <a:r>
              <a:rPr lang="en-US" sz="1900" dirty="0">
                <a:solidFill>
                  <a:schemeClr val="bg1"/>
                </a:solidFill>
              </a:rPr>
              <a:t>Co-Owner, Testudo LLC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4BD8D6E-3EBB-4F44-B274-AAB6E4D4B3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353469"/>
            <a:ext cx="4047843" cy="278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6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48017-06B2-BC42-849E-DC54B94B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F636E-BD78-1A49-9573-DFDE3A5B5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6462" y="1412489"/>
            <a:ext cx="6052983" cy="4363844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/>
              <a:t>Should be apparent that—YES—it is an inspection for meeting Madison’s minimum housing code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Focus should be on the word “minimum”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Level of detail is not comparable to a “home inspection” from a worthwhile home inspector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/>
              <a:t>&amp; yes, there’s certainly overlap with home inspection criteria </a:t>
            </a:r>
          </a:p>
        </p:txBody>
      </p:sp>
    </p:spTree>
    <p:extLst>
      <p:ext uri="{BB962C8B-B14F-4D97-AF65-F5344CB8AC3E}">
        <p14:creationId xmlns:p14="http://schemas.microsoft.com/office/powerpoint/2010/main" val="293399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2DAEA-D68E-F34F-9E62-C603FE32D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27124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is checked?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228EB-952F-844D-8D4F-277C4D51A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dirty="0"/>
              <a:t>Presence of certain rooms</a:t>
            </a:r>
          </a:p>
          <a:p>
            <a:r>
              <a:rPr lang="en-US" dirty="0"/>
              <a:t>Makeup of certain rooms</a:t>
            </a:r>
          </a:p>
          <a:p>
            <a:r>
              <a:rPr lang="en-US" dirty="0"/>
              <a:t>Electrical</a:t>
            </a:r>
          </a:p>
          <a:p>
            <a:r>
              <a:rPr lang="en-US" dirty="0"/>
              <a:t>Heating</a:t>
            </a:r>
          </a:p>
          <a:p>
            <a:r>
              <a:rPr lang="en-US" dirty="0"/>
              <a:t>Health &amp; Safety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F6B56-2C19-6441-AA3C-18F55706C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dirty="0"/>
              <a:t>Functionality of certain appliances, fixtures, components</a:t>
            </a:r>
          </a:p>
          <a:p>
            <a:r>
              <a:rPr lang="en-US" dirty="0"/>
              <a:t>Lead-based paint</a:t>
            </a:r>
          </a:p>
          <a:p>
            <a:r>
              <a:rPr lang="en-US" dirty="0"/>
              <a:t>Exterior</a:t>
            </a:r>
          </a:p>
          <a:p>
            <a:r>
              <a:rPr lang="en-US" dirty="0"/>
              <a:t>Mechanicals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3201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48017-06B2-BC42-849E-DC54B94B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Most common reasons inspections don’t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F636E-BD78-1A49-9573-DFDE3A5B5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6462" y="1412489"/>
            <a:ext cx="6052983" cy="4363844"/>
          </a:xfrm>
        </p:spPr>
        <p:txBody>
          <a:bodyPr>
            <a:normAutofit/>
          </a:bodyPr>
          <a:lstStyle/>
          <a:p>
            <a:r>
              <a:rPr lang="en-US" sz="2400" dirty="0"/>
              <a:t>Lack of smoke &amp; carbon monoxide detectors</a:t>
            </a:r>
          </a:p>
          <a:p>
            <a:r>
              <a:rPr lang="en-US" sz="2400" dirty="0"/>
              <a:t>Lack of window screens</a:t>
            </a:r>
          </a:p>
          <a:p>
            <a:r>
              <a:rPr lang="en-US" sz="2400" dirty="0"/>
              <a:t>Missing outlet covers</a:t>
            </a:r>
          </a:p>
          <a:p>
            <a:r>
              <a:rPr lang="en-US" sz="2400" dirty="0"/>
              <a:t>Inoperable windows (usually casement windows with broken hardware &amp; rotted sashes)</a:t>
            </a:r>
          </a:p>
          <a:p>
            <a:r>
              <a:rPr lang="en-US" sz="2400" dirty="0"/>
              <a:t>Deteriorated lead-based paint</a:t>
            </a:r>
          </a:p>
          <a:p>
            <a:r>
              <a:rPr lang="en-US" sz="2400" dirty="0"/>
              <a:t>Missing or dilapidated hand rails</a:t>
            </a:r>
          </a:p>
          <a:p>
            <a:r>
              <a:rPr lang="en-US" sz="2400" dirty="0"/>
              <a:t>Electrical hazards (missing covers)</a:t>
            </a:r>
          </a:p>
          <a:p>
            <a:r>
              <a:rPr lang="en-US" sz="2400" dirty="0"/>
              <a:t>Plumbing issues</a:t>
            </a:r>
          </a:p>
        </p:txBody>
      </p:sp>
    </p:spTree>
    <p:extLst>
      <p:ext uri="{BB962C8B-B14F-4D97-AF65-F5344CB8AC3E}">
        <p14:creationId xmlns:p14="http://schemas.microsoft.com/office/powerpoint/2010/main" val="350390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48017-06B2-BC42-849E-DC54B94B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939" y="1290569"/>
            <a:ext cx="2703811" cy="2903479"/>
          </a:xfrm>
        </p:spPr>
        <p:txBody>
          <a:bodyPr anchor="t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Key definitions in WI’s lead-based paint (LBP)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F636E-BD78-1A49-9573-DFDE3A5B5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6462" y="840262"/>
            <a:ext cx="7092930" cy="5474043"/>
          </a:xfrm>
        </p:spPr>
        <p:txBody>
          <a:bodyPr>
            <a:normAutofit/>
          </a:bodyPr>
          <a:lstStyle/>
          <a:p>
            <a:r>
              <a:rPr lang="en-US" sz="2400" dirty="0"/>
              <a:t>Residential requirements for LBP apply to homes built before 1978</a:t>
            </a:r>
          </a:p>
          <a:p>
            <a:r>
              <a:rPr lang="en-US" sz="2400" dirty="0"/>
              <a:t>Lead inspection, or risk assessment</a:t>
            </a:r>
          </a:p>
          <a:p>
            <a:pPr lvl="1"/>
            <a:r>
              <a:rPr lang="en-US" sz="2000" dirty="0"/>
              <a:t>Comprehensive investigations that identify LBP</a:t>
            </a:r>
          </a:p>
          <a:p>
            <a:pPr lvl="2"/>
            <a:r>
              <a:rPr lang="en-US" sz="1600" dirty="0"/>
              <a:t>Inspections stop at merely identifying LBP</a:t>
            </a:r>
          </a:p>
          <a:p>
            <a:pPr lvl="2"/>
            <a:r>
              <a:rPr lang="en-US" sz="1600" dirty="0"/>
              <a:t>Risk assessments identify LBP hazards</a:t>
            </a:r>
          </a:p>
          <a:p>
            <a:r>
              <a:rPr lang="en-US" sz="2400" dirty="0"/>
              <a:t>Lead-safe remodeling or lead abatement</a:t>
            </a:r>
          </a:p>
          <a:p>
            <a:pPr lvl="1"/>
            <a:r>
              <a:rPr lang="en-US" sz="2000" dirty="0"/>
              <a:t>Lead abatement is permanent elimination of lead hazards</a:t>
            </a:r>
          </a:p>
          <a:p>
            <a:pPr lvl="1"/>
            <a:r>
              <a:rPr lang="en-US" sz="2000" dirty="0"/>
              <a:t>Remodeling can be completed in order to maintain components coated in LBP (&amp; might incidentally eliminate lead hazards)</a:t>
            </a:r>
          </a:p>
          <a:p>
            <a:pPr lvl="2"/>
            <a:r>
              <a:rPr lang="en-US" sz="1600" dirty="0"/>
              <a:t>Both require work to be completed by personnel certified by State of Wisconsin who hold a “blue card” before a clearance could proceed</a:t>
            </a:r>
          </a:p>
          <a:p>
            <a:r>
              <a:rPr lang="en-US" sz="2400" dirty="0"/>
              <a:t>Lead clearance</a:t>
            </a:r>
          </a:p>
          <a:p>
            <a:pPr lvl="1"/>
            <a:r>
              <a:rPr lang="en-US" sz="2000" dirty="0"/>
              <a:t>Completed after remodeling or abatement work is finished in order to assess whether all LBP debris is cleaned up</a:t>
            </a:r>
          </a:p>
        </p:txBody>
      </p:sp>
    </p:spTree>
    <p:extLst>
      <p:ext uri="{BB962C8B-B14F-4D97-AF65-F5344CB8AC3E}">
        <p14:creationId xmlns:p14="http://schemas.microsoft.com/office/powerpoint/2010/main" val="4097431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9AC56-EE28-AA4F-B0A8-02EE9CA94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chemeClr val="tx1">
                    <a:alpha val="80000"/>
                  </a:schemeClr>
                </a:solidFill>
              </a:rPr>
              <a:t>Jill Hauk Home Inspections, LLC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D4AB3D-A045-7D49-9B90-07D0EC39D6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88" y="190026"/>
            <a:ext cx="11503181" cy="650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20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8CD0D3-11F9-BB4E-96C5-11C1C7841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375" y="640302"/>
            <a:ext cx="7461250" cy="557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64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F636E-BD78-1A49-9573-DFDE3A5B5B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236251"/>
            <a:ext cx="5314543" cy="44186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 dirty="0"/>
              <a:t>Please give a blank inspection form to your realtors ahead of time so they could address the easiest fixes beforehand</a:t>
            </a:r>
          </a:p>
          <a:p>
            <a:endParaRPr lang="en-US" sz="2400" dirty="0"/>
          </a:p>
          <a:p>
            <a:r>
              <a:rPr lang="en-US" sz="2400" dirty="0"/>
              <a:t>Contact the inspector, Doug Dalsing, with any questions: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doug@TestudoOnline.com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or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(608) 205-8025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211718-1FCD-1D41-8F55-F7210143E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57" y="1236251"/>
            <a:ext cx="3796790" cy="261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71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375</Words>
  <Application>Microsoft Macintosh PowerPoint</Application>
  <PresentationFormat>Widescreen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Overview of Madison’s Minimum Housing Code &amp; Lead-Based Paint (LBP) Investigations</vt:lpstr>
      <vt:lpstr>Introduction</vt:lpstr>
      <vt:lpstr>What is checked?</vt:lpstr>
      <vt:lpstr>Most common reasons inspections don’t pass</vt:lpstr>
      <vt:lpstr>Key definitions in WI’s lead-based paint (LBP) regulations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Quality Systems (HQS) Inspections and Home Inspections</dc:title>
  <dc:creator>Doug Dalsing</dc:creator>
  <cp:lastModifiedBy>Doug Dalsing</cp:lastModifiedBy>
  <cp:revision>12</cp:revision>
  <cp:lastPrinted>2018-12-06T16:59:58Z</cp:lastPrinted>
  <dcterms:created xsi:type="dcterms:W3CDTF">2018-12-06T16:55:05Z</dcterms:created>
  <dcterms:modified xsi:type="dcterms:W3CDTF">2020-01-30T16:03:31Z</dcterms:modified>
</cp:coreProperties>
</file>