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Lst>
  <p:sldSz cx="18288000" cy="10287000"/>
  <p:notesSz cx="6858000" cy="9144000"/>
  <p:embeddedFontLst>
    <p:embeddedFont>
      <p:font typeface="Canva Sans Bold" panose="020B0604020202020204" charset="0"/>
      <p:regular r:id="rId99"/>
    </p:embeddedFont>
    <p:embeddedFont>
      <p:font typeface="Gidole" panose="020B0604020202020204" charset="0"/>
      <p:regular r:id="rId100"/>
    </p:embeddedFont>
    <p:embeddedFont>
      <p:font typeface="League Spartan" panose="020B0604020202020204" charset="0"/>
      <p:regular r:id="rId101"/>
    </p:embeddedFont>
    <p:embeddedFont>
      <p:font typeface="Open Sans" panose="020B0606030504020204" pitchFamily="34" charset="0"/>
      <p:regular r:id="rId102"/>
    </p:embeddedFont>
    <p:embeddedFont>
      <p:font typeface="Open Sans Bold" panose="020B0806030504020204" charset="0"/>
      <p:regular r:id="rId103"/>
    </p:embeddedFont>
    <p:embeddedFont>
      <p:font typeface="Telegraf Bold" panose="020B0604020202020204" charset="0"/>
      <p:regular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9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rascw.org"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docs.google.com/spreadsheets/d/1DUF2isFWsqVSYhbaACYtbgcLi_YjDqpE3GLQIVgkKQg/edit#gid=69851113" TargetMode="External"/><Relationship Id="rId5" Type="http://schemas.openxmlformats.org/officeDocument/2006/relationships/image" Target="../media/image2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narrpr.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nar.realtor/thats-who-w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hyperlink" Target="http://www.nar.realtor" TargetMode="External"/><Relationship Id="rId3" Type="http://schemas.openxmlformats.org/officeDocument/2006/relationships/image" Target="../media/image8.sv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docs.google.com/spreadsheets/d/1DUF2isFWsqVSYhbaACYtbgcLi_YjDqpE3GLQIVgkKQg/edit#gid=69851113"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hyperlink" Target="http://www.wra.org"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www.scwmls.com" TargetMode="External"/><Relationship Id="rId3" Type="http://schemas.openxmlformats.org/officeDocument/2006/relationships/image" Target="../media/image8.sv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hyperlink" Target="http://scwmls.paragonrels.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ascw.org/member-services/rediscover-the-value-of-rascw/"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members.rascw.org/even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ar.realtor/commercial/advocacy"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www.nar.realtor/commercial/courses-designations-and-events" TargetMode="External"/><Relationship Id="rId4" Type="http://schemas.openxmlformats.org/officeDocument/2006/relationships/hyperlink" Target="https://www.nar.realtor/research-and-statistics/research-reports/commercial-research"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rascw.org"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mailto:charisse@wisre.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docs.google.com/spreadsheets/d/1DUF2isFWsqVSYhbaACYtbgcLi_YjDqpE3GLQIVgkKQg/edit#gid=6985111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docs.google.com/spreadsheets/d/1DUF2isFWsqVSYhbaACYtbgcLi_YjDqpE3GLQIVgkKQg/edit#gid=6985111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ideo" Target="https://www.youtube.com/watch?v=wGFFewdGUWI" TargetMode="External"/><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rascw.or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rascw.org/resources/realtor-safety-tools-resources/" TargetMode="External"/><Relationship Id="rId2" Type="http://schemas.openxmlformats.org/officeDocument/2006/relationships/hyperlink" Target="https://www.rascw.org/wp-content/uploads/2021/09/Getting-Started.-SafeShowings.-instructions-SSE-flyer.pdf"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nar.realtor/safet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nar.realtor/law-and-ethics/cybersecurity-checklist-best-practices-for-real-estate-professionals" TargetMode="Externa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watch?v=406ZA9PpD7I" TargetMode="Externa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nar.realtor/membership-marks-manual"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watch?v=wqN-D3f49fE"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sv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vimeo.com/287149469"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hyperlink" Target="http://homebuyersroundtable.org" TargetMode="External"/><Relationship Id="rId2" Type="http://schemas.openxmlformats.org/officeDocument/2006/relationships/slideLayout" Target="../slideLayouts/slideLayout7.xml"/><Relationship Id="rId1" Type="http://schemas.openxmlformats.org/officeDocument/2006/relationships/video" Target="https://www.youtube.com/watch?v=pnAh47SVY_s" TargetMode="External"/><Relationship Id="rId6" Type="http://schemas.openxmlformats.org/officeDocument/2006/relationships/image" Target="../media/image57.png"/><Relationship Id="rId5" Type="http://schemas.openxmlformats.org/officeDocument/2006/relationships/image" Target="../media/image15.jpeg"/><Relationship Id="rId4" Type="http://schemas.openxmlformats.org/officeDocument/2006/relationships/image" Target="../media/image20.svg"/></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rascw.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7250735" y="-774700"/>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1897617" y="1776154"/>
            <a:ext cx="7655983" cy="2258515"/>
          </a:xfrm>
          <a:custGeom>
            <a:avLst/>
            <a:gdLst/>
            <a:ahLst/>
            <a:cxnLst/>
            <a:rect l="l" t="t" r="r" b="b"/>
            <a:pathLst>
              <a:path w="7655983" h="2258515">
                <a:moveTo>
                  <a:pt x="0" y="0"/>
                </a:moveTo>
                <a:lnTo>
                  <a:pt x="7655983" y="0"/>
                </a:lnTo>
                <a:lnTo>
                  <a:pt x="7655983" y="2258515"/>
                </a:lnTo>
                <a:lnTo>
                  <a:pt x="0" y="2258515"/>
                </a:lnTo>
                <a:lnTo>
                  <a:pt x="0" y="0"/>
                </a:lnTo>
                <a:close/>
              </a:path>
            </a:pathLst>
          </a:custGeom>
          <a:blipFill>
            <a:blip r:embed="rId4"/>
            <a:stretch>
              <a:fillRect/>
            </a:stretch>
          </a:blipFill>
        </p:spPr>
      </p:sp>
      <p:sp>
        <p:nvSpPr>
          <p:cNvPr id="6" name="TextBox 6"/>
          <p:cNvSpPr txBox="1"/>
          <p:nvPr/>
        </p:nvSpPr>
        <p:spPr>
          <a:xfrm>
            <a:off x="2562012" y="4910360"/>
            <a:ext cx="6836783" cy="2072580"/>
          </a:xfrm>
          <a:prstGeom prst="rect">
            <a:avLst/>
          </a:prstGeom>
        </p:spPr>
        <p:txBody>
          <a:bodyPr lIns="0" tIns="0" rIns="0" bIns="0" rtlCol="0" anchor="t">
            <a:spAutoFit/>
          </a:bodyPr>
          <a:lstStyle/>
          <a:p>
            <a:pPr algn="l">
              <a:lnSpc>
                <a:spcPts val="8160"/>
              </a:lnSpc>
            </a:pPr>
            <a:r>
              <a:rPr lang="en-US" sz="6800">
                <a:solidFill>
                  <a:srgbClr val="FFFFFF"/>
                </a:solidFill>
                <a:latin typeface="League Spartan"/>
                <a:ea typeface="League Spartan"/>
                <a:cs typeface="League Spartan"/>
                <a:sym typeface="League Spartan"/>
              </a:rPr>
              <a:t>NEW MEMBER ORIENTATION</a:t>
            </a:r>
          </a:p>
        </p:txBody>
      </p:sp>
      <p:sp>
        <p:nvSpPr>
          <p:cNvPr id="7" name="TextBox 7"/>
          <p:cNvSpPr txBox="1"/>
          <p:nvPr/>
        </p:nvSpPr>
        <p:spPr>
          <a:xfrm>
            <a:off x="13787197" y="9340112"/>
            <a:ext cx="3963591" cy="382269"/>
          </a:xfrm>
          <a:prstGeom prst="rect">
            <a:avLst/>
          </a:prstGeom>
        </p:spPr>
        <p:txBody>
          <a:bodyPr lIns="0" tIns="0" rIns="0" bIns="0" rtlCol="0" anchor="t">
            <a:spAutoFit/>
          </a:bodyPr>
          <a:lstStyle/>
          <a:p>
            <a:pPr algn="ctr">
              <a:lnSpc>
                <a:spcPts val="3080"/>
              </a:lnSpc>
            </a:pPr>
            <a:r>
              <a:rPr lang="en-US" sz="2200" u="sng">
                <a:solidFill>
                  <a:srgbClr val="FFFFFF"/>
                </a:solidFill>
                <a:latin typeface="League Spartan"/>
                <a:ea typeface="League Spartan"/>
                <a:cs typeface="League Spartan"/>
                <a:sym typeface="League Spartan"/>
                <a:hlinkClick r:id="rId5" tooltip="http://rascw.org"/>
              </a:rPr>
              <a:t>rascw.org</a:t>
            </a:r>
            <a:r>
              <a:rPr lang="en-US" sz="2200">
                <a:solidFill>
                  <a:srgbClr val="FFFFFF"/>
                </a:solidFill>
                <a:latin typeface="League Spartan"/>
                <a:ea typeface="League Spartan"/>
                <a:cs typeface="League Spartan"/>
                <a:sym typeface="League Spartan"/>
              </a:rPr>
              <a:t>   608-240-2800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6112983"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743981"/>
            <a:ext cx="7461221" cy="2271141"/>
            <a:chOff x="0" y="0"/>
            <a:chExt cx="952793" cy="290023"/>
          </a:xfrm>
        </p:grpSpPr>
        <p:sp>
          <p:nvSpPr>
            <p:cNvPr id="7" name="Freeform 7"/>
            <p:cNvSpPr/>
            <p:nvPr/>
          </p:nvSpPr>
          <p:spPr>
            <a:xfrm>
              <a:off x="0" y="0"/>
              <a:ext cx="952793" cy="290023"/>
            </a:xfrm>
            <a:custGeom>
              <a:avLst/>
              <a:gdLst/>
              <a:ahLst/>
              <a:cxnLst/>
              <a:rect l="l" t="t" r="r" b="b"/>
              <a:pathLst>
                <a:path w="952793" h="290023">
                  <a:moveTo>
                    <a:pt x="0" y="0"/>
                  </a:moveTo>
                  <a:lnTo>
                    <a:pt x="952793" y="0"/>
                  </a:lnTo>
                  <a:lnTo>
                    <a:pt x="952793" y="290023"/>
                  </a:lnTo>
                  <a:lnTo>
                    <a:pt x="0" y="290023"/>
                  </a:lnTo>
                  <a:close/>
                </a:path>
              </a:pathLst>
            </a:custGeom>
            <a:solidFill>
              <a:srgbClr val="011C50"/>
            </a:solidFill>
          </p:spPr>
        </p:sp>
      </p:grpSp>
      <p:sp>
        <p:nvSpPr>
          <p:cNvPr id="8" name="TextBox 8"/>
          <p:cNvSpPr txBox="1"/>
          <p:nvPr/>
        </p:nvSpPr>
        <p:spPr>
          <a:xfrm>
            <a:off x="7076583" y="2272548"/>
            <a:ext cx="10568262" cy="599440"/>
          </a:xfrm>
          <a:prstGeom prst="rect">
            <a:avLst/>
          </a:prstGeom>
        </p:spPr>
        <p:txBody>
          <a:bodyPr lIns="0" tIns="0" rIns="0" bIns="0" rtlCol="0" anchor="t">
            <a:spAutoFit/>
          </a:bodyPr>
          <a:lstStyle/>
          <a:p>
            <a:pPr marL="0" lvl="0" indent="0" algn="l">
              <a:lnSpc>
                <a:spcPts val="4939"/>
              </a:lnSpc>
            </a:pPr>
            <a:r>
              <a:rPr lang="en-US" sz="3799" b="1" u="sng">
                <a:solidFill>
                  <a:srgbClr val="011C50"/>
                </a:solidFill>
                <a:latin typeface="League Spartan"/>
                <a:ea typeface="League Spartan"/>
                <a:cs typeface="League Spartan"/>
                <a:sym typeface="League Spartan"/>
              </a:rPr>
              <a:t>NAR</a:t>
            </a:r>
            <a:r>
              <a:rPr lang="en-US" sz="3799" b="1">
                <a:solidFill>
                  <a:srgbClr val="011C50"/>
                </a:solidFill>
                <a:latin typeface="League Spartan"/>
                <a:ea typeface="League Spartan"/>
                <a:cs typeface="League Spartan"/>
                <a:sym typeface="League Spartan"/>
              </a:rPr>
              <a:t>: Nati</a:t>
            </a:r>
            <a:r>
              <a:rPr lang="en-US" sz="3799" b="1" u="none">
                <a:solidFill>
                  <a:srgbClr val="011C50"/>
                </a:solidFill>
                <a:latin typeface="League Spartan"/>
                <a:ea typeface="League Spartan"/>
                <a:cs typeface="League Spartan"/>
                <a:sym typeface="League Spartan"/>
              </a:rPr>
              <a:t>onal Association of REALTORS®</a:t>
            </a:r>
          </a:p>
        </p:txBody>
      </p:sp>
      <p:sp>
        <p:nvSpPr>
          <p:cNvPr id="9" name="TextBox 9"/>
          <p:cNvSpPr txBox="1"/>
          <p:nvPr/>
        </p:nvSpPr>
        <p:spPr>
          <a:xfrm>
            <a:off x="7076583" y="4745242"/>
            <a:ext cx="10225720" cy="599440"/>
          </a:xfrm>
          <a:prstGeom prst="rect">
            <a:avLst/>
          </a:prstGeom>
        </p:spPr>
        <p:txBody>
          <a:bodyPr lIns="0" tIns="0" rIns="0" bIns="0" rtlCol="0" anchor="t">
            <a:spAutoFit/>
          </a:bodyPr>
          <a:lstStyle/>
          <a:p>
            <a:pPr marL="0" lvl="0" indent="0" algn="l">
              <a:lnSpc>
                <a:spcPts val="4939"/>
              </a:lnSpc>
            </a:pPr>
            <a:r>
              <a:rPr lang="en-US" sz="3799" b="1" u="sng">
                <a:solidFill>
                  <a:srgbClr val="011C50"/>
                </a:solidFill>
                <a:latin typeface="League Spartan"/>
                <a:ea typeface="League Spartan"/>
                <a:cs typeface="League Spartan"/>
                <a:sym typeface="League Spartan"/>
              </a:rPr>
              <a:t>WRA</a:t>
            </a:r>
            <a:r>
              <a:rPr lang="en-US" sz="3799" b="1">
                <a:solidFill>
                  <a:srgbClr val="011C50"/>
                </a:solidFill>
                <a:latin typeface="League Spartan"/>
                <a:ea typeface="League Spartan"/>
                <a:cs typeface="League Spartan"/>
                <a:sym typeface="League Spartan"/>
              </a:rPr>
              <a:t>: W</a:t>
            </a:r>
            <a:r>
              <a:rPr lang="en-US" sz="3799" b="1" u="none">
                <a:solidFill>
                  <a:srgbClr val="011C50"/>
                </a:solidFill>
                <a:latin typeface="League Spartan"/>
                <a:ea typeface="League Spartan"/>
                <a:cs typeface="League Spartan"/>
                <a:sym typeface="League Spartan"/>
              </a:rPr>
              <a:t>isconsin REALTORS® Association</a:t>
            </a:r>
          </a:p>
        </p:txBody>
      </p:sp>
      <p:sp>
        <p:nvSpPr>
          <p:cNvPr id="10" name="TextBox 10"/>
          <p:cNvSpPr txBox="1"/>
          <p:nvPr/>
        </p:nvSpPr>
        <p:spPr>
          <a:xfrm>
            <a:off x="7076583" y="6863407"/>
            <a:ext cx="9423516" cy="1379221"/>
          </a:xfrm>
          <a:prstGeom prst="rect">
            <a:avLst/>
          </a:prstGeom>
        </p:spPr>
        <p:txBody>
          <a:bodyPr lIns="0" tIns="0" rIns="0" bIns="0" rtlCol="0" anchor="t">
            <a:spAutoFit/>
          </a:bodyPr>
          <a:lstStyle/>
          <a:p>
            <a:pPr marL="0" lvl="0" indent="0" algn="l">
              <a:lnSpc>
                <a:spcPts val="5699"/>
              </a:lnSpc>
            </a:pPr>
            <a:r>
              <a:rPr lang="en-US" sz="3799" b="1" u="sng">
                <a:solidFill>
                  <a:srgbClr val="011C50"/>
                </a:solidFill>
                <a:latin typeface="League Spartan"/>
                <a:ea typeface="League Spartan"/>
                <a:cs typeface="League Spartan"/>
                <a:sym typeface="League Spartan"/>
              </a:rPr>
              <a:t>RASCW</a:t>
            </a:r>
            <a:r>
              <a:rPr lang="en-US" sz="3799" b="1">
                <a:solidFill>
                  <a:srgbClr val="011C50"/>
                </a:solidFill>
                <a:latin typeface="League Spartan"/>
                <a:ea typeface="League Spartan"/>
                <a:cs typeface="League Spartan"/>
                <a:sym typeface="League Spartan"/>
              </a:rPr>
              <a:t>: REALTORS® Assoc</a:t>
            </a:r>
            <a:r>
              <a:rPr lang="en-US" sz="3799" b="1" u="none">
                <a:solidFill>
                  <a:srgbClr val="011C50"/>
                </a:solidFill>
                <a:latin typeface="League Spartan"/>
                <a:ea typeface="League Spartan"/>
                <a:cs typeface="League Spartan"/>
                <a:sym typeface="League Spartan"/>
              </a:rPr>
              <a:t>iation of South Central WI</a:t>
            </a:r>
          </a:p>
        </p:txBody>
      </p:sp>
      <p:sp>
        <p:nvSpPr>
          <p:cNvPr id="11" name="TextBox 11"/>
          <p:cNvSpPr txBox="1"/>
          <p:nvPr/>
        </p:nvSpPr>
        <p:spPr>
          <a:xfrm>
            <a:off x="535523" y="1028700"/>
            <a:ext cx="5577460" cy="1428750"/>
          </a:xfrm>
          <a:prstGeom prst="rect">
            <a:avLst/>
          </a:prstGeom>
        </p:spPr>
        <p:txBody>
          <a:bodyPr lIns="0" tIns="0" rIns="0" bIns="0" rtlCol="0" anchor="t">
            <a:spAutoFit/>
          </a:bodyPr>
          <a:lstStyle/>
          <a:p>
            <a:pPr algn="l">
              <a:lnSpc>
                <a:spcPts val="5640"/>
              </a:lnSpc>
            </a:pPr>
            <a:r>
              <a:rPr lang="en-US" sz="4700">
                <a:solidFill>
                  <a:srgbClr val="FFFFFF"/>
                </a:solidFill>
                <a:latin typeface="League Spartan"/>
                <a:ea typeface="League Spartan"/>
                <a:cs typeface="League Spartan"/>
                <a:sym typeface="League Spartan"/>
              </a:rPr>
              <a:t>YOU &amp; YOUR ASSOCIATIONS</a:t>
            </a:r>
          </a:p>
        </p:txBody>
      </p:sp>
      <p:sp>
        <p:nvSpPr>
          <p:cNvPr id="12" name="Freeform 12"/>
          <p:cNvSpPr/>
          <p:nvPr/>
        </p:nvSpPr>
        <p:spPr>
          <a:xfrm>
            <a:off x="1539280" y="9081805"/>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8726001" cy="3040879"/>
          </a:xfrm>
          <a:custGeom>
            <a:avLst/>
            <a:gdLst/>
            <a:ahLst/>
            <a:cxnLst/>
            <a:rect l="l" t="t" r="r" b="b"/>
            <a:pathLst>
              <a:path w="8726001" h="3040879">
                <a:moveTo>
                  <a:pt x="0" y="0"/>
                </a:moveTo>
                <a:lnTo>
                  <a:pt x="8726001" y="0"/>
                </a:lnTo>
                <a:lnTo>
                  <a:pt x="8726001" y="3040879"/>
                </a:lnTo>
                <a:lnTo>
                  <a:pt x="0" y="3040879"/>
                </a:lnTo>
                <a:lnTo>
                  <a:pt x="0" y="0"/>
                </a:lnTo>
                <a:close/>
              </a:path>
            </a:pathLst>
          </a:custGeom>
          <a:blipFill>
            <a:blip r:embed="rId2"/>
            <a:stretch>
              <a:fillRect/>
            </a:stretch>
          </a:blipFill>
        </p:spPr>
      </p:sp>
      <p:sp>
        <p:nvSpPr>
          <p:cNvPr id="3" name="Freeform 3"/>
          <p:cNvSpPr/>
          <p:nvPr/>
        </p:nvSpPr>
        <p:spPr>
          <a:xfrm>
            <a:off x="11478903" y="0"/>
            <a:ext cx="6997851" cy="10287000"/>
          </a:xfrm>
          <a:custGeom>
            <a:avLst/>
            <a:gdLst/>
            <a:ahLst/>
            <a:cxnLst/>
            <a:rect l="l" t="t" r="r" b="b"/>
            <a:pathLst>
              <a:path w="6997851" h="10287000">
                <a:moveTo>
                  <a:pt x="0" y="0"/>
                </a:moveTo>
                <a:lnTo>
                  <a:pt x="6997851" y="0"/>
                </a:lnTo>
                <a:lnTo>
                  <a:pt x="6997851" y="10287000"/>
                </a:lnTo>
                <a:lnTo>
                  <a:pt x="0" y="10287000"/>
                </a:lnTo>
                <a:lnTo>
                  <a:pt x="0" y="0"/>
                </a:lnTo>
                <a:close/>
              </a:path>
            </a:pathLst>
          </a:custGeom>
          <a:blipFill>
            <a:blip r:embed="rId3"/>
            <a:stretch>
              <a:fillRect l="-71336" r="-64338"/>
            </a:stretch>
          </a:blipFill>
        </p:spPr>
      </p:sp>
      <p:grpSp>
        <p:nvGrpSpPr>
          <p:cNvPr id="4" name="Group 4"/>
          <p:cNvGrpSpPr/>
          <p:nvPr/>
        </p:nvGrpSpPr>
        <p:grpSpPr>
          <a:xfrm rot="-10800000">
            <a:off x="11478903" y="8880792"/>
            <a:ext cx="6809097" cy="1780123"/>
            <a:chOff x="0" y="0"/>
            <a:chExt cx="869517" cy="227320"/>
          </a:xfrm>
        </p:grpSpPr>
        <p:sp>
          <p:nvSpPr>
            <p:cNvPr id="5" name="Freeform 5"/>
            <p:cNvSpPr/>
            <p:nvPr/>
          </p:nvSpPr>
          <p:spPr>
            <a:xfrm>
              <a:off x="0" y="0"/>
              <a:ext cx="869517" cy="227320"/>
            </a:xfrm>
            <a:custGeom>
              <a:avLst/>
              <a:gdLst/>
              <a:ahLst/>
              <a:cxnLst/>
              <a:rect l="l" t="t" r="r" b="b"/>
              <a:pathLst>
                <a:path w="869517" h="227320">
                  <a:moveTo>
                    <a:pt x="0" y="0"/>
                  </a:moveTo>
                  <a:lnTo>
                    <a:pt x="869517" y="0"/>
                  </a:lnTo>
                  <a:lnTo>
                    <a:pt x="869517" y="227320"/>
                  </a:lnTo>
                  <a:lnTo>
                    <a:pt x="0" y="227320"/>
                  </a:lnTo>
                  <a:close/>
                </a:path>
              </a:pathLst>
            </a:custGeom>
            <a:solidFill>
              <a:srgbClr val="011C50"/>
            </a:solidFill>
          </p:spPr>
        </p:sp>
      </p:grpSp>
      <p:sp>
        <p:nvSpPr>
          <p:cNvPr id="6" name="TextBox 6"/>
          <p:cNvSpPr txBox="1"/>
          <p:nvPr/>
        </p:nvSpPr>
        <p:spPr>
          <a:xfrm>
            <a:off x="1028700" y="4367412"/>
            <a:ext cx="9556088" cy="3630025"/>
          </a:xfrm>
          <a:prstGeom prst="rect">
            <a:avLst/>
          </a:prstGeom>
        </p:spPr>
        <p:txBody>
          <a:bodyPr lIns="0" tIns="0" rIns="0" bIns="0" rtlCol="0" anchor="t">
            <a:spAutoFit/>
          </a:bodyPr>
          <a:lstStyle/>
          <a:p>
            <a:pPr algn="l">
              <a:lnSpc>
                <a:spcPts val="5719"/>
              </a:lnSpc>
            </a:pPr>
            <a:r>
              <a:rPr lang="en-US" sz="4399">
                <a:solidFill>
                  <a:srgbClr val="011C50"/>
                </a:solidFill>
                <a:latin typeface="Gidole"/>
                <a:ea typeface="Gidole"/>
                <a:cs typeface="Gidole"/>
                <a:sym typeface="Gidole"/>
              </a:rPr>
              <a:t>The Voice for Real Estate</a:t>
            </a:r>
          </a:p>
          <a:p>
            <a:pPr algn="l">
              <a:lnSpc>
                <a:spcPts val="5719"/>
              </a:lnSpc>
            </a:pPr>
            <a:endParaRPr lang="en-US" sz="4399">
              <a:solidFill>
                <a:srgbClr val="011C50"/>
              </a:solidFill>
              <a:latin typeface="Gidole"/>
              <a:ea typeface="Gidole"/>
              <a:cs typeface="Gidole"/>
              <a:sym typeface="Gidole"/>
            </a:endParaRPr>
          </a:p>
          <a:p>
            <a:pPr algn="l">
              <a:lnSpc>
                <a:spcPts val="5719"/>
              </a:lnSpc>
            </a:pPr>
            <a:r>
              <a:rPr lang="en-US" sz="4399">
                <a:solidFill>
                  <a:srgbClr val="011C50"/>
                </a:solidFill>
                <a:latin typeface="Gidole"/>
                <a:ea typeface="Gidole"/>
                <a:cs typeface="Gidole"/>
                <a:sym typeface="Gidole"/>
              </a:rPr>
              <a:t>NAR Consists of Members of ALL of the</a:t>
            </a:r>
          </a:p>
          <a:p>
            <a:pPr algn="l">
              <a:lnSpc>
                <a:spcPts val="5719"/>
              </a:lnSpc>
            </a:pPr>
            <a:r>
              <a:rPr lang="en-US" sz="4399">
                <a:solidFill>
                  <a:srgbClr val="011C50"/>
                </a:solidFill>
                <a:latin typeface="Gidole"/>
                <a:ea typeface="Gidole"/>
                <a:cs typeface="Gidole"/>
                <a:sym typeface="Gidole"/>
              </a:rPr>
              <a:t>STATE and LOCAL Associations NATIONWIDE.</a:t>
            </a:r>
          </a:p>
        </p:txBody>
      </p:sp>
      <p:sp>
        <p:nvSpPr>
          <p:cNvPr id="7" name="Freeform 7"/>
          <p:cNvSpPr/>
          <p:nvPr/>
        </p:nvSpPr>
        <p:spPr>
          <a:xfrm>
            <a:off x="13366240" y="908685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31861" y="0"/>
            <a:ext cx="5056139" cy="10287000"/>
            <a:chOff x="0" y="0"/>
            <a:chExt cx="1710348" cy="3479800"/>
          </a:xfrm>
        </p:grpSpPr>
        <p:sp>
          <p:nvSpPr>
            <p:cNvPr id="3" name="Freeform 3"/>
            <p:cNvSpPr/>
            <p:nvPr/>
          </p:nvSpPr>
          <p:spPr>
            <a:xfrm>
              <a:off x="0" y="0"/>
              <a:ext cx="1710348" cy="3479800"/>
            </a:xfrm>
            <a:custGeom>
              <a:avLst/>
              <a:gdLst/>
              <a:ahLst/>
              <a:cxnLst/>
              <a:rect l="l" t="t" r="r" b="b"/>
              <a:pathLst>
                <a:path w="1710348" h="3479800">
                  <a:moveTo>
                    <a:pt x="0" y="0"/>
                  </a:moveTo>
                  <a:lnTo>
                    <a:pt x="1710348" y="0"/>
                  </a:lnTo>
                  <a:lnTo>
                    <a:pt x="1710348" y="3479800"/>
                  </a:lnTo>
                  <a:lnTo>
                    <a:pt x="0" y="3479800"/>
                  </a:lnTo>
                  <a:close/>
                </a:path>
              </a:pathLst>
            </a:custGeom>
            <a:solidFill>
              <a:srgbClr val="011C50"/>
            </a:solidFill>
          </p:spPr>
        </p:sp>
      </p:grpSp>
      <p:grpSp>
        <p:nvGrpSpPr>
          <p:cNvPr id="4" name="Group 4"/>
          <p:cNvGrpSpPr/>
          <p:nvPr/>
        </p:nvGrpSpPr>
        <p:grpSpPr>
          <a:xfrm>
            <a:off x="10101691" y="2677679"/>
            <a:ext cx="12202208" cy="8169007"/>
            <a:chOff x="0" y="0"/>
            <a:chExt cx="16269610" cy="10892009"/>
          </a:xfrm>
        </p:grpSpPr>
        <p:sp>
          <p:nvSpPr>
            <p:cNvPr id="5" name="Freeform 5"/>
            <p:cNvSpPr/>
            <p:nvPr/>
          </p:nvSpPr>
          <p:spPr>
            <a:xfrm>
              <a:off x="0" y="0"/>
              <a:ext cx="16269610" cy="10778617"/>
            </a:xfrm>
            <a:custGeom>
              <a:avLst/>
              <a:gdLst/>
              <a:ahLst/>
              <a:cxnLst/>
              <a:rect l="l" t="t" r="r" b="b"/>
              <a:pathLst>
                <a:path w="16269610" h="10778617">
                  <a:moveTo>
                    <a:pt x="0" y="0"/>
                  </a:moveTo>
                  <a:lnTo>
                    <a:pt x="16269610" y="0"/>
                  </a:lnTo>
                  <a:lnTo>
                    <a:pt x="16269610" y="10778617"/>
                  </a:lnTo>
                  <a:lnTo>
                    <a:pt x="0" y="1077861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042892" y="2009289"/>
              <a:ext cx="13407879" cy="8882720"/>
            </a:xfrm>
            <a:custGeom>
              <a:avLst/>
              <a:gdLst/>
              <a:ahLst/>
              <a:cxnLst/>
              <a:rect l="l" t="t" r="r" b="b"/>
              <a:pathLst>
                <a:path w="13407879" h="8882720">
                  <a:moveTo>
                    <a:pt x="0" y="0"/>
                  </a:moveTo>
                  <a:lnTo>
                    <a:pt x="13407879" y="0"/>
                  </a:lnTo>
                  <a:lnTo>
                    <a:pt x="13407879" y="8882720"/>
                  </a:lnTo>
                  <a:lnTo>
                    <a:pt x="0" y="888272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3231861" y="8663340"/>
            <a:ext cx="7539869" cy="2351782"/>
            <a:chOff x="0" y="0"/>
            <a:chExt cx="962836" cy="300321"/>
          </a:xfrm>
        </p:grpSpPr>
        <p:sp>
          <p:nvSpPr>
            <p:cNvPr id="8" name="Freeform 8"/>
            <p:cNvSpPr/>
            <p:nvPr/>
          </p:nvSpPr>
          <p:spPr>
            <a:xfrm>
              <a:off x="0" y="0"/>
              <a:ext cx="962836" cy="300321"/>
            </a:xfrm>
            <a:custGeom>
              <a:avLst/>
              <a:gdLst/>
              <a:ahLst/>
              <a:cxnLst/>
              <a:rect l="l" t="t" r="r" b="b"/>
              <a:pathLst>
                <a:path w="962836" h="300321">
                  <a:moveTo>
                    <a:pt x="0" y="0"/>
                  </a:moveTo>
                  <a:lnTo>
                    <a:pt x="962836" y="0"/>
                  </a:lnTo>
                  <a:lnTo>
                    <a:pt x="962836" y="300321"/>
                  </a:lnTo>
                  <a:lnTo>
                    <a:pt x="0" y="300321"/>
                  </a:lnTo>
                  <a:close/>
                </a:path>
              </a:pathLst>
            </a:custGeom>
            <a:solidFill>
              <a:srgbClr val="011C50"/>
            </a:solidFill>
          </p:spPr>
        </p:sp>
      </p:grpSp>
      <p:sp>
        <p:nvSpPr>
          <p:cNvPr id="9" name="Freeform 9"/>
          <p:cNvSpPr/>
          <p:nvPr/>
        </p:nvSpPr>
        <p:spPr>
          <a:xfrm>
            <a:off x="1028700" y="1028700"/>
            <a:ext cx="5348211" cy="1863771"/>
          </a:xfrm>
          <a:custGeom>
            <a:avLst/>
            <a:gdLst/>
            <a:ahLst/>
            <a:cxnLst/>
            <a:rect l="l" t="t" r="r" b="b"/>
            <a:pathLst>
              <a:path w="5348211" h="1863771">
                <a:moveTo>
                  <a:pt x="0" y="0"/>
                </a:moveTo>
                <a:lnTo>
                  <a:pt x="5348211" y="0"/>
                </a:lnTo>
                <a:lnTo>
                  <a:pt x="5348211" y="1863771"/>
                </a:lnTo>
                <a:lnTo>
                  <a:pt x="0" y="1863771"/>
                </a:lnTo>
                <a:lnTo>
                  <a:pt x="0" y="0"/>
                </a:lnTo>
                <a:close/>
              </a:path>
            </a:pathLst>
          </a:custGeom>
          <a:blipFill>
            <a:blip r:embed="rId4"/>
            <a:stretch>
              <a:fillRect/>
            </a:stretch>
          </a:blipFill>
        </p:spPr>
      </p:sp>
      <p:sp>
        <p:nvSpPr>
          <p:cNvPr id="10" name="Freeform 10"/>
          <p:cNvSpPr/>
          <p:nvPr/>
        </p:nvSpPr>
        <p:spPr>
          <a:xfrm>
            <a:off x="9584426" y="3655241"/>
            <a:ext cx="2857537" cy="3897903"/>
          </a:xfrm>
          <a:custGeom>
            <a:avLst/>
            <a:gdLst/>
            <a:ahLst/>
            <a:cxnLst/>
            <a:rect l="l" t="t" r="r" b="b"/>
            <a:pathLst>
              <a:path w="2857537" h="3897903">
                <a:moveTo>
                  <a:pt x="0" y="0"/>
                </a:moveTo>
                <a:lnTo>
                  <a:pt x="2857537" y="0"/>
                </a:lnTo>
                <a:lnTo>
                  <a:pt x="2857537" y="3897902"/>
                </a:lnTo>
                <a:lnTo>
                  <a:pt x="0" y="3897902"/>
                </a:lnTo>
                <a:lnTo>
                  <a:pt x="0" y="0"/>
                </a:lnTo>
                <a:close/>
              </a:path>
            </a:pathLst>
          </a:custGeom>
          <a:blipFill>
            <a:blip r:embed="rId5"/>
            <a:stretch>
              <a:fillRect/>
            </a:stretch>
          </a:blipFill>
        </p:spPr>
      </p:sp>
      <p:sp>
        <p:nvSpPr>
          <p:cNvPr id="11" name="TextBox 11"/>
          <p:cNvSpPr txBox="1"/>
          <p:nvPr/>
        </p:nvSpPr>
        <p:spPr>
          <a:xfrm>
            <a:off x="13705751" y="1028700"/>
            <a:ext cx="4108359" cy="1581150"/>
          </a:xfrm>
          <a:prstGeom prst="rect">
            <a:avLst/>
          </a:prstGeom>
        </p:spPr>
        <p:txBody>
          <a:bodyPr lIns="0" tIns="0" rIns="0" bIns="0" rtlCol="0" anchor="t">
            <a:spAutoFit/>
          </a:bodyPr>
          <a:lstStyle/>
          <a:p>
            <a:pPr algn="r">
              <a:lnSpc>
                <a:spcPts val="6240"/>
              </a:lnSpc>
            </a:pPr>
            <a:r>
              <a:rPr lang="en-US" sz="5200">
                <a:solidFill>
                  <a:srgbClr val="FFFFFF"/>
                </a:solidFill>
                <a:latin typeface="League Spartan"/>
                <a:ea typeface="League Spartan"/>
                <a:cs typeface="League Spartan"/>
                <a:sym typeface="League Spartan"/>
              </a:rPr>
              <a:t>BENEFITS &amp; SERVICES</a:t>
            </a:r>
          </a:p>
        </p:txBody>
      </p:sp>
      <p:sp>
        <p:nvSpPr>
          <p:cNvPr id="12" name="TextBox 12"/>
          <p:cNvSpPr txBox="1"/>
          <p:nvPr/>
        </p:nvSpPr>
        <p:spPr>
          <a:xfrm>
            <a:off x="1028700" y="3030219"/>
            <a:ext cx="9059070" cy="5989956"/>
          </a:xfrm>
          <a:prstGeom prst="rect">
            <a:avLst/>
          </a:prstGeom>
        </p:spPr>
        <p:txBody>
          <a:bodyPr lIns="0" tIns="0" rIns="0" bIns="0" rtlCol="0" anchor="t">
            <a:spAutoFit/>
          </a:bodyPr>
          <a:lstStyle/>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Consu</a:t>
            </a:r>
            <a:r>
              <a:rPr lang="en-US" sz="3799">
                <a:solidFill>
                  <a:srgbClr val="011C50"/>
                </a:solidFill>
                <a:latin typeface="Gidole"/>
                <a:ea typeface="Gidole"/>
                <a:cs typeface="Gidole"/>
                <a:sym typeface="Gidole"/>
                <a:hlinkClick r:id="rId6" tooltip="https://docs.google.com/spreadsheets/d/1DUF2isFWsqVSYhbaACYtbgcLi_YjDqpE3GLQIVgkKQg/edit#gid=69851113"/>
              </a:rPr>
              <a:t>mer Advertising Campaign</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Center for Financial Wellness</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Commitment to Excellence (C2EX)</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Library </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REALTOR® Magazine</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Market Statistics</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National Convention</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National REALTOR® Database</a:t>
            </a:r>
          </a:p>
          <a:p>
            <a:pPr marL="820411" lvl="1" indent="-410205" algn="l">
              <a:lnSpc>
                <a:spcPts val="5319"/>
              </a:lnSpc>
              <a:buFont typeface="Arial"/>
              <a:buChar char="•"/>
            </a:pPr>
            <a:r>
              <a:rPr lang="en-US" sz="3799">
                <a:solidFill>
                  <a:srgbClr val="011C50"/>
                </a:solidFill>
                <a:latin typeface="Gidole"/>
                <a:ea typeface="Gidole"/>
                <a:cs typeface="Gidole"/>
                <a:sym typeface="Gidole"/>
                <a:hlinkClick r:id="rId6" tooltip="https://docs.google.com/spreadsheets/d/1DUF2isFWsqVSYhbaACYtbgcLi_YjDqpE3GLQIVgkKQg/edit#gid=69851113"/>
              </a:rPr>
              <a:t>RPR</a:t>
            </a:r>
          </a:p>
        </p:txBody>
      </p:sp>
      <p:sp>
        <p:nvSpPr>
          <p:cNvPr id="13" name="Freeform 13"/>
          <p:cNvSpPr/>
          <p:nvPr/>
        </p:nvSpPr>
        <p:spPr>
          <a:xfrm>
            <a:off x="14242719" y="9020175"/>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7"/>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8238" y="9258300"/>
            <a:ext cx="21890488" cy="1756822"/>
            <a:chOff x="0" y="0"/>
            <a:chExt cx="2795400" cy="224345"/>
          </a:xfrm>
        </p:grpSpPr>
        <p:sp>
          <p:nvSpPr>
            <p:cNvPr id="3" name="Freeform 3"/>
            <p:cNvSpPr/>
            <p:nvPr/>
          </p:nvSpPr>
          <p:spPr>
            <a:xfrm>
              <a:off x="0" y="0"/>
              <a:ext cx="2795400" cy="224345"/>
            </a:xfrm>
            <a:custGeom>
              <a:avLst/>
              <a:gdLst/>
              <a:ahLst/>
              <a:cxnLst/>
              <a:rect l="l" t="t" r="r" b="b"/>
              <a:pathLst>
                <a:path w="2795400" h="224345">
                  <a:moveTo>
                    <a:pt x="0" y="0"/>
                  </a:moveTo>
                  <a:lnTo>
                    <a:pt x="2795400" y="0"/>
                  </a:lnTo>
                  <a:lnTo>
                    <a:pt x="2795400" y="224345"/>
                  </a:lnTo>
                  <a:lnTo>
                    <a:pt x="0" y="224345"/>
                  </a:lnTo>
                  <a:close/>
                </a:path>
              </a:pathLst>
            </a:custGeom>
            <a:solidFill>
              <a:srgbClr val="011C50"/>
            </a:solidFill>
          </p:spPr>
        </p:sp>
      </p:grpSp>
      <p:sp>
        <p:nvSpPr>
          <p:cNvPr id="4" name="Freeform 4"/>
          <p:cNvSpPr/>
          <p:nvPr/>
        </p:nvSpPr>
        <p:spPr>
          <a:xfrm>
            <a:off x="13493978" y="2305050"/>
            <a:ext cx="3453792" cy="2915390"/>
          </a:xfrm>
          <a:custGeom>
            <a:avLst/>
            <a:gdLst/>
            <a:ahLst/>
            <a:cxnLst/>
            <a:rect l="l" t="t" r="r" b="b"/>
            <a:pathLst>
              <a:path w="3453792" h="2915390">
                <a:moveTo>
                  <a:pt x="0" y="0"/>
                </a:moveTo>
                <a:lnTo>
                  <a:pt x="3453791" y="0"/>
                </a:lnTo>
                <a:lnTo>
                  <a:pt x="3453791" y="2915390"/>
                </a:lnTo>
                <a:lnTo>
                  <a:pt x="0" y="2915390"/>
                </a:lnTo>
                <a:lnTo>
                  <a:pt x="0" y="0"/>
                </a:lnTo>
                <a:close/>
              </a:path>
            </a:pathLst>
          </a:custGeom>
          <a:blipFill>
            <a:blip r:embed="rId2"/>
            <a:stretch>
              <a:fillRect/>
            </a:stretch>
          </a:blipFill>
        </p:spPr>
      </p:sp>
      <p:sp>
        <p:nvSpPr>
          <p:cNvPr id="5" name="Freeform 5"/>
          <p:cNvSpPr/>
          <p:nvPr/>
        </p:nvSpPr>
        <p:spPr>
          <a:xfrm>
            <a:off x="13493978" y="848927"/>
            <a:ext cx="3482386" cy="1213559"/>
          </a:xfrm>
          <a:custGeom>
            <a:avLst/>
            <a:gdLst/>
            <a:ahLst/>
            <a:cxnLst/>
            <a:rect l="l" t="t" r="r" b="b"/>
            <a:pathLst>
              <a:path w="3482386" h="1213559">
                <a:moveTo>
                  <a:pt x="0" y="0"/>
                </a:moveTo>
                <a:lnTo>
                  <a:pt x="3482385" y="0"/>
                </a:lnTo>
                <a:lnTo>
                  <a:pt x="3482385" y="1213558"/>
                </a:lnTo>
                <a:lnTo>
                  <a:pt x="0" y="1213558"/>
                </a:lnTo>
                <a:lnTo>
                  <a:pt x="0" y="0"/>
                </a:lnTo>
                <a:close/>
              </a:path>
            </a:pathLst>
          </a:custGeom>
          <a:blipFill>
            <a:blip r:embed="rId3"/>
            <a:stretch>
              <a:fillRect/>
            </a:stretch>
          </a:blipFill>
        </p:spPr>
      </p:sp>
      <p:grpSp>
        <p:nvGrpSpPr>
          <p:cNvPr id="6" name="Group 6"/>
          <p:cNvGrpSpPr/>
          <p:nvPr/>
        </p:nvGrpSpPr>
        <p:grpSpPr>
          <a:xfrm>
            <a:off x="1028700" y="1028700"/>
            <a:ext cx="12286462" cy="1276350"/>
            <a:chOff x="0" y="0"/>
            <a:chExt cx="16381949" cy="1701800"/>
          </a:xfrm>
        </p:grpSpPr>
        <p:sp>
          <p:nvSpPr>
            <p:cNvPr id="7" name="TextBox 7"/>
            <p:cNvSpPr txBox="1"/>
            <p:nvPr/>
          </p:nvSpPr>
          <p:spPr>
            <a:xfrm>
              <a:off x="0" y="0"/>
              <a:ext cx="16381949" cy="1054100"/>
            </a:xfrm>
            <a:prstGeom prst="rect">
              <a:avLst/>
            </a:prstGeom>
          </p:spPr>
          <p:txBody>
            <a:bodyPr lIns="0" tIns="0" rIns="0" bIns="0" rtlCol="0" anchor="t">
              <a:spAutoFit/>
            </a:bodyPr>
            <a:lstStyle/>
            <a:p>
              <a:pPr algn="l">
                <a:lnSpc>
                  <a:spcPts val="6239"/>
                </a:lnSpc>
              </a:pPr>
              <a:r>
                <a:rPr lang="en-US" sz="5199">
                  <a:solidFill>
                    <a:srgbClr val="011C50"/>
                  </a:solidFill>
                  <a:latin typeface="League Spartan"/>
                  <a:ea typeface="League Spartan"/>
                  <a:cs typeface="League Spartan"/>
                  <a:sym typeface="League Spartan"/>
                </a:rPr>
                <a:t>REALTORS® PROPERTY RESOURCE</a:t>
              </a:r>
            </a:p>
          </p:txBody>
        </p:sp>
        <p:sp>
          <p:nvSpPr>
            <p:cNvPr id="8" name="TextBox 8"/>
            <p:cNvSpPr txBox="1"/>
            <p:nvPr/>
          </p:nvSpPr>
          <p:spPr>
            <a:xfrm>
              <a:off x="0" y="1054100"/>
              <a:ext cx="16381949" cy="647700"/>
            </a:xfrm>
            <a:prstGeom prst="rect">
              <a:avLst/>
            </a:prstGeom>
          </p:spPr>
          <p:txBody>
            <a:bodyPr lIns="0" tIns="0" rIns="0" bIns="0" rtlCol="0" anchor="t">
              <a:spAutoFit/>
            </a:bodyPr>
            <a:lstStyle/>
            <a:p>
              <a:pPr algn="l">
                <a:lnSpc>
                  <a:spcPts val="3840"/>
                </a:lnSpc>
              </a:pPr>
              <a:endParaRPr/>
            </a:p>
          </p:txBody>
        </p:sp>
      </p:grpSp>
      <p:grpSp>
        <p:nvGrpSpPr>
          <p:cNvPr id="9" name="Group 9"/>
          <p:cNvGrpSpPr/>
          <p:nvPr/>
        </p:nvGrpSpPr>
        <p:grpSpPr>
          <a:xfrm>
            <a:off x="1028700" y="2228110"/>
            <a:ext cx="13879640" cy="6238964"/>
            <a:chOff x="0" y="0"/>
            <a:chExt cx="18506186" cy="8318619"/>
          </a:xfrm>
        </p:grpSpPr>
        <p:sp>
          <p:nvSpPr>
            <p:cNvPr id="10" name="TextBox 10"/>
            <p:cNvSpPr txBox="1"/>
            <p:nvPr/>
          </p:nvSpPr>
          <p:spPr>
            <a:xfrm>
              <a:off x="0" y="-19050"/>
              <a:ext cx="18506186" cy="546523"/>
            </a:xfrm>
            <a:prstGeom prst="rect">
              <a:avLst/>
            </a:prstGeom>
          </p:spPr>
          <p:txBody>
            <a:bodyPr lIns="0" tIns="0" rIns="0" bIns="0" rtlCol="0" anchor="t">
              <a:spAutoFit/>
            </a:bodyPr>
            <a:lstStyle/>
            <a:p>
              <a:pPr marL="0" lvl="0" indent="0" algn="l">
                <a:lnSpc>
                  <a:spcPts val="3379"/>
                </a:lnSpc>
              </a:pPr>
              <a:r>
                <a:rPr lang="en-US" sz="2599" b="1" u="sng">
                  <a:solidFill>
                    <a:srgbClr val="000000"/>
                  </a:solidFill>
                  <a:latin typeface="League Spartan"/>
                  <a:ea typeface="League Spartan"/>
                  <a:cs typeface="League Spartan"/>
                  <a:sym typeface="League Spartan"/>
                  <a:hlinkClick r:id="rId4" tooltip="http://www.narrpr.com"/>
                </a:rPr>
                <a:t>www.NARR</a:t>
              </a:r>
              <a:r>
                <a:rPr lang="en-US" sz="2599" b="1" u="sng">
                  <a:solidFill>
                    <a:srgbClr val="000000"/>
                  </a:solidFill>
                  <a:latin typeface="League Spartan"/>
                  <a:ea typeface="League Spartan"/>
                  <a:cs typeface="League Spartan"/>
                  <a:sym typeface="League Spartan"/>
                  <a:hlinkClick r:id="rId4" tooltip="http://www.narrpr.com"/>
                </a:rPr>
                <a:t>PR.com</a:t>
              </a:r>
            </a:p>
          </p:txBody>
        </p:sp>
        <p:sp>
          <p:nvSpPr>
            <p:cNvPr id="11" name="TextBox 11"/>
            <p:cNvSpPr txBox="1"/>
            <p:nvPr/>
          </p:nvSpPr>
          <p:spPr>
            <a:xfrm>
              <a:off x="0" y="660730"/>
              <a:ext cx="18506186" cy="7657889"/>
            </a:xfrm>
            <a:prstGeom prst="rect">
              <a:avLst/>
            </a:prstGeom>
          </p:spPr>
          <p:txBody>
            <a:bodyPr lIns="0" tIns="0" rIns="0" bIns="0" rtlCol="0" anchor="t">
              <a:spAutoFit/>
            </a:bodyPr>
            <a:lstStyle/>
            <a:p>
              <a:pPr algn="l">
                <a:lnSpc>
                  <a:spcPts val="4159"/>
                </a:lnSpc>
              </a:pPr>
              <a:r>
                <a:rPr lang="en-US" sz="3199">
                  <a:solidFill>
                    <a:srgbClr val="000000"/>
                  </a:solidFill>
                  <a:latin typeface="Gidole"/>
                  <a:ea typeface="Gidole"/>
                  <a:cs typeface="Gidole"/>
                  <a:sym typeface="Gidole"/>
                </a:rPr>
                <a:t>100% OWNED BY REALTORS®:</a:t>
              </a:r>
            </a:p>
            <a:p>
              <a:pPr algn="l">
                <a:lnSpc>
                  <a:spcPts val="4159"/>
                </a:lnSpc>
              </a:pPr>
              <a:r>
                <a:rPr lang="en-US" sz="3199">
                  <a:solidFill>
                    <a:srgbClr val="000000"/>
                  </a:solidFill>
                  <a:latin typeface="Gidole"/>
                  <a:ea typeface="Gidole"/>
                  <a:cs typeface="Gidole"/>
                  <a:sym typeface="Gidole"/>
                </a:rPr>
                <a:t>Created by NAR for the sole purpose of providing data needed</a:t>
              </a:r>
            </a:p>
            <a:p>
              <a:pPr algn="l">
                <a:lnSpc>
                  <a:spcPts val="4159"/>
                </a:lnSpc>
              </a:pPr>
              <a:r>
                <a:rPr lang="en-US" sz="3199">
                  <a:solidFill>
                    <a:srgbClr val="000000"/>
                  </a:solidFill>
                  <a:latin typeface="Gidole"/>
                  <a:ea typeface="Gidole"/>
                  <a:cs typeface="Gidole"/>
                  <a:sym typeface="Gidole"/>
                </a:rPr>
                <a:t>to meet the demands of clients.</a:t>
              </a:r>
            </a:p>
            <a:p>
              <a:pPr algn="l">
                <a:lnSpc>
                  <a:spcPts val="4159"/>
                </a:lnSpc>
              </a:pPr>
              <a:endParaRPr lang="en-US" sz="3199">
                <a:solidFill>
                  <a:srgbClr val="000000"/>
                </a:solidFill>
                <a:latin typeface="Gidole"/>
                <a:ea typeface="Gidole"/>
                <a:cs typeface="Gidole"/>
                <a:sym typeface="Gidole"/>
              </a:endParaRPr>
            </a:p>
            <a:p>
              <a:pPr algn="l">
                <a:lnSpc>
                  <a:spcPts val="4159"/>
                </a:lnSpc>
              </a:pPr>
              <a:r>
                <a:rPr lang="en-US" sz="3199">
                  <a:solidFill>
                    <a:srgbClr val="000000"/>
                  </a:solidFill>
                  <a:latin typeface="Gidole"/>
                  <a:ea typeface="Gidole"/>
                  <a:cs typeface="Gidole"/>
                  <a:sym typeface="Gidole"/>
                </a:rPr>
                <a:t>EXCLUSIVELY FOR REALTORS®:</a:t>
              </a:r>
            </a:p>
            <a:p>
              <a:pPr algn="l">
                <a:lnSpc>
                  <a:spcPts val="4159"/>
                </a:lnSpc>
              </a:pPr>
              <a:r>
                <a:rPr lang="en-US" sz="3199">
                  <a:solidFill>
                    <a:srgbClr val="000000"/>
                  </a:solidFill>
                  <a:latin typeface="Gidole"/>
                  <a:ea typeface="Gidole"/>
                  <a:cs typeface="Gidole"/>
                  <a:sym typeface="Gidole"/>
                </a:rPr>
                <a:t>No third party or public access. The only way a non-REALTOR® has access to the data is through a report CREATED by a REALTOR®</a:t>
              </a:r>
            </a:p>
            <a:p>
              <a:pPr algn="l">
                <a:lnSpc>
                  <a:spcPts val="4159"/>
                </a:lnSpc>
              </a:pPr>
              <a:endParaRPr lang="en-US" sz="3199">
                <a:solidFill>
                  <a:srgbClr val="000000"/>
                </a:solidFill>
                <a:latin typeface="Gidole"/>
                <a:ea typeface="Gidole"/>
                <a:cs typeface="Gidole"/>
                <a:sym typeface="Gidole"/>
              </a:endParaRPr>
            </a:p>
            <a:p>
              <a:pPr algn="l">
                <a:lnSpc>
                  <a:spcPts val="4159"/>
                </a:lnSpc>
              </a:pPr>
              <a:r>
                <a:rPr lang="en-US" sz="3199">
                  <a:solidFill>
                    <a:srgbClr val="000000"/>
                  </a:solidFill>
                  <a:latin typeface="Gidole"/>
                  <a:ea typeface="Gidole"/>
                  <a:cs typeface="Gidole"/>
                  <a:sym typeface="Gidole"/>
                </a:rPr>
                <a:t>NO COST MEMBER BENEFIT:</a:t>
              </a:r>
            </a:p>
            <a:p>
              <a:pPr algn="l">
                <a:lnSpc>
                  <a:spcPts val="4159"/>
                </a:lnSpc>
              </a:pPr>
              <a:r>
                <a:rPr lang="en-US" sz="3199">
                  <a:solidFill>
                    <a:srgbClr val="000000"/>
                  </a:solidFill>
                  <a:latin typeface="Gidole"/>
                  <a:ea typeface="Gidole"/>
                  <a:cs typeface="Gidole"/>
                  <a:sym typeface="Gidole"/>
                </a:rPr>
                <a:t>RPR is a benefit offered exclusively to REALTORS® at NO COST. Services Residential, Commercial, Brokers, Appraisers and MLS's.</a:t>
              </a:r>
            </a:p>
          </p:txBody>
        </p:sp>
      </p:grpSp>
      <p:sp>
        <p:nvSpPr>
          <p:cNvPr id="12" name="Freeform 12"/>
          <p:cNvSpPr/>
          <p:nvPr/>
        </p:nvSpPr>
        <p:spPr>
          <a:xfrm>
            <a:off x="15275277" y="9406627"/>
            <a:ext cx="2474860" cy="730084"/>
          </a:xfrm>
          <a:custGeom>
            <a:avLst/>
            <a:gdLst/>
            <a:ahLst/>
            <a:cxnLst/>
            <a:rect l="l" t="t" r="r" b="b"/>
            <a:pathLst>
              <a:path w="2474860" h="730084">
                <a:moveTo>
                  <a:pt x="0" y="0"/>
                </a:moveTo>
                <a:lnTo>
                  <a:pt x="2474860" y="0"/>
                </a:lnTo>
                <a:lnTo>
                  <a:pt x="2474860" y="730084"/>
                </a:lnTo>
                <a:lnTo>
                  <a:pt x="0" y="730084"/>
                </a:lnTo>
                <a:lnTo>
                  <a:pt x="0" y="0"/>
                </a:lnTo>
                <a:close/>
              </a:path>
            </a:pathLst>
          </a:custGeom>
          <a:blipFill>
            <a:blip r:embed="rId5"/>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9194801" cy="11112500"/>
          </a:xfrm>
          <a:prstGeom prst="rect">
            <a:avLst/>
          </a:prstGeom>
          <a:solidFill>
            <a:srgbClr val="FFFFFF"/>
          </a:solidFill>
        </p:spPr>
      </p:sp>
      <p:sp>
        <p:nvSpPr>
          <p:cNvPr id="3" name="Freeform 3"/>
          <p:cNvSpPr/>
          <p:nvPr/>
        </p:nvSpPr>
        <p:spPr>
          <a:xfrm>
            <a:off x="10653038" y="4769971"/>
            <a:ext cx="5915065" cy="3829782"/>
          </a:xfrm>
          <a:custGeom>
            <a:avLst/>
            <a:gdLst/>
            <a:ahLst/>
            <a:cxnLst/>
            <a:rect l="l" t="t" r="r" b="b"/>
            <a:pathLst>
              <a:path w="5915065" h="3829782">
                <a:moveTo>
                  <a:pt x="0" y="0"/>
                </a:moveTo>
                <a:lnTo>
                  <a:pt x="5915065" y="0"/>
                </a:lnTo>
                <a:lnTo>
                  <a:pt x="5915065" y="3829782"/>
                </a:lnTo>
                <a:lnTo>
                  <a:pt x="0" y="3829782"/>
                </a:lnTo>
                <a:lnTo>
                  <a:pt x="0" y="0"/>
                </a:lnTo>
                <a:close/>
              </a:path>
            </a:pathLst>
          </a:custGeom>
          <a:blipFill>
            <a:blip r:embed="rId2"/>
            <a:stretch>
              <a:fillRect/>
            </a:stretch>
          </a:blipFill>
        </p:spPr>
      </p:sp>
      <p:sp>
        <p:nvSpPr>
          <p:cNvPr id="4" name="Freeform 4"/>
          <p:cNvSpPr/>
          <p:nvPr/>
        </p:nvSpPr>
        <p:spPr>
          <a:xfrm>
            <a:off x="1205209" y="1506644"/>
            <a:ext cx="4846695" cy="1689000"/>
          </a:xfrm>
          <a:custGeom>
            <a:avLst/>
            <a:gdLst/>
            <a:ahLst/>
            <a:cxnLst/>
            <a:rect l="l" t="t" r="r" b="b"/>
            <a:pathLst>
              <a:path w="4846695" h="1689000">
                <a:moveTo>
                  <a:pt x="0" y="0"/>
                </a:moveTo>
                <a:lnTo>
                  <a:pt x="4846695" y="0"/>
                </a:lnTo>
                <a:lnTo>
                  <a:pt x="4846695" y="1688999"/>
                </a:lnTo>
                <a:lnTo>
                  <a:pt x="0" y="1688999"/>
                </a:lnTo>
                <a:lnTo>
                  <a:pt x="0" y="0"/>
                </a:lnTo>
                <a:close/>
              </a:path>
            </a:pathLst>
          </a:custGeom>
          <a:blipFill>
            <a:blip r:embed="rId3"/>
            <a:stretch>
              <a:fillRect/>
            </a:stretch>
          </a:blipFill>
        </p:spPr>
      </p:sp>
      <p:sp>
        <p:nvSpPr>
          <p:cNvPr id="5" name="TextBox 5"/>
          <p:cNvSpPr txBox="1"/>
          <p:nvPr/>
        </p:nvSpPr>
        <p:spPr>
          <a:xfrm>
            <a:off x="9530489" y="984947"/>
            <a:ext cx="8553028" cy="3486150"/>
          </a:xfrm>
          <a:prstGeom prst="rect">
            <a:avLst/>
          </a:prstGeom>
        </p:spPr>
        <p:txBody>
          <a:bodyPr lIns="0" tIns="0" rIns="0" bIns="0" rtlCol="0" anchor="t">
            <a:spAutoFit/>
          </a:bodyPr>
          <a:lstStyle/>
          <a:p>
            <a:pPr algn="l">
              <a:lnSpc>
                <a:spcPts val="5519"/>
              </a:lnSpc>
            </a:pPr>
            <a:r>
              <a:rPr lang="en-US" sz="4599" u="sng">
                <a:solidFill>
                  <a:srgbClr val="FFFFFF"/>
                </a:solidFill>
                <a:latin typeface="Gidole"/>
                <a:ea typeface="Gidole"/>
                <a:cs typeface="Gidole"/>
                <a:sym typeface="Gidole"/>
                <a:hlinkClick r:id="rId4" tooltip="http://nar.realtor/thats-who-we-r"/>
              </a:rPr>
              <a:t>NAR.REALTOR/thats-who-we-r</a:t>
            </a:r>
          </a:p>
          <a:p>
            <a:pPr algn="l">
              <a:lnSpc>
                <a:spcPts val="5519"/>
              </a:lnSpc>
            </a:pPr>
            <a:endParaRPr lang="en-US" sz="4599" u="sng">
              <a:solidFill>
                <a:srgbClr val="FFFFFF"/>
              </a:solidFill>
              <a:latin typeface="Gidole"/>
              <a:ea typeface="Gidole"/>
              <a:cs typeface="Gidole"/>
              <a:sym typeface="Gidole"/>
              <a:hlinkClick r:id="rId4" tooltip="http://nar.realtor/thats-who-we-r"/>
            </a:endParaRPr>
          </a:p>
          <a:p>
            <a:pPr algn="l">
              <a:lnSpc>
                <a:spcPts val="5519"/>
              </a:lnSpc>
            </a:pPr>
            <a:r>
              <a:rPr lang="en-US" sz="4599">
                <a:solidFill>
                  <a:srgbClr val="FFFFFF"/>
                </a:solidFill>
                <a:latin typeface="Gidole"/>
                <a:ea typeface="Gidole"/>
                <a:cs typeface="Gidole"/>
                <a:sym typeface="Gidole"/>
              </a:rPr>
              <a:t>Resources &amp; Assets that you can use to promote your business.</a:t>
            </a:r>
          </a:p>
          <a:p>
            <a:pPr algn="l">
              <a:lnSpc>
                <a:spcPts val="5519"/>
              </a:lnSpc>
            </a:pPr>
            <a:endParaRPr lang="en-US" sz="4599">
              <a:solidFill>
                <a:srgbClr val="FFFFFF"/>
              </a:solidFill>
              <a:latin typeface="Gidole"/>
              <a:ea typeface="Gidole"/>
              <a:cs typeface="Gidole"/>
              <a:sym typeface="Gidole"/>
            </a:endParaRPr>
          </a:p>
        </p:txBody>
      </p:sp>
      <p:sp>
        <p:nvSpPr>
          <p:cNvPr id="6" name="TextBox 6"/>
          <p:cNvSpPr txBox="1"/>
          <p:nvPr/>
        </p:nvSpPr>
        <p:spPr>
          <a:xfrm>
            <a:off x="1205209" y="3665185"/>
            <a:ext cx="7447164" cy="1811019"/>
          </a:xfrm>
          <a:prstGeom prst="rect">
            <a:avLst/>
          </a:prstGeom>
        </p:spPr>
        <p:txBody>
          <a:bodyPr lIns="0" tIns="0" rIns="0" bIns="0" rtlCol="0" anchor="t">
            <a:spAutoFit/>
          </a:bodyPr>
          <a:lstStyle/>
          <a:p>
            <a:pPr algn="l">
              <a:lnSpc>
                <a:spcPts val="7280"/>
              </a:lnSpc>
            </a:pPr>
            <a:r>
              <a:rPr lang="en-US" sz="5200" b="1">
                <a:solidFill>
                  <a:srgbClr val="011C50"/>
                </a:solidFill>
                <a:latin typeface="League Spartan"/>
                <a:ea typeface="League Spartan"/>
                <a:cs typeface="League Spartan"/>
                <a:sym typeface="League Spartan"/>
              </a:rPr>
              <a:t>THAT’S WHO WE R CAMPAIGN </a:t>
            </a:r>
          </a:p>
        </p:txBody>
      </p:sp>
      <p:sp>
        <p:nvSpPr>
          <p:cNvPr id="7" name="Freeform 7"/>
          <p:cNvSpPr/>
          <p:nvPr/>
        </p:nvSpPr>
        <p:spPr>
          <a:xfrm>
            <a:off x="14798564" y="9053928"/>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5"/>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5932463" cy="12683720"/>
          </a:xfrm>
          <a:prstGeom prst="rect">
            <a:avLst/>
          </a:prstGeom>
          <a:solidFill>
            <a:srgbClr val="011C50"/>
          </a:solidFill>
        </p:spPr>
      </p:sp>
      <p:sp>
        <p:nvSpPr>
          <p:cNvPr id="3" name="Freeform 3"/>
          <p:cNvSpPr/>
          <p:nvPr/>
        </p:nvSpPr>
        <p:spPr>
          <a:xfrm>
            <a:off x="12979629" y="400786"/>
            <a:ext cx="4846695" cy="1689000"/>
          </a:xfrm>
          <a:custGeom>
            <a:avLst/>
            <a:gdLst/>
            <a:ahLst/>
            <a:cxnLst/>
            <a:rect l="l" t="t" r="r" b="b"/>
            <a:pathLst>
              <a:path w="4846695" h="1689000">
                <a:moveTo>
                  <a:pt x="0" y="0"/>
                </a:moveTo>
                <a:lnTo>
                  <a:pt x="4846695" y="0"/>
                </a:lnTo>
                <a:lnTo>
                  <a:pt x="4846695" y="1689000"/>
                </a:lnTo>
                <a:lnTo>
                  <a:pt x="0" y="1689000"/>
                </a:lnTo>
                <a:lnTo>
                  <a:pt x="0" y="0"/>
                </a:lnTo>
                <a:close/>
              </a:path>
            </a:pathLst>
          </a:custGeom>
          <a:blipFill>
            <a:blip r:embed="rId2"/>
            <a:stretch>
              <a:fillRect/>
            </a:stretch>
          </a:blipFill>
        </p:spPr>
      </p:sp>
      <p:sp>
        <p:nvSpPr>
          <p:cNvPr id="4" name="Freeform 4"/>
          <p:cNvSpPr/>
          <p:nvPr/>
        </p:nvSpPr>
        <p:spPr>
          <a:xfrm>
            <a:off x="6785806" y="2636537"/>
            <a:ext cx="2962697" cy="1405866"/>
          </a:xfrm>
          <a:custGeom>
            <a:avLst/>
            <a:gdLst/>
            <a:ahLst/>
            <a:cxnLst/>
            <a:rect l="l" t="t" r="r" b="b"/>
            <a:pathLst>
              <a:path w="2962697" h="1405866">
                <a:moveTo>
                  <a:pt x="0" y="0"/>
                </a:moveTo>
                <a:lnTo>
                  <a:pt x="2962697" y="0"/>
                </a:lnTo>
                <a:lnTo>
                  <a:pt x="2962697" y="1405866"/>
                </a:lnTo>
                <a:lnTo>
                  <a:pt x="0" y="1405866"/>
                </a:lnTo>
                <a:lnTo>
                  <a:pt x="0" y="0"/>
                </a:lnTo>
                <a:close/>
              </a:path>
            </a:pathLst>
          </a:custGeom>
          <a:blipFill>
            <a:blip r:embed="rId3"/>
            <a:stretch>
              <a:fillRect/>
            </a:stretch>
          </a:blipFill>
        </p:spPr>
      </p:sp>
      <p:sp>
        <p:nvSpPr>
          <p:cNvPr id="5" name="Freeform 5"/>
          <p:cNvSpPr/>
          <p:nvPr/>
        </p:nvSpPr>
        <p:spPr>
          <a:xfrm>
            <a:off x="6334464" y="5300253"/>
            <a:ext cx="3404514" cy="921604"/>
          </a:xfrm>
          <a:custGeom>
            <a:avLst/>
            <a:gdLst/>
            <a:ahLst/>
            <a:cxnLst/>
            <a:rect l="l" t="t" r="r" b="b"/>
            <a:pathLst>
              <a:path w="3404514" h="921604">
                <a:moveTo>
                  <a:pt x="0" y="0"/>
                </a:moveTo>
                <a:lnTo>
                  <a:pt x="3404514" y="0"/>
                </a:lnTo>
                <a:lnTo>
                  <a:pt x="3404514" y="921604"/>
                </a:lnTo>
                <a:lnTo>
                  <a:pt x="0" y="921604"/>
                </a:lnTo>
                <a:lnTo>
                  <a:pt x="0" y="0"/>
                </a:lnTo>
                <a:close/>
              </a:path>
            </a:pathLst>
          </a:custGeom>
          <a:blipFill>
            <a:blip r:embed="rId4"/>
            <a:stretch>
              <a:fillRect/>
            </a:stretch>
          </a:blipFill>
        </p:spPr>
      </p:sp>
      <p:sp>
        <p:nvSpPr>
          <p:cNvPr id="6" name="Freeform 6"/>
          <p:cNvSpPr/>
          <p:nvPr/>
        </p:nvSpPr>
        <p:spPr>
          <a:xfrm>
            <a:off x="6958705" y="7414799"/>
            <a:ext cx="2616900" cy="1434262"/>
          </a:xfrm>
          <a:custGeom>
            <a:avLst/>
            <a:gdLst/>
            <a:ahLst/>
            <a:cxnLst/>
            <a:rect l="l" t="t" r="r" b="b"/>
            <a:pathLst>
              <a:path w="2616900" h="1434262">
                <a:moveTo>
                  <a:pt x="0" y="0"/>
                </a:moveTo>
                <a:lnTo>
                  <a:pt x="2616900" y="0"/>
                </a:lnTo>
                <a:lnTo>
                  <a:pt x="2616900" y="1434262"/>
                </a:lnTo>
                <a:lnTo>
                  <a:pt x="0" y="1434262"/>
                </a:lnTo>
                <a:lnTo>
                  <a:pt x="0" y="0"/>
                </a:lnTo>
                <a:close/>
              </a:path>
            </a:pathLst>
          </a:custGeom>
          <a:blipFill>
            <a:blip r:embed="rId5"/>
            <a:stretch>
              <a:fillRect/>
            </a:stretch>
          </a:blipFill>
        </p:spPr>
      </p:sp>
      <p:sp>
        <p:nvSpPr>
          <p:cNvPr id="7" name="TextBox 7"/>
          <p:cNvSpPr txBox="1"/>
          <p:nvPr/>
        </p:nvSpPr>
        <p:spPr>
          <a:xfrm>
            <a:off x="10040650" y="2938785"/>
            <a:ext cx="7785674" cy="734695"/>
          </a:xfrm>
          <a:prstGeom prst="rect">
            <a:avLst/>
          </a:prstGeom>
        </p:spPr>
        <p:txBody>
          <a:bodyPr lIns="0" tIns="0" rIns="0" bIns="0" rtlCol="0" anchor="t">
            <a:spAutoFit/>
          </a:bodyPr>
          <a:lstStyle/>
          <a:p>
            <a:pPr marL="0" lvl="0" indent="0" algn="l">
              <a:lnSpc>
                <a:spcPts val="5719"/>
              </a:lnSpc>
            </a:pPr>
            <a:r>
              <a:rPr lang="en-US" sz="4399">
                <a:solidFill>
                  <a:srgbClr val="131213"/>
                </a:solidFill>
                <a:latin typeface="Gidole"/>
                <a:ea typeface="Gidole"/>
                <a:cs typeface="Gidole"/>
                <a:sym typeface="Gidole"/>
              </a:rPr>
              <a:t>Accredited Buyer Representative</a:t>
            </a:r>
          </a:p>
        </p:txBody>
      </p:sp>
      <p:sp>
        <p:nvSpPr>
          <p:cNvPr id="8" name="TextBox 8"/>
          <p:cNvSpPr txBox="1"/>
          <p:nvPr/>
        </p:nvSpPr>
        <p:spPr>
          <a:xfrm>
            <a:off x="663649" y="1245286"/>
            <a:ext cx="4705685" cy="316230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Advanced Education &amp; Designations</a:t>
            </a:r>
          </a:p>
          <a:p>
            <a:pPr algn="l">
              <a:lnSpc>
                <a:spcPts val="6240"/>
              </a:lnSpc>
            </a:pPr>
            <a:endParaRPr lang="en-US" sz="5200">
              <a:solidFill>
                <a:srgbClr val="FFFFFF"/>
              </a:solidFill>
              <a:latin typeface="League Spartan"/>
              <a:ea typeface="League Spartan"/>
              <a:cs typeface="League Spartan"/>
              <a:sym typeface="League Spartan"/>
            </a:endParaRPr>
          </a:p>
        </p:txBody>
      </p:sp>
      <p:sp>
        <p:nvSpPr>
          <p:cNvPr id="9" name="TextBox 9"/>
          <p:cNvSpPr txBox="1"/>
          <p:nvPr/>
        </p:nvSpPr>
        <p:spPr>
          <a:xfrm>
            <a:off x="10040650" y="5360370"/>
            <a:ext cx="7460875" cy="734695"/>
          </a:xfrm>
          <a:prstGeom prst="rect">
            <a:avLst/>
          </a:prstGeom>
        </p:spPr>
        <p:txBody>
          <a:bodyPr lIns="0" tIns="0" rIns="0" bIns="0" rtlCol="0" anchor="t">
            <a:spAutoFit/>
          </a:bodyPr>
          <a:lstStyle/>
          <a:p>
            <a:pPr marL="0" lvl="0" indent="0" algn="l">
              <a:lnSpc>
                <a:spcPts val="5720"/>
              </a:lnSpc>
            </a:pPr>
            <a:r>
              <a:rPr lang="en-US" sz="4400">
                <a:solidFill>
                  <a:srgbClr val="131213"/>
                </a:solidFill>
                <a:latin typeface="Gidole"/>
                <a:ea typeface="Gidole"/>
                <a:cs typeface="Gidole"/>
                <a:sym typeface="Gidole"/>
              </a:rPr>
              <a:t>Certified Residential Specialist</a:t>
            </a:r>
          </a:p>
        </p:txBody>
      </p:sp>
      <p:sp>
        <p:nvSpPr>
          <p:cNvPr id="10" name="TextBox 10"/>
          <p:cNvSpPr txBox="1"/>
          <p:nvPr/>
        </p:nvSpPr>
        <p:spPr>
          <a:xfrm>
            <a:off x="10040650" y="7397235"/>
            <a:ext cx="7460875" cy="734695"/>
          </a:xfrm>
          <a:prstGeom prst="rect">
            <a:avLst/>
          </a:prstGeom>
        </p:spPr>
        <p:txBody>
          <a:bodyPr lIns="0" tIns="0" rIns="0" bIns="0" rtlCol="0" anchor="t">
            <a:spAutoFit/>
          </a:bodyPr>
          <a:lstStyle/>
          <a:p>
            <a:pPr marL="0" lvl="0" indent="0" algn="l">
              <a:lnSpc>
                <a:spcPts val="5720"/>
              </a:lnSpc>
            </a:pPr>
            <a:r>
              <a:rPr lang="en-US" sz="4400">
                <a:solidFill>
                  <a:srgbClr val="131213"/>
                </a:solidFill>
                <a:latin typeface="Gidole"/>
                <a:ea typeface="Gidole"/>
                <a:cs typeface="Gidole"/>
                <a:sym typeface="Gidole"/>
              </a:rPr>
              <a:t>Graduate, REALTOR® Institute</a:t>
            </a:r>
          </a:p>
        </p:txBody>
      </p:sp>
      <p:sp>
        <p:nvSpPr>
          <p:cNvPr id="11" name="Freeform 11"/>
          <p:cNvSpPr/>
          <p:nvPr/>
        </p:nvSpPr>
        <p:spPr>
          <a:xfrm>
            <a:off x="1345981" y="9025528"/>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6"/>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5762" y="-1098369"/>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1028700" y="1028700"/>
            <a:ext cx="3579305" cy="1247334"/>
          </a:xfrm>
          <a:custGeom>
            <a:avLst/>
            <a:gdLst/>
            <a:ahLst/>
            <a:cxnLst/>
            <a:rect l="l" t="t" r="r" b="b"/>
            <a:pathLst>
              <a:path w="3579305" h="1247334">
                <a:moveTo>
                  <a:pt x="0" y="0"/>
                </a:moveTo>
                <a:lnTo>
                  <a:pt x="3579305" y="0"/>
                </a:lnTo>
                <a:lnTo>
                  <a:pt x="3579305" y="1247334"/>
                </a:lnTo>
                <a:lnTo>
                  <a:pt x="0" y="1247334"/>
                </a:lnTo>
                <a:lnTo>
                  <a:pt x="0" y="0"/>
                </a:lnTo>
                <a:close/>
              </a:path>
            </a:pathLst>
          </a:custGeom>
          <a:blipFill>
            <a:blip r:embed="rId6"/>
            <a:stretch>
              <a:fillRect/>
            </a:stretch>
          </a:blipFill>
        </p:spPr>
      </p:sp>
      <p:sp>
        <p:nvSpPr>
          <p:cNvPr id="6" name="Freeform 6"/>
          <p:cNvSpPr/>
          <p:nvPr/>
        </p:nvSpPr>
        <p:spPr>
          <a:xfrm>
            <a:off x="2943886" y="6919960"/>
            <a:ext cx="5985849" cy="3367040"/>
          </a:xfrm>
          <a:custGeom>
            <a:avLst/>
            <a:gdLst/>
            <a:ahLst/>
            <a:cxnLst/>
            <a:rect l="l" t="t" r="r" b="b"/>
            <a:pathLst>
              <a:path w="5985849" h="3367040">
                <a:moveTo>
                  <a:pt x="0" y="0"/>
                </a:moveTo>
                <a:lnTo>
                  <a:pt x="5985849" y="0"/>
                </a:lnTo>
                <a:lnTo>
                  <a:pt x="5985849" y="3367040"/>
                </a:lnTo>
                <a:lnTo>
                  <a:pt x="0" y="3367040"/>
                </a:lnTo>
                <a:lnTo>
                  <a:pt x="0" y="0"/>
                </a:lnTo>
                <a:close/>
              </a:path>
            </a:pathLst>
          </a:custGeom>
          <a:blipFill>
            <a:blip r:embed="rId7"/>
            <a:stretch>
              <a:fillRect/>
            </a:stretch>
          </a:blipFill>
        </p:spPr>
      </p:sp>
      <p:sp>
        <p:nvSpPr>
          <p:cNvPr id="7" name="TextBox 7"/>
          <p:cNvSpPr txBox="1"/>
          <p:nvPr/>
        </p:nvSpPr>
        <p:spPr>
          <a:xfrm>
            <a:off x="5936810" y="1605500"/>
            <a:ext cx="12137363" cy="1333500"/>
          </a:xfrm>
          <a:prstGeom prst="rect">
            <a:avLst/>
          </a:prstGeom>
        </p:spPr>
        <p:txBody>
          <a:bodyPr lIns="0" tIns="0" rIns="0" bIns="0" rtlCol="0" anchor="t">
            <a:spAutoFit/>
          </a:bodyPr>
          <a:lstStyle/>
          <a:p>
            <a:pPr algn="l">
              <a:lnSpc>
                <a:spcPts val="6240"/>
              </a:lnSpc>
            </a:pPr>
            <a:r>
              <a:rPr lang="en-US" sz="5200">
                <a:solidFill>
                  <a:srgbClr val="011C50"/>
                </a:solidFill>
                <a:latin typeface="League Spartan"/>
                <a:ea typeface="League Spartan"/>
                <a:cs typeface="League Spartan"/>
                <a:sym typeface="League Spartan"/>
              </a:rPr>
              <a:t>FINDING NAR RESOURCES</a:t>
            </a:r>
          </a:p>
          <a:p>
            <a:pPr algn="l">
              <a:lnSpc>
                <a:spcPts val="4320"/>
              </a:lnSpc>
            </a:pPr>
            <a:endParaRPr lang="en-US" sz="5200">
              <a:solidFill>
                <a:srgbClr val="011C50"/>
              </a:solidFill>
              <a:latin typeface="League Spartan"/>
              <a:ea typeface="League Spartan"/>
              <a:cs typeface="League Spartan"/>
              <a:sym typeface="League Spartan"/>
            </a:endParaRPr>
          </a:p>
        </p:txBody>
      </p:sp>
      <p:sp>
        <p:nvSpPr>
          <p:cNvPr id="8" name="TextBox 8"/>
          <p:cNvSpPr txBox="1"/>
          <p:nvPr/>
        </p:nvSpPr>
        <p:spPr>
          <a:xfrm>
            <a:off x="5936810" y="3173315"/>
            <a:ext cx="12137363" cy="3876675"/>
          </a:xfrm>
          <a:prstGeom prst="rect">
            <a:avLst/>
          </a:prstGeom>
        </p:spPr>
        <p:txBody>
          <a:bodyPr lIns="0" tIns="0" rIns="0" bIns="0" rtlCol="0" anchor="t">
            <a:spAutoFit/>
          </a:bodyPr>
          <a:lstStyle/>
          <a:p>
            <a:pPr algn="l">
              <a:lnSpc>
                <a:spcPts val="4319"/>
              </a:lnSpc>
            </a:pPr>
            <a:r>
              <a:rPr lang="en-US" sz="3599" u="sng">
                <a:solidFill>
                  <a:srgbClr val="011C50"/>
                </a:solidFill>
                <a:latin typeface="Gidole"/>
                <a:ea typeface="Gidole"/>
                <a:cs typeface="Gidole"/>
                <a:sym typeface="Gidole"/>
                <a:hlinkClick r:id="rId8" tooltip="http://www.nar.realtor"/>
              </a:rPr>
              <a:t>ww</a:t>
            </a:r>
            <a:r>
              <a:rPr lang="en-US" sz="3599" u="sng">
                <a:solidFill>
                  <a:srgbClr val="011C50"/>
                </a:solidFill>
                <a:latin typeface="Gidole"/>
                <a:ea typeface="Gidole"/>
                <a:cs typeface="Gidole"/>
                <a:sym typeface="Gidole"/>
                <a:hlinkClick r:id="rId8" tooltip="http://www.nar.realtor"/>
              </a:rPr>
              <a:t>w.NAR.REALTOR</a:t>
            </a:r>
            <a:r>
              <a:rPr lang="en-US" sz="3599">
                <a:solidFill>
                  <a:srgbClr val="011C50"/>
                </a:solidFill>
                <a:latin typeface="Gidole"/>
                <a:ea typeface="Gidole"/>
                <a:cs typeface="Gidole"/>
                <a:sym typeface="Gidole"/>
              </a:rPr>
              <a:t> </a:t>
            </a:r>
          </a:p>
          <a:p>
            <a:pPr algn="l">
              <a:lnSpc>
                <a:spcPts val="4319"/>
              </a:lnSpc>
            </a:pPr>
            <a:endParaRPr lang="en-US" sz="3599">
              <a:solidFill>
                <a:srgbClr val="011C50"/>
              </a:solidFill>
              <a:latin typeface="Gidole"/>
              <a:ea typeface="Gidole"/>
              <a:cs typeface="Gidole"/>
              <a:sym typeface="Gidole"/>
            </a:endParaRPr>
          </a:p>
          <a:p>
            <a:pPr algn="l">
              <a:lnSpc>
                <a:spcPts val="5519"/>
              </a:lnSpc>
            </a:pPr>
            <a:r>
              <a:rPr lang="en-US" sz="4599">
                <a:solidFill>
                  <a:srgbClr val="011C50"/>
                </a:solidFill>
                <a:latin typeface="Gidole"/>
                <a:ea typeface="Gidole"/>
                <a:cs typeface="Gidole"/>
                <a:sym typeface="Gidole"/>
              </a:rPr>
              <a:t>Online shopping for real estate products, including marketing strategies, statistics and much more, PLUS National REALTOR® Database and updates on real estate related issues.</a:t>
            </a:r>
          </a:p>
        </p:txBody>
      </p:sp>
      <p:sp>
        <p:nvSpPr>
          <p:cNvPr id="9" name="Freeform 9"/>
          <p:cNvSpPr/>
          <p:nvPr/>
        </p:nvSpPr>
        <p:spPr>
          <a:xfrm>
            <a:off x="229186" y="9064723"/>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9"/>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395970"/>
            <a:ext cx="19636238" cy="2619153"/>
            <a:chOff x="0" y="0"/>
            <a:chExt cx="2507534" cy="334464"/>
          </a:xfrm>
        </p:grpSpPr>
        <p:sp>
          <p:nvSpPr>
            <p:cNvPr id="3" name="Freeform 3"/>
            <p:cNvSpPr/>
            <p:nvPr/>
          </p:nvSpPr>
          <p:spPr>
            <a:xfrm>
              <a:off x="0" y="0"/>
              <a:ext cx="2507534" cy="334464"/>
            </a:xfrm>
            <a:custGeom>
              <a:avLst/>
              <a:gdLst/>
              <a:ahLst/>
              <a:cxnLst/>
              <a:rect l="l" t="t" r="r" b="b"/>
              <a:pathLst>
                <a:path w="2507534" h="334464">
                  <a:moveTo>
                    <a:pt x="0" y="0"/>
                  </a:moveTo>
                  <a:lnTo>
                    <a:pt x="2507534" y="0"/>
                  </a:lnTo>
                  <a:lnTo>
                    <a:pt x="2507534" y="334464"/>
                  </a:lnTo>
                  <a:lnTo>
                    <a:pt x="0" y="334464"/>
                  </a:lnTo>
                  <a:close/>
                </a:path>
              </a:pathLst>
            </a:custGeom>
            <a:solidFill>
              <a:srgbClr val="011C50"/>
            </a:solidFill>
          </p:spPr>
        </p:sp>
      </p:grpSp>
      <p:grpSp>
        <p:nvGrpSpPr>
          <p:cNvPr id="4" name="Group 4"/>
          <p:cNvGrpSpPr/>
          <p:nvPr/>
        </p:nvGrpSpPr>
        <p:grpSpPr>
          <a:xfrm>
            <a:off x="-2047899" y="-2157747"/>
            <a:ext cx="9201199" cy="9700295"/>
            <a:chOff x="0" y="0"/>
            <a:chExt cx="12268265" cy="12933727"/>
          </a:xfrm>
        </p:grpSpPr>
        <p:sp>
          <p:nvSpPr>
            <p:cNvPr id="5" name="Freeform 5"/>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7" name="Freeform 7"/>
          <p:cNvSpPr/>
          <p:nvPr/>
        </p:nvSpPr>
        <p:spPr>
          <a:xfrm>
            <a:off x="1433403" y="4692805"/>
            <a:ext cx="5602506" cy="2849743"/>
          </a:xfrm>
          <a:custGeom>
            <a:avLst/>
            <a:gdLst/>
            <a:ahLst/>
            <a:cxnLst/>
            <a:rect l="l" t="t" r="r" b="b"/>
            <a:pathLst>
              <a:path w="5602506" h="2849743">
                <a:moveTo>
                  <a:pt x="0" y="0"/>
                </a:moveTo>
                <a:lnTo>
                  <a:pt x="5602506" y="0"/>
                </a:lnTo>
                <a:lnTo>
                  <a:pt x="5602506" y="2849743"/>
                </a:lnTo>
                <a:lnTo>
                  <a:pt x="0" y="2849743"/>
                </a:lnTo>
                <a:lnTo>
                  <a:pt x="0" y="0"/>
                </a:lnTo>
                <a:close/>
              </a:path>
            </a:pathLst>
          </a:custGeom>
          <a:blipFill>
            <a:blip r:embed="rId4"/>
            <a:stretch>
              <a:fillRect/>
            </a:stretch>
          </a:blipFill>
        </p:spPr>
      </p:sp>
      <p:sp>
        <p:nvSpPr>
          <p:cNvPr id="8" name="Freeform 8"/>
          <p:cNvSpPr/>
          <p:nvPr/>
        </p:nvSpPr>
        <p:spPr>
          <a:xfrm>
            <a:off x="1433403" y="2359560"/>
            <a:ext cx="10590925" cy="1646155"/>
          </a:xfrm>
          <a:custGeom>
            <a:avLst/>
            <a:gdLst/>
            <a:ahLst/>
            <a:cxnLst/>
            <a:rect l="l" t="t" r="r" b="b"/>
            <a:pathLst>
              <a:path w="10590925" h="1646155">
                <a:moveTo>
                  <a:pt x="0" y="0"/>
                </a:moveTo>
                <a:lnTo>
                  <a:pt x="10590926" y="0"/>
                </a:lnTo>
                <a:lnTo>
                  <a:pt x="10590926" y="1646155"/>
                </a:lnTo>
                <a:lnTo>
                  <a:pt x="0" y="1646155"/>
                </a:lnTo>
                <a:lnTo>
                  <a:pt x="0" y="0"/>
                </a:lnTo>
                <a:close/>
              </a:path>
            </a:pathLst>
          </a:custGeom>
          <a:blipFill>
            <a:blip r:embed="rId5"/>
            <a:stretch>
              <a:fillRect/>
            </a:stretch>
          </a:blipFill>
        </p:spPr>
      </p:sp>
      <p:grpSp>
        <p:nvGrpSpPr>
          <p:cNvPr id="9" name="Group 9"/>
          <p:cNvGrpSpPr/>
          <p:nvPr/>
        </p:nvGrpSpPr>
        <p:grpSpPr>
          <a:xfrm>
            <a:off x="7621161" y="3348226"/>
            <a:ext cx="9852725" cy="5047744"/>
            <a:chOff x="0" y="0"/>
            <a:chExt cx="13136966" cy="6730325"/>
          </a:xfrm>
        </p:grpSpPr>
        <p:sp>
          <p:nvSpPr>
            <p:cNvPr id="10" name="TextBox 10"/>
            <p:cNvSpPr txBox="1"/>
            <p:nvPr/>
          </p:nvSpPr>
          <p:spPr>
            <a:xfrm>
              <a:off x="0" y="2085300"/>
              <a:ext cx="13136966" cy="4645025"/>
            </a:xfrm>
            <a:prstGeom prst="rect">
              <a:avLst/>
            </a:prstGeom>
          </p:spPr>
          <p:txBody>
            <a:bodyPr lIns="0" tIns="0" rIns="0" bIns="0" rtlCol="0" anchor="t">
              <a:spAutoFit/>
            </a:bodyPr>
            <a:lstStyle/>
            <a:p>
              <a:pPr algn="l">
                <a:lnSpc>
                  <a:spcPts val="5519"/>
                </a:lnSpc>
              </a:pPr>
              <a:r>
                <a:rPr lang="en-US" sz="4599">
                  <a:solidFill>
                    <a:srgbClr val="FFFFFF"/>
                  </a:solidFill>
                  <a:latin typeface="Gidole"/>
                  <a:ea typeface="Gidole"/>
                  <a:cs typeface="Gidole"/>
                  <a:sym typeface="Gidole"/>
                </a:rPr>
                <a:t>The WRA is a STATE ASSOCIATION</a:t>
              </a:r>
            </a:p>
            <a:p>
              <a:pPr algn="l">
                <a:lnSpc>
                  <a:spcPts val="5519"/>
                </a:lnSpc>
              </a:pPr>
              <a:r>
                <a:rPr lang="en-US" sz="4599">
                  <a:solidFill>
                    <a:srgbClr val="FFFFFF"/>
                  </a:solidFill>
                  <a:latin typeface="Gidole"/>
                  <a:ea typeface="Gidole"/>
                  <a:cs typeface="Gidole"/>
                  <a:sym typeface="Gidole"/>
                </a:rPr>
                <a:t>made up of Members of the NINETEEN Wisconsin Local A</a:t>
              </a:r>
              <a:r>
                <a:rPr lang="en-US" sz="4599" u="none">
                  <a:solidFill>
                    <a:srgbClr val="FFFFFF"/>
                  </a:solidFill>
                  <a:latin typeface="Gidole"/>
                  <a:ea typeface="Gidole"/>
                  <a:cs typeface="Gidole"/>
                  <a:sym typeface="Gidole"/>
                </a:rPr>
                <a:t>ss</a:t>
              </a:r>
              <a:r>
                <a:rPr lang="en-US" sz="4599">
                  <a:solidFill>
                    <a:srgbClr val="FFFFFF"/>
                  </a:solidFill>
                  <a:latin typeface="Gidole"/>
                  <a:ea typeface="Gidole"/>
                  <a:cs typeface="Gidole"/>
                  <a:sym typeface="Gidole"/>
                </a:rPr>
                <a:t>oc</a:t>
              </a:r>
              <a:r>
                <a:rPr lang="en-US" sz="4599" u="none">
                  <a:solidFill>
                    <a:srgbClr val="FFFFFF"/>
                  </a:solidFill>
                  <a:latin typeface="Gidole"/>
                  <a:ea typeface="Gidole"/>
                  <a:cs typeface="Gidole"/>
                  <a:sym typeface="Gidole"/>
                </a:rPr>
                <a:t>ia</a:t>
              </a:r>
              <a:r>
                <a:rPr lang="en-US" sz="4599">
                  <a:solidFill>
                    <a:srgbClr val="FFFFFF"/>
                  </a:solidFill>
                  <a:latin typeface="Gidole"/>
                  <a:ea typeface="Gidole"/>
                  <a:cs typeface="Gidole"/>
                  <a:sym typeface="Gidole"/>
                </a:rPr>
                <a:t>tio</a:t>
              </a:r>
              <a:r>
                <a:rPr lang="en-US" sz="4599" u="none">
                  <a:solidFill>
                    <a:srgbClr val="FFFFFF"/>
                  </a:solidFill>
                  <a:latin typeface="Gidole"/>
                  <a:ea typeface="Gidole"/>
                  <a:cs typeface="Gidole"/>
                  <a:sym typeface="Gidole"/>
                </a:rPr>
                <a:t>n</a:t>
              </a:r>
              <a:r>
                <a:rPr lang="en-US" sz="4599">
                  <a:solidFill>
                    <a:srgbClr val="FFFFFF"/>
                  </a:solidFill>
                  <a:latin typeface="Gidole"/>
                  <a:ea typeface="Gidole"/>
                  <a:cs typeface="Gidole"/>
                  <a:sym typeface="Gidole"/>
                </a:rPr>
                <a:t>s.</a:t>
              </a:r>
            </a:p>
            <a:p>
              <a:pPr algn="ctr">
                <a:lnSpc>
                  <a:spcPts val="5519"/>
                </a:lnSpc>
              </a:pPr>
              <a:endParaRPr lang="en-US" sz="4599">
                <a:solidFill>
                  <a:srgbClr val="FFFFFF"/>
                </a:solidFill>
                <a:latin typeface="Gidole"/>
                <a:ea typeface="Gidole"/>
                <a:cs typeface="Gidole"/>
                <a:sym typeface="Gidole"/>
              </a:endParaRPr>
            </a:p>
            <a:p>
              <a:pPr algn="l">
                <a:lnSpc>
                  <a:spcPts val="5519"/>
                </a:lnSpc>
              </a:pPr>
              <a:endParaRPr lang="en-US" sz="4599">
                <a:solidFill>
                  <a:srgbClr val="FFFFFF"/>
                </a:solidFill>
                <a:latin typeface="Gidole"/>
                <a:ea typeface="Gidole"/>
                <a:cs typeface="Gidole"/>
                <a:sym typeface="Gidole"/>
              </a:endParaRPr>
            </a:p>
          </p:txBody>
        </p:sp>
        <p:sp>
          <p:nvSpPr>
            <p:cNvPr id="11" name="TextBox 11"/>
            <p:cNvSpPr txBox="1"/>
            <p:nvPr/>
          </p:nvSpPr>
          <p:spPr>
            <a:xfrm>
              <a:off x="0" y="0"/>
              <a:ext cx="13136966" cy="1295400"/>
            </a:xfrm>
            <a:prstGeom prst="rect">
              <a:avLst/>
            </a:prstGeom>
          </p:spPr>
          <p:txBody>
            <a:bodyPr lIns="0" tIns="0" rIns="0" bIns="0" rtlCol="0" anchor="t">
              <a:spAutoFit/>
            </a:bodyPr>
            <a:lstStyle/>
            <a:p>
              <a:pPr algn="l">
                <a:lnSpc>
                  <a:spcPts val="7680"/>
                </a:lnSpc>
              </a:pPr>
              <a:endParaRPr/>
            </a:p>
          </p:txBody>
        </p:sp>
      </p:grpSp>
      <p:sp>
        <p:nvSpPr>
          <p:cNvPr id="12" name="Freeform 12"/>
          <p:cNvSpPr/>
          <p:nvPr/>
        </p:nvSpPr>
        <p:spPr>
          <a:xfrm>
            <a:off x="14439463" y="8810723"/>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6"/>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21755" y="0"/>
            <a:ext cx="5166245" cy="10287000"/>
            <a:chOff x="0" y="0"/>
            <a:chExt cx="1747594" cy="3479800"/>
          </a:xfrm>
        </p:grpSpPr>
        <p:sp>
          <p:nvSpPr>
            <p:cNvPr id="3" name="Freeform 3"/>
            <p:cNvSpPr/>
            <p:nvPr/>
          </p:nvSpPr>
          <p:spPr>
            <a:xfrm>
              <a:off x="0" y="0"/>
              <a:ext cx="1747594" cy="3479800"/>
            </a:xfrm>
            <a:custGeom>
              <a:avLst/>
              <a:gdLst/>
              <a:ahLst/>
              <a:cxnLst/>
              <a:rect l="l" t="t" r="r" b="b"/>
              <a:pathLst>
                <a:path w="1747594" h="3479800">
                  <a:moveTo>
                    <a:pt x="0" y="0"/>
                  </a:moveTo>
                  <a:lnTo>
                    <a:pt x="1747594" y="0"/>
                  </a:lnTo>
                  <a:lnTo>
                    <a:pt x="1747594" y="3479800"/>
                  </a:lnTo>
                  <a:lnTo>
                    <a:pt x="0" y="3479800"/>
                  </a:lnTo>
                  <a:close/>
                </a:path>
              </a:pathLst>
            </a:custGeom>
            <a:solidFill>
              <a:srgbClr val="011C50"/>
            </a:solidFill>
          </p:spPr>
        </p:sp>
      </p:grpSp>
      <p:grpSp>
        <p:nvGrpSpPr>
          <p:cNvPr id="4" name="Group 4"/>
          <p:cNvGrpSpPr/>
          <p:nvPr/>
        </p:nvGrpSpPr>
        <p:grpSpPr>
          <a:xfrm>
            <a:off x="10101691" y="2677679"/>
            <a:ext cx="12202208" cy="8169007"/>
            <a:chOff x="0" y="0"/>
            <a:chExt cx="16269610" cy="10892009"/>
          </a:xfrm>
        </p:grpSpPr>
        <p:sp>
          <p:nvSpPr>
            <p:cNvPr id="5" name="Freeform 5"/>
            <p:cNvSpPr/>
            <p:nvPr/>
          </p:nvSpPr>
          <p:spPr>
            <a:xfrm>
              <a:off x="0" y="0"/>
              <a:ext cx="16269610" cy="10778617"/>
            </a:xfrm>
            <a:custGeom>
              <a:avLst/>
              <a:gdLst/>
              <a:ahLst/>
              <a:cxnLst/>
              <a:rect l="l" t="t" r="r" b="b"/>
              <a:pathLst>
                <a:path w="16269610" h="10778617">
                  <a:moveTo>
                    <a:pt x="0" y="0"/>
                  </a:moveTo>
                  <a:lnTo>
                    <a:pt x="16269610" y="0"/>
                  </a:lnTo>
                  <a:lnTo>
                    <a:pt x="16269610" y="10778617"/>
                  </a:lnTo>
                  <a:lnTo>
                    <a:pt x="0" y="1077861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042892" y="2009289"/>
              <a:ext cx="13407879" cy="8882720"/>
            </a:xfrm>
            <a:custGeom>
              <a:avLst/>
              <a:gdLst/>
              <a:ahLst/>
              <a:cxnLst/>
              <a:rect l="l" t="t" r="r" b="b"/>
              <a:pathLst>
                <a:path w="13407879" h="8882720">
                  <a:moveTo>
                    <a:pt x="0" y="0"/>
                  </a:moveTo>
                  <a:lnTo>
                    <a:pt x="13407879" y="0"/>
                  </a:lnTo>
                  <a:lnTo>
                    <a:pt x="13407879" y="8882720"/>
                  </a:lnTo>
                  <a:lnTo>
                    <a:pt x="0" y="888272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3121755" y="8663340"/>
            <a:ext cx="7649975" cy="2351782"/>
            <a:chOff x="0" y="0"/>
            <a:chExt cx="976896" cy="300321"/>
          </a:xfrm>
        </p:grpSpPr>
        <p:sp>
          <p:nvSpPr>
            <p:cNvPr id="8" name="Freeform 8"/>
            <p:cNvSpPr/>
            <p:nvPr/>
          </p:nvSpPr>
          <p:spPr>
            <a:xfrm>
              <a:off x="0" y="0"/>
              <a:ext cx="976896" cy="300321"/>
            </a:xfrm>
            <a:custGeom>
              <a:avLst/>
              <a:gdLst/>
              <a:ahLst/>
              <a:cxnLst/>
              <a:rect l="l" t="t" r="r" b="b"/>
              <a:pathLst>
                <a:path w="976896" h="300321">
                  <a:moveTo>
                    <a:pt x="0" y="0"/>
                  </a:moveTo>
                  <a:lnTo>
                    <a:pt x="976896" y="0"/>
                  </a:lnTo>
                  <a:lnTo>
                    <a:pt x="976896" y="300321"/>
                  </a:lnTo>
                  <a:lnTo>
                    <a:pt x="0" y="300321"/>
                  </a:lnTo>
                  <a:close/>
                </a:path>
              </a:pathLst>
            </a:custGeom>
            <a:solidFill>
              <a:srgbClr val="011C50"/>
            </a:solidFill>
          </p:spPr>
        </p:sp>
      </p:grpSp>
      <p:sp>
        <p:nvSpPr>
          <p:cNvPr id="9" name="Freeform 9"/>
          <p:cNvSpPr/>
          <p:nvPr/>
        </p:nvSpPr>
        <p:spPr>
          <a:xfrm>
            <a:off x="1231888" y="403953"/>
            <a:ext cx="3158483" cy="3158483"/>
          </a:xfrm>
          <a:custGeom>
            <a:avLst/>
            <a:gdLst/>
            <a:ahLst/>
            <a:cxnLst/>
            <a:rect l="l" t="t" r="r" b="b"/>
            <a:pathLst>
              <a:path w="3158483" h="3158483">
                <a:moveTo>
                  <a:pt x="0" y="0"/>
                </a:moveTo>
                <a:lnTo>
                  <a:pt x="3158484" y="0"/>
                </a:lnTo>
                <a:lnTo>
                  <a:pt x="3158484" y="3158484"/>
                </a:lnTo>
                <a:lnTo>
                  <a:pt x="0" y="3158484"/>
                </a:lnTo>
                <a:lnTo>
                  <a:pt x="0" y="0"/>
                </a:lnTo>
                <a:close/>
              </a:path>
            </a:pathLst>
          </a:custGeom>
          <a:blipFill>
            <a:blip r:embed="rId4"/>
            <a:stretch>
              <a:fillRect/>
            </a:stretch>
          </a:blipFill>
        </p:spPr>
      </p:sp>
      <p:sp>
        <p:nvSpPr>
          <p:cNvPr id="10" name="TextBox 10"/>
          <p:cNvSpPr txBox="1"/>
          <p:nvPr/>
        </p:nvSpPr>
        <p:spPr>
          <a:xfrm>
            <a:off x="1028700" y="2468879"/>
            <a:ext cx="11630773" cy="6789421"/>
          </a:xfrm>
          <a:prstGeom prst="rect">
            <a:avLst/>
          </a:prstGeom>
        </p:spPr>
        <p:txBody>
          <a:bodyPr lIns="0" tIns="0" rIns="0" bIns="0" rtlCol="0" anchor="t">
            <a:spAutoFit/>
          </a:bodyPr>
          <a:lstStyle/>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Continuing</a:t>
            </a:r>
            <a:r>
              <a:rPr lang="en-US" sz="3299" dirty="0">
                <a:solidFill>
                  <a:srgbClr val="011C50"/>
                </a:solidFill>
                <a:latin typeface="Gidole"/>
                <a:ea typeface="Gidole"/>
                <a:cs typeface="Gidole"/>
                <a:sym typeface="Gidole"/>
                <a:hlinkClick r:id="rId5" tooltip="https://docs.google.com/spreadsheets/d/1DUF2isFWsqVSYhbaACYtbgcLi_YjDqpE3GLQIVgkKQg/edit#gid=69851113"/>
              </a:rPr>
              <a:t> Education and Licensing Courses</a:t>
            </a:r>
          </a:p>
          <a:p>
            <a:pPr marL="712464" lvl="1" indent="-356232" algn="l">
              <a:lnSpc>
                <a:spcPts val="4949"/>
              </a:lnSpc>
              <a:buFont typeface="Arial"/>
              <a:buChar char="•"/>
            </a:pPr>
            <a:r>
              <a:rPr lang="en-US" sz="3299" dirty="0">
                <a:solidFill>
                  <a:srgbClr val="011C50"/>
                </a:solidFill>
                <a:latin typeface="Gidole"/>
                <a:ea typeface="Gidole"/>
                <a:cs typeface="Gidole"/>
                <a:sym typeface="Gidole"/>
              </a:rPr>
              <a:t>S</a:t>
            </a:r>
            <a:r>
              <a:rPr lang="en-US" sz="3299" dirty="0">
                <a:solidFill>
                  <a:srgbClr val="011C50"/>
                </a:solidFill>
                <a:latin typeface="Gidole"/>
                <a:ea typeface="Gidole"/>
                <a:cs typeface="Gidole"/>
                <a:sym typeface="Gidole"/>
                <a:hlinkClick r:id="rId5" tooltip="https://docs.google.com/spreadsheets/d/1DUF2isFWsqVSYhbaACYtbgcLi_YjDqpE3GLQIVgkKQg/edit#gid=69851113"/>
              </a:rPr>
              <a:t>uccess tips on building your business</a:t>
            </a:r>
          </a:p>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Access t</a:t>
            </a:r>
            <a:r>
              <a:rPr lang="en-US" sz="3299" dirty="0">
                <a:solidFill>
                  <a:srgbClr val="011C50"/>
                </a:solidFill>
                <a:latin typeface="Gidole"/>
                <a:ea typeface="Gidole"/>
                <a:cs typeface="Gidole"/>
                <a:sym typeface="Gidole"/>
                <a:hlinkClick r:id="rId5" tooltip="https://docs.google.com/spreadsheets/d/1DUF2isFWsqVSYhbaACYtbgcLi_YjDqpE3GLQIVgkKQg/edit#gid=69851113"/>
              </a:rPr>
              <a:t>o </a:t>
            </a:r>
            <a:r>
              <a:rPr lang="en-US" sz="3299" dirty="0" err="1">
                <a:solidFill>
                  <a:srgbClr val="011C50"/>
                </a:solidFill>
                <a:latin typeface="Gidole"/>
                <a:ea typeface="Gidole"/>
                <a:cs typeface="Gidole"/>
                <a:sym typeface="Gidole"/>
                <a:hlinkClick r:id="rId5" tooltip="https://docs.google.com/spreadsheets/d/1DUF2isFWsqVSYhbaACYtbgcLi_YjDqpE3GLQIVgkKQg/edit#gid=69851113"/>
              </a:rPr>
              <a:t>ZipForms</a:t>
            </a:r>
            <a:endParaRPr lang="en-US" sz="3299" dirty="0">
              <a:solidFill>
                <a:srgbClr val="011C50"/>
              </a:solidFill>
              <a:latin typeface="Gidole"/>
              <a:ea typeface="Gidole"/>
              <a:cs typeface="Gidole"/>
              <a:sym typeface="Gidole"/>
              <a:hlinkClick r:id="rId5" tooltip="https://docs.google.com/spreadsheets/d/1DUF2isFWsqVSYhbaACYtbgcLi_YjDqpE3GLQIVgkKQg/edit#gid=69851113"/>
            </a:endParaRPr>
          </a:p>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Legal updates on issues affecting </a:t>
            </a:r>
            <a:r>
              <a:rPr lang="en-US" sz="3299" dirty="0">
                <a:solidFill>
                  <a:srgbClr val="011C50"/>
                </a:solidFill>
                <a:latin typeface="Gidole"/>
                <a:ea typeface="Gidole"/>
                <a:cs typeface="Gidole"/>
                <a:sym typeface="Gidole"/>
              </a:rPr>
              <a:t>the industry</a:t>
            </a:r>
          </a:p>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Legal Hotline</a:t>
            </a:r>
          </a:p>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Intervention with Dep</a:t>
            </a:r>
            <a:r>
              <a:rPr lang="en-US" sz="3299" dirty="0">
                <a:solidFill>
                  <a:srgbClr val="011C50"/>
                </a:solidFill>
                <a:latin typeface="Gidole"/>
                <a:ea typeface="Gidole"/>
                <a:cs typeface="Gidole"/>
                <a:sym typeface="Gidole"/>
                <a:hlinkClick r:id="rId5" tooltip="https://docs.google.com/spreadsheets/d/1DUF2isFWsqVSYhbaACYtbgcLi_YjDqpE3GLQIVgkKQg/edit#gid=69851113"/>
              </a:rPr>
              <a:t>artment of Safety and Professional Services</a:t>
            </a:r>
          </a:p>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Government Affairs and Lobbying at State Level</a:t>
            </a:r>
          </a:p>
          <a:p>
            <a:pPr marL="712464" lvl="1" indent="-356232" algn="l">
              <a:lnSpc>
                <a:spcPts val="4949"/>
              </a:lnSpc>
              <a:buFont typeface="Arial"/>
              <a:buChar char="•"/>
            </a:pPr>
            <a:r>
              <a:rPr lang="en-US" sz="3299" dirty="0">
                <a:solidFill>
                  <a:srgbClr val="011C50"/>
                </a:solidFill>
                <a:latin typeface="Gidole"/>
                <a:ea typeface="Gidole"/>
                <a:cs typeface="Gidole"/>
                <a:sym typeface="Gidole"/>
              </a:rPr>
              <a:t>Wisconsin market statistics</a:t>
            </a:r>
          </a:p>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Monthly Magazine</a:t>
            </a:r>
          </a:p>
          <a:p>
            <a:pPr marL="712464" lvl="1" indent="-356232" algn="l">
              <a:lnSpc>
                <a:spcPts val="4949"/>
              </a:lnSpc>
              <a:buFont typeface="Arial"/>
              <a:buChar char="•"/>
            </a:pPr>
            <a:r>
              <a:rPr lang="en-US" sz="3299" dirty="0">
                <a:solidFill>
                  <a:srgbClr val="011C50"/>
                </a:solidFill>
                <a:latin typeface="Gidole"/>
                <a:ea typeface="Gidole"/>
                <a:cs typeface="Gidole"/>
                <a:sym typeface="Gidole"/>
                <a:hlinkClick r:id="rId5" tooltip="https://docs.google.com/spreadsheets/d/1DUF2isFWsqVSYhbaACYtbgcLi_YjDqpE3GLQIVgkKQg/edit#gid=69851113"/>
              </a:rPr>
              <a:t>State Conventions</a:t>
            </a:r>
          </a:p>
        </p:txBody>
      </p:sp>
      <p:sp>
        <p:nvSpPr>
          <p:cNvPr id="11" name="Freeform 11"/>
          <p:cNvSpPr/>
          <p:nvPr/>
        </p:nvSpPr>
        <p:spPr>
          <a:xfrm>
            <a:off x="14187666" y="901065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6"/>
            <a:stretch>
              <a:fillRect/>
            </a:stretch>
          </a:blipFill>
        </p:spPr>
      </p:sp>
      <p:sp>
        <p:nvSpPr>
          <p:cNvPr id="12" name="TextBox 12"/>
          <p:cNvSpPr txBox="1"/>
          <p:nvPr/>
        </p:nvSpPr>
        <p:spPr>
          <a:xfrm>
            <a:off x="13619239" y="1303036"/>
            <a:ext cx="4171277" cy="1581150"/>
          </a:xfrm>
          <a:prstGeom prst="rect">
            <a:avLst/>
          </a:prstGeom>
        </p:spPr>
        <p:txBody>
          <a:bodyPr lIns="0" tIns="0" rIns="0" bIns="0" rtlCol="0" anchor="t">
            <a:spAutoFit/>
          </a:bodyPr>
          <a:lstStyle/>
          <a:p>
            <a:pPr algn="r">
              <a:lnSpc>
                <a:spcPts val="6240"/>
              </a:lnSpc>
            </a:pPr>
            <a:r>
              <a:rPr lang="en-US" sz="5200">
                <a:solidFill>
                  <a:srgbClr val="FFFFFF"/>
                </a:solidFill>
                <a:latin typeface="League Spartan"/>
                <a:ea typeface="League Spartan"/>
                <a:cs typeface="League Spartan"/>
                <a:sym typeface="League Spartan"/>
              </a:rPr>
              <a:t>BENEFITS &amp; SERVICES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1028700" y="381534"/>
            <a:ext cx="3158483" cy="3158483"/>
          </a:xfrm>
          <a:custGeom>
            <a:avLst/>
            <a:gdLst/>
            <a:ahLst/>
            <a:cxnLst/>
            <a:rect l="l" t="t" r="r" b="b"/>
            <a:pathLst>
              <a:path w="3158483" h="3158483">
                <a:moveTo>
                  <a:pt x="0" y="0"/>
                </a:moveTo>
                <a:lnTo>
                  <a:pt x="3158483" y="0"/>
                </a:lnTo>
                <a:lnTo>
                  <a:pt x="3158483" y="3158483"/>
                </a:lnTo>
                <a:lnTo>
                  <a:pt x="0" y="3158483"/>
                </a:lnTo>
                <a:lnTo>
                  <a:pt x="0" y="0"/>
                </a:lnTo>
                <a:close/>
              </a:path>
            </a:pathLst>
          </a:custGeom>
          <a:blipFill>
            <a:blip r:embed="rId6"/>
            <a:stretch>
              <a:fillRect/>
            </a:stretch>
          </a:blipFill>
        </p:spPr>
      </p:sp>
      <p:grpSp>
        <p:nvGrpSpPr>
          <p:cNvPr id="6" name="Group 6"/>
          <p:cNvGrpSpPr/>
          <p:nvPr/>
        </p:nvGrpSpPr>
        <p:grpSpPr>
          <a:xfrm>
            <a:off x="1028700" y="2703173"/>
            <a:ext cx="10574101" cy="5654040"/>
            <a:chOff x="0" y="0"/>
            <a:chExt cx="14098801" cy="7538720"/>
          </a:xfrm>
        </p:grpSpPr>
        <p:sp>
          <p:nvSpPr>
            <p:cNvPr id="7" name="TextBox 7"/>
            <p:cNvSpPr txBox="1"/>
            <p:nvPr/>
          </p:nvSpPr>
          <p:spPr>
            <a:xfrm>
              <a:off x="0" y="0"/>
              <a:ext cx="14098801" cy="1054100"/>
            </a:xfrm>
            <a:prstGeom prst="rect">
              <a:avLst/>
            </a:prstGeom>
          </p:spPr>
          <p:txBody>
            <a:bodyPr lIns="0" tIns="0" rIns="0" bIns="0" rtlCol="0" anchor="t">
              <a:spAutoFit/>
            </a:bodyPr>
            <a:lstStyle/>
            <a:p>
              <a:pPr algn="l">
                <a:lnSpc>
                  <a:spcPts val="6240"/>
                </a:lnSpc>
              </a:pPr>
              <a:r>
                <a:rPr lang="en-US" sz="5200">
                  <a:solidFill>
                    <a:srgbClr val="131213"/>
                  </a:solidFill>
                  <a:latin typeface="League Spartan"/>
                  <a:ea typeface="League Spartan"/>
                  <a:cs typeface="League Spartan"/>
                  <a:sym typeface="League Spartan"/>
                </a:rPr>
                <a:t>FINDING WRA RESOURCES</a:t>
              </a:r>
            </a:p>
          </p:txBody>
        </p:sp>
        <p:sp>
          <p:nvSpPr>
            <p:cNvPr id="8" name="TextBox 8"/>
            <p:cNvSpPr txBox="1"/>
            <p:nvPr/>
          </p:nvSpPr>
          <p:spPr>
            <a:xfrm>
              <a:off x="0" y="1369695"/>
              <a:ext cx="14098801" cy="6169025"/>
            </a:xfrm>
            <a:prstGeom prst="rect">
              <a:avLst/>
            </a:prstGeom>
          </p:spPr>
          <p:txBody>
            <a:bodyPr lIns="0" tIns="0" rIns="0" bIns="0" rtlCol="0" anchor="t">
              <a:spAutoFit/>
            </a:bodyPr>
            <a:lstStyle/>
            <a:p>
              <a:pPr algn="l">
                <a:lnSpc>
                  <a:spcPts val="4559"/>
                </a:lnSpc>
              </a:pPr>
              <a:r>
                <a:rPr lang="en-US" sz="3799" u="sng">
                  <a:solidFill>
                    <a:srgbClr val="011C50"/>
                  </a:solidFill>
                  <a:latin typeface="Gidole"/>
                  <a:ea typeface="Gidole"/>
                  <a:cs typeface="Gidole"/>
                  <a:sym typeface="Gidole"/>
                  <a:hlinkClick r:id="rId7" tooltip="http://www.wra.org"/>
                </a:rPr>
                <a:t>ww</a:t>
              </a:r>
              <a:r>
                <a:rPr lang="en-US" sz="3799" u="sng">
                  <a:solidFill>
                    <a:srgbClr val="011C50"/>
                  </a:solidFill>
                  <a:latin typeface="Gidole"/>
                  <a:ea typeface="Gidole"/>
                  <a:cs typeface="Gidole"/>
                  <a:sym typeface="Gidole"/>
                  <a:hlinkClick r:id="rId7" tooltip="http://www.wra.org"/>
                </a:rPr>
                <a:t>w.WRA.org </a:t>
              </a:r>
            </a:p>
            <a:p>
              <a:pPr algn="l">
                <a:lnSpc>
                  <a:spcPts val="4559"/>
                </a:lnSpc>
              </a:pPr>
              <a:endParaRPr lang="en-US" sz="3799" u="sng">
                <a:solidFill>
                  <a:srgbClr val="011C50"/>
                </a:solidFill>
                <a:latin typeface="Gidole"/>
                <a:ea typeface="Gidole"/>
                <a:cs typeface="Gidole"/>
                <a:sym typeface="Gidole"/>
                <a:hlinkClick r:id="rId7" tooltip="http://www.wra.org"/>
              </a:endParaRPr>
            </a:p>
            <a:p>
              <a:pPr algn="l">
                <a:lnSpc>
                  <a:spcPts val="5519"/>
                </a:lnSpc>
              </a:pPr>
              <a:r>
                <a:rPr lang="en-US" sz="4599">
                  <a:solidFill>
                    <a:srgbClr val="011C50"/>
                  </a:solidFill>
                  <a:latin typeface="Gidole"/>
                  <a:ea typeface="Gidole"/>
                  <a:cs typeface="Gidole"/>
                  <a:sym typeface="Gidole"/>
                </a:rPr>
                <a:t>Online shopping for real estate products, including marketing strategies, statistics, and much more, PLUS Wisconsin REALTOR Database, Legal Hotline, and Updates on LOCAL real estate related issues.</a:t>
              </a:r>
            </a:p>
          </p:txBody>
        </p:sp>
      </p:grpSp>
      <p:sp>
        <p:nvSpPr>
          <p:cNvPr id="9" name="Freeform 9"/>
          <p:cNvSpPr/>
          <p:nvPr/>
        </p:nvSpPr>
        <p:spPr>
          <a:xfrm flipH="1">
            <a:off x="10001657" y="7084305"/>
            <a:ext cx="5693680" cy="3202695"/>
          </a:xfrm>
          <a:custGeom>
            <a:avLst/>
            <a:gdLst/>
            <a:ahLst/>
            <a:cxnLst/>
            <a:rect l="l" t="t" r="r" b="b"/>
            <a:pathLst>
              <a:path w="5693680" h="3202695">
                <a:moveTo>
                  <a:pt x="5693680" y="0"/>
                </a:moveTo>
                <a:lnTo>
                  <a:pt x="0" y="0"/>
                </a:lnTo>
                <a:lnTo>
                  <a:pt x="0" y="3202695"/>
                </a:lnTo>
                <a:lnTo>
                  <a:pt x="5693680" y="3202695"/>
                </a:lnTo>
                <a:lnTo>
                  <a:pt x="5693680" y="0"/>
                </a:lnTo>
                <a:close/>
              </a:path>
            </a:pathLst>
          </a:custGeom>
          <a:blipFill>
            <a:blip r:embed="rId8"/>
            <a:stretch>
              <a:fillRect/>
            </a:stretch>
          </a:blipFill>
        </p:spPr>
      </p:sp>
      <p:sp>
        <p:nvSpPr>
          <p:cNvPr id="10" name="Freeform 10"/>
          <p:cNvSpPr/>
          <p:nvPr/>
        </p:nvSpPr>
        <p:spPr>
          <a:xfrm>
            <a:off x="15125022" y="8915421"/>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9"/>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784531" y="8471097"/>
            <a:ext cx="7685821" cy="1815903"/>
            <a:chOff x="0" y="0"/>
            <a:chExt cx="981474" cy="231889"/>
          </a:xfrm>
        </p:grpSpPr>
        <p:sp>
          <p:nvSpPr>
            <p:cNvPr id="3" name="Freeform 3"/>
            <p:cNvSpPr/>
            <p:nvPr/>
          </p:nvSpPr>
          <p:spPr>
            <a:xfrm>
              <a:off x="0" y="0"/>
              <a:ext cx="981474" cy="231889"/>
            </a:xfrm>
            <a:custGeom>
              <a:avLst/>
              <a:gdLst/>
              <a:ahLst/>
              <a:cxnLst/>
              <a:rect l="l" t="t" r="r" b="b"/>
              <a:pathLst>
                <a:path w="981474" h="231889">
                  <a:moveTo>
                    <a:pt x="0" y="0"/>
                  </a:moveTo>
                  <a:lnTo>
                    <a:pt x="981474" y="0"/>
                  </a:lnTo>
                  <a:lnTo>
                    <a:pt x="981474" y="231889"/>
                  </a:lnTo>
                  <a:lnTo>
                    <a:pt x="0" y="231889"/>
                  </a:lnTo>
                  <a:close/>
                </a:path>
              </a:pathLst>
            </a:custGeom>
            <a:solidFill>
              <a:srgbClr val="011C50"/>
            </a:solidFill>
          </p:spPr>
        </p:sp>
      </p:grpSp>
      <p:sp>
        <p:nvSpPr>
          <p:cNvPr id="4" name="Freeform 4"/>
          <p:cNvSpPr/>
          <p:nvPr/>
        </p:nvSpPr>
        <p:spPr>
          <a:xfrm>
            <a:off x="13110230" y="8963248"/>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
        <p:nvSpPr>
          <p:cNvPr id="5" name="Freeform 5"/>
          <p:cNvSpPr/>
          <p:nvPr/>
        </p:nvSpPr>
        <p:spPr>
          <a:xfrm>
            <a:off x="10784531" y="-511640"/>
            <a:ext cx="7503469" cy="9093571"/>
          </a:xfrm>
          <a:custGeom>
            <a:avLst/>
            <a:gdLst/>
            <a:ahLst/>
            <a:cxnLst/>
            <a:rect l="l" t="t" r="r" b="b"/>
            <a:pathLst>
              <a:path w="7503469" h="9093571">
                <a:moveTo>
                  <a:pt x="0" y="0"/>
                </a:moveTo>
                <a:lnTo>
                  <a:pt x="7503469" y="0"/>
                </a:lnTo>
                <a:lnTo>
                  <a:pt x="7503469" y="9093572"/>
                </a:lnTo>
                <a:lnTo>
                  <a:pt x="0" y="9093572"/>
                </a:lnTo>
                <a:lnTo>
                  <a:pt x="0" y="0"/>
                </a:lnTo>
                <a:close/>
              </a:path>
            </a:pathLst>
          </a:custGeom>
          <a:blipFill>
            <a:blip r:embed="rId3"/>
            <a:stretch>
              <a:fillRect t="-15308" b="-8462"/>
            </a:stretch>
          </a:blipFill>
        </p:spPr>
      </p:sp>
      <p:sp>
        <p:nvSpPr>
          <p:cNvPr id="6" name="TextBox 6"/>
          <p:cNvSpPr txBox="1"/>
          <p:nvPr/>
        </p:nvSpPr>
        <p:spPr>
          <a:xfrm>
            <a:off x="1139117" y="1894486"/>
            <a:ext cx="10069839" cy="847779"/>
          </a:xfrm>
          <a:prstGeom prst="rect">
            <a:avLst/>
          </a:prstGeom>
        </p:spPr>
        <p:txBody>
          <a:bodyPr lIns="0" tIns="0" rIns="0" bIns="0" rtlCol="0" anchor="t">
            <a:spAutoFit/>
          </a:bodyPr>
          <a:lstStyle/>
          <a:p>
            <a:pPr algn="l">
              <a:lnSpc>
                <a:spcPts val="6720"/>
              </a:lnSpc>
            </a:pPr>
            <a:r>
              <a:rPr lang="en-US" sz="5600">
                <a:solidFill>
                  <a:srgbClr val="011C50"/>
                </a:solidFill>
                <a:latin typeface="League Spartan"/>
                <a:ea typeface="League Spartan"/>
                <a:cs typeface="League Spartan"/>
                <a:sym typeface="League Spartan"/>
              </a:rPr>
              <a:t>INTRODUCTIONS</a:t>
            </a:r>
          </a:p>
        </p:txBody>
      </p:sp>
      <p:sp>
        <p:nvSpPr>
          <p:cNvPr id="7" name="TextBox 7"/>
          <p:cNvSpPr txBox="1"/>
          <p:nvPr/>
        </p:nvSpPr>
        <p:spPr>
          <a:xfrm>
            <a:off x="1139117" y="3292882"/>
            <a:ext cx="8828882" cy="4955123"/>
          </a:xfrm>
          <a:prstGeom prst="rect">
            <a:avLst/>
          </a:prstGeom>
        </p:spPr>
        <p:txBody>
          <a:bodyPr lIns="0" tIns="0" rIns="0" bIns="0" rtlCol="0" anchor="t">
            <a:spAutoFit/>
          </a:bodyPr>
          <a:lstStyle/>
          <a:p>
            <a:pPr marL="863593" lvl="1" indent="-431796" algn="l">
              <a:lnSpc>
                <a:spcPts val="6959"/>
              </a:lnSpc>
              <a:buFont typeface="Arial"/>
              <a:buChar char="•"/>
            </a:pPr>
            <a:r>
              <a:rPr lang="en-US" sz="3999" spc="39">
                <a:solidFill>
                  <a:srgbClr val="011C50"/>
                </a:solidFill>
                <a:latin typeface="Gidole"/>
                <a:ea typeface="Gidole"/>
                <a:cs typeface="Gidole"/>
                <a:sym typeface="Gidole"/>
              </a:rPr>
              <a:t>Your Name </a:t>
            </a:r>
          </a:p>
          <a:p>
            <a:pPr marL="863593" lvl="1" indent="-431796" algn="l">
              <a:lnSpc>
                <a:spcPts val="6959"/>
              </a:lnSpc>
              <a:buFont typeface="Arial"/>
              <a:buChar char="•"/>
            </a:pPr>
            <a:r>
              <a:rPr lang="en-US" sz="3999" spc="39">
                <a:solidFill>
                  <a:srgbClr val="011C50"/>
                </a:solidFill>
                <a:latin typeface="Gidole"/>
                <a:ea typeface="Gidole"/>
                <a:cs typeface="Gidole"/>
                <a:sym typeface="Gidole"/>
              </a:rPr>
              <a:t>Your Brokerage</a:t>
            </a:r>
          </a:p>
          <a:p>
            <a:pPr marL="863593" lvl="1" indent="-431796" algn="l">
              <a:lnSpc>
                <a:spcPts val="6959"/>
              </a:lnSpc>
              <a:buFont typeface="Arial"/>
              <a:buChar char="•"/>
            </a:pPr>
            <a:r>
              <a:rPr lang="en-US" sz="3999" spc="39">
                <a:solidFill>
                  <a:srgbClr val="011C50"/>
                </a:solidFill>
                <a:latin typeface="Gidole"/>
                <a:ea typeface="Gidole"/>
                <a:cs typeface="Gidole"/>
                <a:sym typeface="Gidole"/>
              </a:rPr>
              <a:t>Why have you chosen real estate?</a:t>
            </a:r>
          </a:p>
          <a:p>
            <a:pPr marL="863593" lvl="1" indent="-431796" algn="l">
              <a:lnSpc>
                <a:spcPts val="5959"/>
              </a:lnSpc>
              <a:buFont typeface="Arial"/>
              <a:buChar char="•"/>
            </a:pPr>
            <a:r>
              <a:rPr lang="en-US" sz="3999" spc="39">
                <a:solidFill>
                  <a:srgbClr val="011C50"/>
                </a:solidFill>
                <a:latin typeface="Gidole"/>
                <a:ea typeface="Gidole"/>
                <a:cs typeface="Gidole"/>
                <a:sym typeface="Gidole"/>
              </a:rPr>
              <a:t>What are you most excited about &amp; least excited about?</a:t>
            </a:r>
          </a:p>
          <a:p>
            <a:pPr marL="863593" lvl="1" indent="-431796" algn="l">
              <a:lnSpc>
                <a:spcPts val="6959"/>
              </a:lnSpc>
              <a:buFont typeface="Arial"/>
              <a:buChar char="•"/>
            </a:pPr>
            <a:r>
              <a:rPr lang="en-US" sz="3999" spc="39">
                <a:solidFill>
                  <a:srgbClr val="011C50"/>
                </a:solidFill>
                <a:latin typeface="Gidole"/>
                <a:ea typeface="Gidole"/>
                <a:cs typeface="Gidole"/>
                <a:sym typeface="Gidole"/>
              </a:rPr>
              <a:t>Hobbies/Family/Charity?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04610" y="0"/>
            <a:ext cx="7295701" cy="10287000"/>
          </a:xfrm>
          <a:custGeom>
            <a:avLst/>
            <a:gdLst/>
            <a:ahLst/>
            <a:cxnLst/>
            <a:rect l="l" t="t" r="r" b="b"/>
            <a:pathLst>
              <a:path w="7295701" h="10287000">
                <a:moveTo>
                  <a:pt x="0" y="0"/>
                </a:moveTo>
                <a:lnTo>
                  <a:pt x="7295701" y="0"/>
                </a:lnTo>
                <a:lnTo>
                  <a:pt x="7295701" y="10287000"/>
                </a:lnTo>
                <a:lnTo>
                  <a:pt x="0" y="10287000"/>
                </a:lnTo>
                <a:lnTo>
                  <a:pt x="0" y="0"/>
                </a:lnTo>
                <a:close/>
              </a:path>
            </a:pathLst>
          </a:custGeom>
          <a:blipFill>
            <a:blip r:embed="rId2"/>
            <a:stretch>
              <a:fillRect l="-25696" r="-21370"/>
            </a:stretch>
          </a:blipFill>
        </p:spPr>
      </p:sp>
      <p:grpSp>
        <p:nvGrpSpPr>
          <p:cNvPr id="3" name="Group 3"/>
          <p:cNvGrpSpPr/>
          <p:nvPr/>
        </p:nvGrpSpPr>
        <p:grpSpPr>
          <a:xfrm rot="-10800000">
            <a:off x="11904610" y="8592148"/>
            <a:ext cx="6383390" cy="2068766"/>
            <a:chOff x="0" y="0"/>
            <a:chExt cx="815154" cy="264180"/>
          </a:xfrm>
        </p:grpSpPr>
        <p:sp>
          <p:nvSpPr>
            <p:cNvPr id="4" name="Freeform 4"/>
            <p:cNvSpPr/>
            <p:nvPr/>
          </p:nvSpPr>
          <p:spPr>
            <a:xfrm>
              <a:off x="0" y="0"/>
              <a:ext cx="815154" cy="264180"/>
            </a:xfrm>
            <a:custGeom>
              <a:avLst/>
              <a:gdLst/>
              <a:ahLst/>
              <a:cxnLst/>
              <a:rect l="l" t="t" r="r" b="b"/>
              <a:pathLst>
                <a:path w="815154" h="264180">
                  <a:moveTo>
                    <a:pt x="0" y="0"/>
                  </a:moveTo>
                  <a:lnTo>
                    <a:pt x="815154" y="0"/>
                  </a:lnTo>
                  <a:lnTo>
                    <a:pt x="815154" y="264180"/>
                  </a:lnTo>
                  <a:lnTo>
                    <a:pt x="0" y="264180"/>
                  </a:lnTo>
                  <a:close/>
                </a:path>
              </a:pathLst>
            </a:custGeom>
            <a:solidFill>
              <a:srgbClr val="011C50"/>
            </a:solidFill>
          </p:spPr>
        </p:sp>
      </p:grpSp>
      <p:sp>
        <p:nvSpPr>
          <p:cNvPr id="5" name="Freeform 5"/>
          <p:cNvSpPr/>
          <p:nvPr/>
        </p:nvSpPr>
        <p:spPr>
          <a:xfrm>
            <a:off x="1028700" y="1028700"/>
            <a:ext cx="5978353" cy="1771087"/>
          </a:xfrm>
          <a:custGeom>
            <a:avLst/>
            <a:gdLst/>
            <a:ahLst/>
            <a:cxnLst/>
            <a:rect l="l" t="t" r="r" b="b"/>
            <a:pathLst>
              <a:path w="5978353" h="1771087">
                <a:moveTo>
                  <a:pt x="0" y="0"/>
                </a:moveTo>
                <a:lnTo>
                  <a:pt x="5978353" y="0"/>
                </a:lnTo>
                <a:lnTo>
                  <a:pt x="5978353" y="1771087"/>
                </a:lnTo>
                <a:lnTo>
                  <a:pt x="0" y="1771087"/>
                </a:lnTo>
                <a:lnTo>
                  <a:pt x="0" y="0"/>
                </a:lnTo>
                <a:close/>
              </a:path>
            </a:pathLst>
          </a:custGeom>
          <a:blipFill>
            <a:blip r:embed="rId3"/>
            <a:stretch>
              <a:fillRect/>
            </a:stretch>
          </a:blipFill>
        </p:spPr>
      </p:sp>
      <p:sp>
        <p:nvSpPr>
          <p:cNvPr id="6" name="TextBox 6"/>
          <p:cNvSpPr txBox="1"/>
          <p:nvPr/>
        </p:nvSpPr>
        <p:spPr>
          <a:xfrm>
            <a:off x="1028700" y="3282750"/>
            <a:ext cx="10496163" cy="5944871"/>
          </a:xfrm>
          <a:prstGeom prst="rect">
            <a:avLst/>
          </a:prstGeom>
        </p:spPr>
        <p:txBody>
          <a:bodyPr lIns="0" tIns="0" rIns="0" bIns="0" rtlCol="0" anchor="t">
            <a:spAutoFit/>
          </a:bodyPr>
          <a:lstStyle/>
          <a:p>
            <a:pPr algn="l">
              <a:lnSpc>
                <a:spcPts val="5979"/>
              </a:lnSpc>
            </a:pPr>
            <a:r>
              <a:rPr lang="en-US" sz="4599">
                <a:solidFill>
                  <a:srgbClr val="011C50"/>
                </a:solidFill>
                <a:latin typeface="Gidole"/>
                <a:ea typeface="Gidole"/>
                <a:cs typeface="Gidole"/>
                <a:sym typeface="Gidole"/>
              </a:rPr>
              <a:t>Your LOCAL association.</a:t>
            </a:r>
          </a:p>
          <a:p>
            <a:pPr algn="l">
              <a:lnSpc>
                <a:spcPts val="5979"/>
              </a:lnSpc>
            </a:pPr>
            <a:endParaRPr lang="en-US" sz="4599">
              <a:solidFill>
                <a:srgbClr val="011C50"/>
              </a:solidFill>
              <a:latin typeface="Gidole"/>
              <a:ea typeface="Gidole"/>
              <a:cs typeface="Gidole"/>
              <a:sym typeface="Gidole"/>
            </a:endParaRPr>
          </a:p>
          <a:p>
            <a:pPr algn="l">
              <a:lnSpc>
                <a:spcPts val="5979"/>
              </a:lnSpc>
            </a:pPr>
            <a:r>
              <a:rPr lang="en-US" sz="4599">
                <a:solidFill>
                  <a:srgbClr val="011C50"/>
                </a:solidFill>
                <a:latin typeface="Gidole"/>
                <a:ea typeface="Gidole"/>
                <a:cs typeface="Gidole"/>
                <a:sym typeface="Gidole"/>
              </a:rPr>
              <a:t>RASCW is a TEAM made up of members (YOU), and the RASCW and South Central WI MLS staff!</a:t>
            </a:r>
          </a:p>
          <a:p>
            <a:pPr algn="l">
              <a:lnSpc>
                <a:spcPts val="5979"/>
              </a:lnSpc>
            </a:pPr>
            <a:endParaRPr lang="en-US" sz="4599">
              <a:solidFill>
                <a:srgbClr val="011C50"/>
              </a:solidFill>
              <a:latin typeface="Gidole"/>
              <a:ea typeface="Gidole"/>
              <a:cs typeface="Gidole"/>
              <a:sym typeface="Gidole"/>
            </a:endParaRPr>
          </a:p>
          <a:p>
            <a:pPr algn="l">
              <a:lnSpc>
                <a:spcPts val="5979"/>
              </a:lnSpc>
            </a:pPr>
            <a:r>
              <a:rPr lang="en-US" sz="4599">
                <a:solidFill>
                  <a:srgbClr val="011C50"/>
                </a:solidFill>
                <a:latin typeface="Gidole"/>
                <a:ea typeface="Gidole"/>
                <a:cs typeface="Gidole"/>
                <a:sym typeface="Gidole"/>
              </a:rPr>
              <a:t>Let’s get acquainted…</a:t>
            </a:r>
          </a:p>
          <a:p>
            <a:pPr algn="l">
              <a:lnSpc>
                <a:spcPts val="5459"/>
              </a:lnSpc>
            </a:pPr>
            <a:endParaRPr lang="en-US" sz="4599">
              <a:solidFill>
                <a:srgbClr val="011C50"/>
              </a:solidFill>
              <a:latin typeface="Gidole"/>
              <a:ea typeface="Gidole"/>
              <a:cs typeface="Gidole"/>
              <a:sym typeface="Gidole"/>
            </a:endParaRPr>
          </a:p>
        </p:txBody>
      </p:sp>
      <p:sp>
        <p:nvSpPr>
          <p:cNvPr id="7" name="Freeform 7"/>
          <p:cNvSpPr/>
          <p:nvPr/>
        </p:nvSpPr>
        <p:spPr>
          <a:xfrm>
            <a:off x="13579093" y="8912648"/>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4"/>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5762" y="-1098369"/>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5121183" y="5678813"/>
            <a:ext cx="4815137" cy="3102640"/>
          </a:xfrm>
          <a:custGeom>
            <a:avLst/>
            <a:gdLst/>
            <a:ahLst/>
            <a:cxnLst/>
            <a:rect l="l" t="t" r="r" b="b"/>
            <a:pathLst>
              <a:path w="4815137" h="3102640">
                <a:moveTo>
                  <a:pt x="0" y="0"/>
                </a:moveTo>
                <a:lnTo>
                  <a:pt x="4815137" y="0"/>
                </a:lnTo>
                <a:lnTo>
                  <a:pt x="4815137" y="3102640"/>
                </a:lnTo>
                <a:lnTo>
                  <a:pt x="0" y="3102640"/>
                </a:lnTo>
                <a:lnTo>
                  <a:pt x="0" y="0"/>
                </a:lnTo>
                <a:close/>
              </a:path>
            </a:pathLst>
          </a:custGeom>
          <a:blipFill>
            <a:blip r:embed="rId6"/>
            <a:stretch>
              <a:fillRect/>
            </a:stretch>
          </a:blipFill>
        </p:spPr>
      </p:sp>
      <p:sp>
        <p:nvSpPr>
          <p:cNvPr id="6" name="Freeform 6"/>
          <p:cNvSpPr/>
          <p:nvPr/>
        </p:nvSpPr>
        <p:spPr>
          <a:xfrm>
            <a:off x="12265872" y="5505313"/>
            <a:ext cx="4027346" cy="3452011"/>
          </a:xfrm>
          <a:custGeom>
            <a:avLst/>
            <a:gdLst/>
            <a:ahLst/>
            <a:cxnLst/>
            <a:rect l="l" t="t" r="r" b="b"/>
            <a:pathLst>
              <a:path w="4027346" h="3452011">
                <a:moveTo>
                  <a:pt x="0" y="0"/>
                </a:moveTo>
                <a:lnTo>
                  <a:pt x="4027346" y="0"/>
                </a:lnTo>
                <a:lnTo>
                  <a:pt x="4027346" y="3452011"/>
                </a:lnTo>
                <a:lnTo>
                  <a:pt x="0" y="3452011"/>
                </a:lnTo>
                <a:lnTo>
                  <a:pt x="0" y="0"/>
                </a:lnTo>
                <a:close/>
              </a:path>
            </a:pathLst>
          </a:custGeom>
          <a:blipFill>
            <a:blip r:embed="rId7"/>
            <a:stretch>
              <a:fillRect/>
            </a:stretch>
          </a:blipFill>
        </p:spPr>
      </p:sp>
      <p:sp>
        <p:nvSpPr>
          <p:cNvPr id="7" name="TextBox 7"/>
          <p:cNvSpPr txBox="1"/>
          <p:nvPr/>
        </p:nvSpPr>
        <p:spPr>
          <a:xfrm>
            <a:off x="1028700" y="1186823"/>
            <a:ext cx="16551321" cy="790548"/>
          </a:xfrm>
          <a:prstGeom prst="rect">
            <a:avLst/>
          </a:prstGeom>
        </p:spPr>
        <p:txBody>
          <a:bodyPr lIns="0" tIns="0" rIns="0" bIns="0" rtlCol="0" anchor="t">
            <a:spAutoFit/>
          </a:bodyPr>
          <a:lstStyle/>
          <a:p>
            <a:pPr algn="l">
              <a:lnSpc>
                <a:spcPts val="6240"/>
              </a:lnSpc>
            </a:pPr>
            <a:r>
              <a:rPr lang="en-US" sz="5200">
                <a:solidFill>
                  <a:srgbClr val="011C50"/>
                </a:solidFill>
                <a:latin typeface="League Spartan"/>
                <a:ea typeface="League Spartan"/>
                <a:cs typeface="League Spartan"/>
                <a:sym typeface="League Spartan"/>
              </a:rPr>
              <a:t>SOUTH CENTRAL WI MLS</a:t>
            </a:r>
          </a:p>
        </p:txBody>
      </p:sp>
      <p:sp>
        <p:nvSpPr>
          <p:cNvPr id="8" name="TextBox 8"/>
          <p:cNvSpPr txBox="1"/>
          <p:nvPr/>
        </p:nvSpPr>
        <p:spPr>
          <a:xfrm>
            <a:off x="1028700" y="2211686"/>
            <a:ext cx="16551321" cy="2981487"/>
          </a:xfrm>
          <a:prstGeom prst="rect">
            <a:avLst/>
          </a:prstGeom>
        </p:spPr>
        <p:txBody>
          <a:bodyPr lIns="0" tIns="0" rIns="0" bIns="0" rtlCol="0" anchor="t">
            <a:spAutoFit/>
          </a:bodyPr>
          <a:lstStyle/>
          <a:p>
            <a:pPr algn="l">
              <a:lnSpc>
                <a:spcPts val="4079"/>
              </a:lnSpc>
            </a:pPr>
            <a:r>
              <a:rPr lang="en-US" sz="3399" u="sng">
                <a:solidFill>
                  <a:srgbClr val="011C50"/>
                </a:solidFill>
                <a:latin typeface="Gidole"/>
                <a:ea typeface="Gidole"/>
                <a:cs typeface="Gidole"/>
                <a:sym typeface="Gidole"/>
                <a:hlinkClick r:id="rId8" tooltip="http://www.scwmls.com"/>
              </a:rPr>
              <a:t>www.scwmls.com</a:t>
            </a:r>
          </a:p>
          <a:p>
            <a:pPr algn="l">
              <a:lnSpc>
                <a:spcPts val="4079"/>
              </a:lnSpc>
            </a:pPr>
            <a:endParaRPr lang="en-US" sz="3399" u="sng">
              <a:solidFill>
                <a:srgbClr val="011C50"/>
              </a:solidFill>
              <a:latin typeface="Gidole"/>
              <a:ea typeface="Gidole"/>
              <a:cs typeface="Gidole"/>
              <a:sym typeface="Gidole"/>
              <a:hlinkClick r:id="rId8" tooltip="http://www.scwmls.com"/>
            </a:endParaRPr>
          </a:p>
          <a:p>
            <a:pPr algn="l">
              <a:lnSpc>
                <a:spcPts val="4560"/>
              </a:lnSpc>
            </a:pPr>
            <a:r>
              <a:rPr lang="en-US" sz="3800">
                <a:solidFill>
                  <a:srgbClr val="011C50"/>
                </a:solidFill>
                <a:latin typeface="Gidole"/>
                <a:ea typeface="Gidole"/>
                <a:cs typeface="Gidole"/>
                <a:sym typeface="Gidole"/>
              </a:rPr>
              <a:t>Listing Rules - Statistics - Support - Public Records - Forms</a:t>
            </a:r>
          </a:p>
          <a:p>
            <a:pPr algn="l">
              <a:lnSpc>
                <a:spcPts val="1800"/>
              </a:lnSpc>
            </a:pPr>
            <a:endParaRPr lang="en-US" sz="3800">
              <a:solidFill>
                <a:srgbClr val="011C50"/>
              </a:solidFill>
              <a:latin typeface="Gidole"/>
              <a:ea typeface="Gidole"/>
              <a:cs typeface="Gidole"/>
              <a:sym typeface="Gidole"/>
            </a:endParaRPr>
          </a:p>
          <a:p>
            <a:pPr algn="l">
              <a:lnSpc>
                <a:spcPts val="4560"/>
              </a:lnSpc>
            </a:pPr>
            <a:r>
              <a:rPr lang="en-US" sz="3800">
                <a:solidFill>
                  <a:srgbClr val="011C50"/>
                </a:solidFill>
                <a:latin typeface="Gidole"/>
                <a:ea typeface="Gidole"/>
                <a:cs typeface="Gidole"/>
                <a:sym typeface="Gidole"/>
              </a:rPr>
              <a:t>Statistics are pulled on the 12th of every month and published across social media platforms, as well as in the monthly newsletter.</a:t>
            </a:r>
          </a:p>
        </p:txBody>
      </p:sp>
      <p:sp>
        <p:nvSpPr>
          <p:cNvPr id="9" name="TextBox 9"/>
          <p:cNvSpPr txBox="1"/>
          <p:nvPr/>
        </p:nvSpPr>
        <p:spPr>
          <a:xfrm>
            <a:off x="3586024" y="8900174"/>
            <a:ext cx="9294297" cy="537845"/>
          </a:xfrm>
          <a:prstGeom prst="rect">
            <a:avLst/>
          </a:prstGeom>
        </p:spPr>
        <p:txBody>
          <a:bodyPr lIns="0" tIns="0" rIns="0" bIns="0" rtlCol="0" anchor="t">
            <a:spAutoFit/>
          </a:bodyPr>
          <a:lstStyle/>
          <a:p>
            <a:pPr algn="l">
              <a:lnSpc>
                <a:spcPts val="4480"/>
              </a:lnSpc>
              <a:spcBef>
                <a:spcPct val="0"/>
              </a:spcBef>
            </a:pPr>
            <a:r>
              <a:rPr lang="en-US" sz="3200">
                <a:solidFill>
                  <a:srgbClr val="000000"/>
                </a:solidFill>
                <a:latin typeface="Gidole"/>
                <a:ea typeface="Gidole"/>
                <a:cs typeface="Gidole"/>
                <a:sym typeface="Gidole"/>
              </a:rPr>
              <a:t>Paragon MLS System: </a:t>
            </a:r>
            <a:r>
              <a:rPr lang="en-US" sz="3200" u="sng">
                <a:solidFill>
                  <a:srgbClr val="000000"/>
                </a:solidFill>
                <a:latin typeface="Gidole"/>
                <a:ea typeface="Gidole"/>
                <a:cs typeface="Gidole"/>
                <a:sym typeface="Gidole"/>
                <a:hlinkClick r:id="rId9" tooltip="http://scwmls.paragonrels.com"/>
              </a:rPr>
              <a:t>scwmls.paragonrels.com</a:t>
            </a:r>
          </a:p>
        </p:txBody>
      </p:sp>
      <p:sp>
        <p:nvSpPr>
          <p:cNvPr id="10" name="TextBox 10"/>
          <p:cNvSpPr txBox="1"/>
          <p:nvPr/>
        </p:nvSpPr>
        <p:spPr>
          <a:xfrm>
            <a:off x="12462531" y="8900174"/>
            <a:ext cx="3830687" cy="537845"/>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Gidole"/>
                <a:ea typeface="Gidole"/>
                <a:cs typeface="Gidole"/>
                <a:sym typeface="Gidole"/>
              </a:rPr>
              <a:t>Supra Keyboxes/eKEY</a:t>
            </a:r>
          </a:p>
        </p:txBody>
      </p:sp>
      <p:sp>
        <p:nvSpPr>
          <p:cNvPr id="11" name="Freeform 11"/>
          <p:cNvSpPr/>
          <p:nvPr/>
        </p:nvSpPr>
        <p:spPr>
          <a:xfrm>
            <a:off x="276375" y="907384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10"/>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374650"/>
            <a:ext cx="11521130" cy="11112500"/>
          </a:xfrm>
          <a:prstGeom prst="rect">
            <a:avLst/>
          </a:prstGeom>
          <a:solidFill>
            <a:srgbClr val="FFFFFF"/>
          </a:solidFill>
        </p:spPr>
      </p:sp>
      <p:sp>
        <p:nvSpPr>
          <p:cNvPr id="3" name="Freeform 3"/>
          <p:cNvSpPr/>
          <p:nvPr/>
        </p:nvSpPr>
        <p:spPr>
          <a:xfrm>
            <a:off x="13486391" y="900466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
        <p:nvSpPr>
          <p:cNvPr id="4" name="TextBox 4"/>
          <p:cNvSpPr txBox="1"/>
          <p:nvPr/>
        </p:nvSpPr>
        <p:spPr>
          <a:xfrm>
            <a:off x="11832280" y="1562840"/>
            <a:ext cx="5983465" cy="2371725"/>
          </a:xfrm>
          <a:prstGeom prst="rect">
            <a:avLst/>
          </a:prstGeom>
        </p:spPr>
        <p:txBody>
          <a:bodyPr lIns="0" tIns="0" rIns="0" bIns="0" rtlCol="0" anchor="t">
            <a:spAutoFit/>
          </a:bodyPr>
          <a:lstStyle/>
          <a:p>
            <a:pPr algn="r">
              <a:lnSpc>
                <a:spcPts val="6240"/>
              </a:lnSpc>
            </a:pPr>
            <a:r>
              <a:rPr lang="en-US" sz="5200">
                <a:solidFill>
                  <a:srgbClr val="FFFFFF"/>
                </a:solidFill>
                <a:latin typeface="League Spartan"/>
                <a:ea typeface="League Spartan"/>
                <a:cs typeface="League Spartan"/>
                <a:sym typeface="League Spartan"/>
              </a:rPr>
              <a:t>RASCW MEMBER</a:t>
            </a:r>
          </a:p>
          <a:p>
            <a:pPr algn="r">
              <a:lnSpc>
                <a:spcPts val="6240"/>
              </a:lnSpc>
            </a:pPr>
            <a:r>
              <a:rPr lang="en-US" sz="5200">
                <a:solidFill>
                  <a:srgbClr val="FFFFFF"/>
                </a:solidFill>
                <a:latin typeface="League Spartan"/>
                <a:ea typeface="League Spartan"/>
                <a:cs typeface="League Spartan"/>
                <a:sym typeface="League Spartan"/>
              </a:rPr>
              <a:t>BENEFITS &amp; SERVICES</a:t>
            </a:r>
          </a:p>
        </p:txBody>
      </p:sp>
      <p:sp>
        <p:nvSpPr>
          <p:cNvPr id="5" name="TextBox 5"/>
          <p:cNvSpPr txBox="1"/>
          <p:nvPr/>
        </p:nvSpPr>
        <p:spPr>
          <a:xfrm>
            <a:off x="12447292" y="7709900"/>
            <a:ext cx="5112621" cy="763270"/>
          </a:xfrm>
          <a:prstGeom prst="rect">
            <a:avLst/>
          </a:prstGeom>
        </p:spPr>
        <p:txBody>
          <a:bodyPr lIns="0" tIns="0" rIns="0" bIns="0" rtlCol="0" anchor="t">
            <a:spAutoFit/>
          </a:bodyPr>
          <a:lstStyle/>
          <a:p>
            <a:pPr algn="ctr">
              <a:lnSpc>
                <a:spcPts val="3079"/>
              </a:lnSpc>
            </a:pPr>
            <a:r>
              <a:rPr lang="en-US" sz="2199" u="sng">
                <a:solidFill>
                  <a:srgbClr val="FFFFFF"/>
                </a:solidFill>
                <a:latin typeface="Open Sans"/>
                <a:ea typeface="Open Sans"/>
                <a:cs typeface="Open Sans"/>
                <a:sym typeface="Open Sans"/>
                <a:hlinkClick r:id="rId3" tooltip="https://www.rascw.org/member-services/rediscover-the-value-of-rascw/"/>
              </a:rPr>
              <a:t>https://www.rascw.org/member-services/rediscover-the-value-of-rascw/</a:t>
            </a:r>
          </a:p>
        </p:txBody>
      </p:sp>
      <p:grpSp>
        <p:nvGrpSpPr>
          <p:cNvPr id="6" name="Group 6"/>
          <p:cNvGrpSpPr/>
          <p:nvPr/>
        </p:nvGrpSpPr>
        <p:grpSpPr>
          <a:xfrm>
            <a:off x="888737" y="773746"/>
            <a:ext cx="2646469" cy="26464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a:ln w="57150" cap="sq">
              <a:solidFill>
                <a:srgbClr val="D9D9D9"/>
              </a:solidFill>
              <a:prstDash val="solid"/>
              <a:miter/>
            </a:ln>
          </p:spPr>
        </p:sp>
      </p:grpSp>
      <p:grpSp>
        <p:nvGrpSpPr>
          <p:cNvPr id="8" name="Group 8"/>
          <p:cNvGrpSpPr/>
          <p:nvPr/>
        </p:nvGrpSpPr>
        <p:grpSpPr>
          <a:xfrm>
            <a:off x="866775" y="3934565"/>
            <a:ext cx="2646469" cy="264646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666" r="-16666"/>
              </a:stretch>
            </a:blipFill>
            <a:ln w="38100" cap="sq">
              <a:solidFill>
                <a:srgbClr val="D9D9D9"/>
              </a:solidFill>
              <a:prstDash val="solid"/>
              <a:miter/>
            </a:ln>
          </p:spPr>
        </p:sp>
      </p:grpSp>
      <p:grpSp>
        <p:nvGrpSpPr>
          <p:cNvPr id="10" name="Group 10"/>
          <p:cNvGrpSpPr/>
          <p:nvPr/>
        </p:nvGrpSpPr>
        <p:grpSpPr>
          <a:xfrm>
            <a:off x="866775" y="6986208"/>
            <a:ext cx="2646469" cy="264646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448" r="-34645"/>
              </a:stretch>
            </a:blipFill>
            <a:ln w="57150" cap="sq">
              <a:solidFill>
                <a:srgbClr val="D9D9D9"/>
              </a:solidFill>
              <a:prstDash val="solid"/>
              <a:miter/>
            </a:ln>
          </p:spPr>
        </p:sp>
      </p:grpSp>
      <p:sp>
        <p:nvSpPr>
          <p:cNvPr id="12" name="TextBox 12"/>
          <p:cNvSpPr txBox="1"/>
          <p:nvPr/>
        </p:nvSpPr>
        <p:spPr>
          <a:xfrm>
            <a:off x="3897724" y="1006005"/>
            <a:ext cx="2646469" cy="555921"/>
          </a:xfrm>
          <a:prstGeom prst="rect">
            <a:avLst/>
          </a:prstGeom>
        </p:spPr>
        <p:txBody>
          <a:bodyPr wrap="square" lIns="0" tIns="0" rIns="0" bIns="0" rtlCol="0" anchor="t">
            <a:spAutoFit/>
          </a:bodyPr>
          <a:lstStyle/>
          <a:p>
            <a:pPr algn="ctr">
              <a:lnSpc>
                <a:spcPts val="4480"/>
              </a:lnSpc>
            </a:pPr>
            <a:r>
              <a:rPr lang="en-US" sz="3200" dirty="0">
                <a:solidFill>
                  <a:srgbClr val="011C50"/>
                </a:solidFill>
                <a:latin typeface="League Spartan"/>
                <a:ea typeface="League Spartan"/>
                <a:cs typeface="League Spartan"/>
                <a:sym typeface="League Spartan"/>
              </a:rPr>
              <a:t>CONNECT</a:t>
            </a:r>
          </a:p>
        </p:txBody>
      </p:sp>
      <p:sp>
        <p:nvSpPr>
          <p:cNvPr id="13" name="TextBox 13"/>
          <p:cNvSpPr txBox="1"/>
          <p:nvPr/>
        </p:nvSpPr>
        <p:spPr>
          <a:xfrm>
            <a:off x="3897724" y="3707668"/>
            <a:ext cx="1410620" cy="537899"/>
          </a:xfrm>
          <a:prstGeom prst="rect">
            <a:avLst/>
          </a:prstGeom>
        </p:spPr>
        <p:txBody>
          <a:bodyPr lIns="0" tIns="0" rIns="0" bIns="0" rtlCol="0" anchor="t">
            <a:spAutoFit/>
          </a:bodyPr>
          <a:lstStyle/>
          <a:p>
            <a:pPr algn="ctr">
              <a:lnSpc>
                <a:spcPts val="4480"/>
              </a:lnSpc>
            </a:pPr>
            <a:r>
              <a:rPr lang="en-US" sz="3200">
                <a:solidFill>
                  <a:srgbClr val="011C50"/>
                </a:solidFill>
                <a:latin typeface="League Spartan"/>
                <a:ea typeface="League Spartan"/>
                <a:cs typeface="League Spartan"/>
                <a:sym typeface="League Spartan"/>
              </a:rPr>
              <a:t>LEARN</a:t>
            </a:r>
          </a:p>
        </p:txBody>
      </p:sp>
      <p:sp>
        <p:nvSpPr>
          <p:cNvPr id="14" name="TextBox 14"/>
          <p:cNvSpPr txBox="1"/>
          <p:nvPr/>
        </p:nvSpPr>
        <p:spPr>
          <a:xfrm>
            <a:off x="3925140" y="7129083"/>
            <a:ext cx="2018459" cy="555921"/>
          </a:xfrm>
          <a:prstGeom prst="rect">
            <a:avLst/>
          </a:prstGeom>
        </p:spPr>
        <p:txBody>
          <a:bodyPr wrap="square" lIns="0" tIns="0" rIns="0" bIns="0" rtlCol="0" anchor="t">
            <a:spAutoFit/>
          </a:bodyPr>
          <a:lstStyle/>
          <a:p>
            <a:pPr algn="ctr">
              <a:lnSpc>
                <a:spcPts val="4480"/>
              </a:lnSpc>
            </a:pPr>
            <a:r>
              <a:rPr lang="en-US" sz="3200" dirty="0">
                <a:solidFill>
                  <a:srgbClr val="011C50"/>
                </a:solidFill>
                <a:latin typeface="League Spartan"/>
                <a:ea typeface="League Spartan"/>
                <a:cs typeface="League Spartan"/>
                <a:sym typeface="League Spartan"/>
              </a:rPr>
              <a:t>THRIVE</a:t>
            </a:r>
          </a:p>
        </p:txBody>
      </p:sp>
      <p:sp>
        <p:nvSpPr>
          <p:cNvPr id="15" name="TextBox 15"/>
          <p:cNvSpPr txBox="1"/>
          <p:nvPr/>
        </p:nvSpPr>
        <p:spPr>
          <a:xfrm>
            <a:off x="3763806" y="1558760"/>
            <a:ext cx="7162474" cy="1842406"/>
          </a:xfrm>
          <a:prstGeom prst="rect">
            <a:avLst/>
          </a:prstGeom>
        </p:spPr>
        <p:txBody>
          <a:bodyPr lIns="0" tIns="0" rIns="0" bIns="0" rtlCol="0" anchor="t">
            <a:spAutoFit/>
          </a:bodyPr>
          <a:lstStyle/>
          <a:p>
            <a:pPr marL="453387" lvl="1" indent="-226693" algn="l">
              <a:lnSpc>
                <a:spcPts val="2939"/>
              </a:lnSpc>
              <a:buFont typeface="Arial"/>
              <a:buChar char="•"/>
            </a:pPr>
            <a:r>
              <a:rPr lang="en-US" sz="2099" b="1" dirty="0">
                <a:solidFill>
                  <a:srgbClr val="000000"/>
                </a:solidFill>
                <a:latin typeface="Open Sans Bold"/>
                <a:ea typeface="Open Sans Bold"/>
                <a:cs typeface="Open Sans Bold"/>
                <a:sym typeface="Open Sans Bold"/>
              </a:rPr>
              <a:t>Build Connections: </a:t>
            </a:r>
            <a:r>
              <a:rPr lang="en-US" sz="2099" dirty="0">
                <a:solidFill>
                  <a:srgbClr val="000000"/>
                </a:solidFill>
                <a:latin typeface="Open Sans"/>
                <a:ea typeface="Open Sans"/>
                <a:cs typeface="Open Sans"/>
                <a:sym typeface="Open Sans"/>
              </a:rPr>
              <a:t>Networking, outreach, committees </a:t>
            </a:r>
          </a:p>
          <a:p>
            <a:pPr marL="453387" lvl="1" indent="-226693" algn="l">
              <a:lnSpc>
                <a:spcPts val="2939"/>
              </a:lnSpc>
              <a:buFont typeface="Arial"/>
              <a:buChar char="•"/>
            </a:pPr>
            <a:r>
              <a:rPr lang="en-US" sz="2099" b="1" dirty="0">
                <a:solidFill>
                  <a:srgbClr val="000000"/>
                </a:solidFill>
                <a:latin typeface="Open Sans Bold"/>
                <a:ea typeface="Open Sans Bold"/>
                <a:cs typeface="Open Sans Bold"/>
                <a:sym typeface="Open Sans Bold"/>
              </a:rPr>
              <a:t>Access Support: </a:t>
            </a:r>
            <a:r>
              <a:rPr lang="en-US" sz="2099" dirty="0">
                <a:solidFill>
                  <a:srgbClr val="000000"/>
                </a:solidFill>
                <a:latin typeface="Open Sans"/>
                <a:ea typeface="Open Sans"/>
                <a:cs typeface="Open Sans"/>
                <a:sym typeface="Open Sans"/>
              </a:rPr>
              <a:t>Staff, sponsorships, advertising </a:t>
            </a:r>
          </a:p>
          <a:p>
            <a:pPr marL="453387" lvl="1" indent="-226693" algn="l">
              <a:lnSpc>
                <a:spcPts val="2939"/>
              </a:lnSpc>
              <a:buFont typeface="Arial"/>
              <a:buChar char="•"/>
            </a:pPr>
            <a:r>
              <a:rPr lang="en-US" sz="2099" b="1" dirty="0">
                <a:solidFill>
                  <a:srgbClr val="000000"/>
                </a:solidFill>
                <a:latin typeface="Open Sans Bold"/>
                <a:ea typeface="Open Sans Bold"/>
                <a:cs typeface="Open Sans Bold"/>
                <a:sym typeface="Open Sans Bold"/>
              </a:rPr>
              <a:t>Advocate</a:t>
            </a:r>
            <a:r>
              <a:rPr lang="en-US" sz="2099" dirty="0">
                <a:solidFill>
                  <a:srgbClr val="000000"/>
                </a:solidFill>
                <a:latin typeface="Open Sans"/>
                <a:ea typeface="Open Sans"/>
                <a:cs typeface="Open Sans"/>
                <a:sym typeface="Open Sans"/>
              </a:rPr>
              <a:t>: Industry and legislative action</a:t>
            </a:r>
          </a:p>
          <a:p>
            <a:pPr algn="l">
              <a:lnSpc>
                <a:spcPts val="2939"/>
              </a:lnSpc>
            </a:pPr>
            <a:endParaRPr lang="en-US" sz="2099" dirty="0">
              <a:solidFill>
                <a:srgbClr val="000000"/>
              </a:solidFill>
              <a:latin typeface="Open Sans"/>
              <a:ea typeface="Open Sans"/>
              <a:cs typeface="Open Sans"/>
              <a:sym typeface="Open Sans"/>
            </a:endParaRPr>
          </a:p>
        </p:txBody>
      </p:sp>
      <p:sp>
        <p:nvSpPr>
          <p:cNvPr id="16" name="TextBox 16"/>
          <p:cNvSpPr txBox="1"/>
          <p:nvPr/>
        </p:nvSpPr>
        <p:spPr>
          <a:xfrm>
            <a:off x="3754281" y="4305494"/>
            <a:ext cx="7162474" cy="2585464"/>
          </a:xfrm>
          <a:prstGeom prst="rect">
            <a:avLst/>
          </a:prstGeom>
        </p:spPr>
        <p:txBody>
          <a:bodyPr lIns="0" tIns="0" rIns="0" bIns="0" rtlCol="0" anchor="t">
            <a:spAutoFit/>
          </a:bodyPr>
          <a:lstStyle/>
          <a:p>
            <a:pPr marL="453387" lvl="1" indent="-226693" algn="l">
              <a:lnSpc>
                <a:spcPts val="2939"/>
              </a:lnSpc>
              <a:buFont typeface="Arial"/>
              <a:buChar char="•"/>
            </a:pPr>
            <a:r>
              <a:rPr lang="en-US" sz="2099" b="1">
                <a:solidFill>
                  <a:srgbClr val="000000"/>
                </a:solidFill>
                <a:latin typeface="Open Sans Bold"/>
                <a:ea typeface="Open Sans Bold"/>
                <a:cs typeface="Open Sans Bold"/>
                <a:sym typeface="Open Sans Bold"/>
              </a:rPr>
              <a:t>Empower Your Growth:</a:t>
            </a:r>
            <a:r>
              <a:rPr lang="en-US" sz="2099">
                <a:solidFill>
                  <a:srgbClr val="000000"/>
                </a:solidFill>
                <a:latin typeface="Open Sans"/>
                <a:ea typeface="Open Sans"/>
                <a:cs typeface="Open Sans"/>
                <a:sym typeface="Open Sans"/>
              </a:rPr>
              <a:t> Professional development and leadership.</a:t>
            </a:r>
          </a:p>
          <a:p>
            <a:pPr marL="453387" lvl="1" indent="-226693" algn="l">
              <a:lnSpc>
                <a:spcPts val="2939"/>
              </a:lnSpc>
              <a:buFont typeface="Arial"/>
              <a:buChar char="•"/>
            </a:pPr>
            <a:r>
              <a:rPr lang="en-US" sz="2099" b="1">
                <a:solidFill>
                  <a:srgbClr val="000000"/>
                </a:solidFill>
                <a:latin typeface="Open Sans Bold"/>
                <a:ea typeface="Open Sans Bold"/>
                <a:cs typeface="Open Sans Bold"/>
                <a:sym typeface="Open Sans Bold"/>
              </a:rPr>
              <a:t>Stay Informed: </a:t>
            </a:r>
            <a:r>
              <a:rPr lang="en-US" sz="2099">
                <a:solidFill>
                  <a:srgbClr val="000000"/>
                </a:solidFill>
                <a:latin typeface="Open Sans"/>
                <a:ea typeface="Open Sans"/>
                <a:cs typeface="Open Sans"/>
                <a:sym typeface="Open Sans"/>
              </a:rPr>
              <a:t>Local market insights and industry updates</a:t>
            </a:r>
          </a:p>
          <a:p>
            <a:pPr marL="453387" lvl="1" indent="-226693" algn="l">
              <a:lnSpc>
                <a:spcPts val="2939"/>
              </a:lnSpc>
              <a:buFont typeface="Arial"/>
              <a:buChar char="•"/>
            </a:pPr>
            <a:r>
              <a:rPr lang="en-US" sz="2099" b="1">
                <a:solidFill>
                  <a:srgbClr val="000000"/>
                </a:solidFill>
                <a:latin typeface="Open Sans Bold"/>
                <a:ea typeface="Open Sans Bold"/>
                <a:cs typeface="Open Sans Bold"/>
                <a:sym typeface="Open Sans Bold"/>
              </a:rPr>
              <a:t>Equip Your Success: </a:t>
            </a:r>
            <a:r>
              <a:rPr lang="en-US" sz="2099">
                <a:solidFill>
                  <a:srgbClr val="000000"/>
                </a:solidFill>
                <a:latin typeface="Open Sans"/>
                <a:ea typeface="Open Sans"/>
                <a:cs typeface="Open Sans"/>
                <a:sym typeface="Open Sans"/>
              </a:rPr>
              <a:t>Tools, resources, and ethics support</a:t>
            </a:r>
          </a:p>
          <a:p>
            <a:pPr algn="l">
              <a:lnSpc>
                <a:spcPts val="2939"/>
              </a:lnSpc>
            </a:pPr>
            <a:endParaRPr lang="en-US" sz="2099">
              <a:solidFill>
                <a:srgbClr val="000000"/>
              </a:solidFill>
              <a:latin typeface="Open Sans"/>
              <a:ea typeface="Open Sans"/>
              <a:cs typeface="Open Sans"/>
              <a:sym typeface="Open Sans"/>
            </a:endParaRPr>
          </a:p>
        </p:txBody>
      </p:sp>
      <p:sp>
        <p:nvSpPr>
          <p:cNvPr id="17" name="TextBox 17"/>
          <p:cNvSpPr txBox="1"/>
          <p:nvPr/>
        </p:nvSpPr>
        <p:spPr>
          <a:xfrm>
            <a:off x="3763806" y="7705082"/>
            <a:ext cx="7119840" cy="1842406"/>
          </a:xfrm>
          <a:prstGeom prst="rect">
            <a:avLst/>
          </a:prstGeom>
        </p:spPr>
        <p:txBody>
          <a:bodyPr lIns="0" tIns="0" rIns="0" bIns="0" rtlCol="0" anchor="t">
            <a:spAutoFit/>
          </a:bodyPr>
          <a:lstStyle/>
          <a:p>
            <a:pPr marL="453387" lvl="1" indent="-226693" algn="l">
              <a:lnSpc>
                <a:spcPts val="2939"/>
              </a:lnSpc>
              <a:spcBef>
                <a:spcPct val="0"/>
              </a:spcBef>
              <a:buFont typeface="Arial"/>
              <a:buChar char="•"/>
            </a:pPr>
            <a:r>
              <a:rPr lang="en-US" sz="2099" b="1" u="none" strike="noStrike">
                <a:solidFill>
                  <a:srgbClr val="000000"/>
                </a:solidFill>
                <a:latin typeface="Open Sans Bold"/>
                <a:ea typeface="Open Sans Bold"/>
                <a:cs typeface="Open Sans Bold"/>
                <a:sym typeface="Open Sans Bold"/>
              </a:rPr>
              <a:t>Grow &amp; Advance: </a:t>
            </a:r>
            <a:r>
              <a:rPr lang="en-US" sz="2099" u="none" strike="noStrike">
                <a:solidFill>
                  <a:srgbClr val="000000"/>
                </a:solidFill>
                <a:latin typeface="Open Sans"/>
                <a:ea typeface="Open Sans"/>
                <a:cs typeface="Open Sans"/>
                <a:sym typeface="Open Sans"/>
              </a:rPr>
              <a:t>Build your business and career</a:t>
            </a:r>
          </a:p>
          <a:p>
            <a:pPr marL="453387" lvl="1" indent="-226693" algn="l">
              <a:lnSpc>
                <a:spcPts val="2939"/>
              </a:lnSpc>
              <a:spcBef>
                <a:spcPct val="0"/>
              </a:spcBef>
              <a:buFont typeface="Arial"/>
              <a:buChar char="•"/>
            </a:pPr>
            <a:r>
              <a:rPr lang="en-US" sz="2099" b="1" u="none" strike="noStrike">
                <a:solidFill>
                  <a:srgbClr val="000000"/>
                </a:solidFill>
                <a:latin typeface="Open Sans Bold"/>
                <a:ea typeface="Open Sans Bold"/>
                <a:cs typeface="Open Sans Bold"/>
                <a:sym typeface="Open Sans Bold"/>
              </a:rPr>
              <a:t>Strengthen Communities: </a:t>
            </a:r>
            <a:r>
              <a:rPr lang="en-US" sz="2099" u="none" strike="noStrike">
                <a:solidFill>
                  <a:srgbClr val="000000"/>
                </a:solidFill>
                <a:latin typeface="Open Sans"/>
                <a:ea typeface="Open Sans"/>
                <a:cs typeface="Open Sans"/>
                <a:sym typeface="Open Sans"/>
              </a:rPr>
              <a:t>Support local growth &amp; promote homeownership</a:t>
            </a:r>
          </a:p>
          <a:p>
            <a:pPr marL="453387" lvl="1" indent="-226693" algn="l">
              <a:lnSpc>
                <a:spcPts val="2939"/>
              </a:lnSpc>
              <a:spcBef>
                <a:spcPct val="0"/>
              </a:spcBef>
              <a:buFont typeface="Arial"/>
              <a:buChar char="•"/>
            </a:pPr>
            <a:r>
              <a:rPr lang="en-US" sz="2099" b="1" u="none" strike="noStrike">
                <a:solidFill>
                  <a:srgbClr val="000000"/>
                </a:solidFill>
                <a:latin typeface="Open Sans Bold"/>
                <a:ea typeface="Open Sans Bold"/>
                <a:cs typeface="Open Sans Bold"/>
                <a:sym typeface="Open Sans Bold"/>
              </a:rPr>
              <a:t>Sustain Industry Health: </a:t>
            </a:r>
            <a:r>
              <a:rPr lang="en-US" sz="2099" u="none" strike="noStrike">
                <a:solidFill>
                  <a:srgbClr val="000000"/>
                </a:solidFill>
                <a:latin typeface="Open Sans"/>
                <a:ea typeface="Open Sans"/>
                <a:cs typeface="Open Sans"/>
                <a:sym typeface="Open Sans"/>
              </a:rPr>
              <a:t>Back a strong real estate market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5964597" cy="12683720"/>
          </a:xfrm>
          <a:prstGeom prst="rect">
            <a:avLst/>
          </a:prstGeom>
          <a:solidFill>
            <a:srgbClr val="011C50"/>
          </a:solidFill>
        </p:spPr>
      </p:sp>
      <p:sp>
        <p:nvSpPr>
          <p:cNvPr id="3" name="TextBox 3"/>
          <p:cNvSpPr txBox="1"/>
          <p:nvPr/>
        </p:nvSpPr>
        <p:spPr>
          <a:xfrm>
            <a:off x="793256" y="1418495"/>
            <a:ext cx="4413819" cy="2000250"/>
          </a:xfrm>
          <a:prstGeom prst="rect">
            <a:avLst/>
          </a:prstGeom>
        </p:spPr>
        <p:txBody>
          <a:bodyPr lIns="0" tIns="0" rIns="0" bIns="0" rtlCol="0" anchor="t">
            <a:spAutoFit/>
          </a:bodyPr>
          <a:lstStyle/>
          <a:p>
            <a:pPr algn="l">
              <a:lnSpc>
                <a:spcPts val="5280"/>
              </a:lnSpc>
            </a:pPr>
            <a:r>
              <a:rPr lang="en-US" sz="4400">
                <a:solidFill>
                  <a:srgbClr val="FFFFFF"/>
                </a:solidFill>
                <a:latin typeface="League Spartan"/>
                <a:ea typeface="League Spartan"/>
                <a:cs typeface="League Spartan"/>
                <a:sym typeface="League Spartan"/>
              </a:rPr>
              <a:t>TASKFORCES, COMMITTEES,&amp; CHAPTERS</a:t>
            </a:r>
          </a:p>
        </p:txBody>
      </p:sp>
      <p:sp>
        <p:nvSpPr>
          <p:cNvPr id="4" name="TextBox 4"/>
          <p:cNvSpPr txBox="1"/>
          <p:nvPr/>
        </p:nvSpPr>
        <p:spPr>
          <a:xfrm>
            <a:off x="7373850" y="1880766"/>
            <a:ext cx="9751168" cy="5068224"/>
          </a:xfrm>
          <a:prstGeom prst="rect">
            <a:avLst/>
          </a:prstGeom>
        </p:spPr>
        <p:txBody>
          <a:bodyPr lIns="0" tIns="0" rIns="0" bIns="0" rtlCol="0" anchor="t">
            <a:spAutoFit/>
          </a:bodyPr>
          <a:lstStyle/>
          <a:p>
            <a:pPr marL="518171" lvl="1" indent="-259086" algn="l">
              <a:lnSpc>
                <a:spcPts val="3648"/>
              </a:lnSpc>
              <a:buFont typeface="Arial"/>
              <a:buChar char="•"/>
            </a:pPr>
            <a:r>
              <a:rPr lang="en-US" sz="2400">
                <a:solidFill>
                  <a:srgbClr val="131213"/>
                </a:solidFill>
                <a:latin typeface="Gidole"/>
                <a:ea typeface="Gidole"/>
                <a:cs typeface="Gidole"/>
                <a:sym typeface="Gidole"/>
              </a:rPr>
              <a:t>Commercial Services </a:t>
            </a:r>
          </a:p>
          <a:p>
            <a:pPr marL="518171" lvl="1" indent="-259086" algn="l">
              <a:lnSpc>
                <a:spcPts val="3648"/>
              </a:lnSpc>
              <a:buFont typeface="Arial"/>
              <a:buChar char="•"/>
            </a:pPr>
            <a:r>
              <a:rPr lang="en-US" sz="2400">
                <a:solidFill>
                  <a:srgbClr val="131213"/>
                </a:solidFill>
                <a:latin typeface="Gidole"/>
                <a:ea typeface="Gidole"/>
                <a:cs typeface="Gidole"/>
                <a:sym typeface="Gidole"/>
              </a:rPr>
              <a:t>Professional Standards</a:t>
            </a:r>
          </a:p>
          <a:p>
            <a:pPr marL="518171" lvl="1" indent="-259086" algn="l">
              <a:lnSpc>
                <a:spcPts val="3648"/>
              </a:lnSpc>
              <a:buFont typeface="Arial"/>
              <a:buChar char="•"/>
            </a:pPr>
            <a:r>
              <a:rPr lang="en-US" sz="2400">
                <a:solidFill>
                  <a:srgbClr val="131213"/>
                </a:solidFill>
                <a:latin typeface="Gidole"/>
                <a:ea typeface="Gidole"/>
                <a:cs typeface="Gidole"/>
                <a:sym typeface="Gidole"/>
              </a:rPr>
              <a:t>Orientation</a:t>
            </a:r>
          </a:p>
          <a:p>
            <a:pPr marL="518171" lvl="1" indent="-259086" algn="l">
              <a:lnSpc>
                <a:spcPts val="3648"/>
              </a:lnSpc>
              <a:buFont typeface="Arial"/>
              <a:buChar char="•"/>
            </a:pPr>
            <a:r>
              <a:rPr lang="en-US" sz="2400">
                <a:solidFill>
                  <a:srgbClr val="131213"/>
                </a:solidFill>
                <a:latin typeface="Gidole"/>
                <a:ea typeface="Gidole"/>
                <a:cs typeface="Gidole"/>
                <a:sym typeface="Gidole"/>
              </a:rPr>
              <a:t>Member/YPN Networking</a:t>
            </a:r>
          </a:p>
          <a:p>
            <a:pPr marL="518171" lvl="1" indent="-259086" algn="l">
              <a:lnSpc>
                <a:spcPts val="3648"/>
              </a:lnSpc>
              <a:buFont typeface="Arial"/>
              <a:buChar char="•"/>
            </a:pPr>
            <a:r>
              <a:rPr lang="en-US" sz="2400">
                <a:solidFill>
                  <a:srgbClr val="131213"/>
                </a:solidFill>
                <a:latin typeface="Gidole"/>
                <a:ea typeface="Gidole"/>
                <a:cs typeface="Gidole"/>
                <a:sym typeface="Gidole"/>
              </a:rPr>
              <a:t>Learning Lab</a:t>
            </a:r>
          </a:p>
          <a:p>
            <a:pPr marL="518171" lvl="1" indent="-259086" algn="l">
              <a:lnSpc>
                <a:spcPts val="3648"/>
              </a:lnSpc>
              <a:buFont typeface="Arial"/>
              <a:buChar char="•"/>
            </a:pPr>
            <a:r>
              <a:rPr lang="en-US" sz="2400">
                <a:solidFill>
                  <a:srgbClr val="131213"/>
                </a:solidFill>
                <a:latin typeface="Gidole"/>
                <a:ea typeface="Gidole"/>
                <a:cs typeface="Gidole"/>
                <a:sym typeface="Gidole"/>
              </a:rPr>
              <a:t>Community Engagement/Housing Awareness </a:t>
            </a:r>
          </a:p>
          <a:p>
            <a:pPr marL="518171" lvl="1" indent="-259086" algn="l">
              <a:lnSpc>
                <a:spcPts val="3648"/>
              </a:lnSpc>
              <a:buFont typeface="Arial"/>
              <a:buChar char="•"/>
            </a:pPr>
            <a:r>
              <a:rPr lang="en-US" sz="2400">
                <a:solidFill>
                  <a:srgbClr val="131213"/>
                </a:solidFill>
                <a:latin typeface="Gidole"/>
                <a:ea typeface="Gidole"/>
                <a:cs typeface="Gidole"/>
                <a:sym typeface="Gidole"/>
              </a:rPr>
              <a:t>Investment Taskforce</a:t>
            </a:r>
          </a:p>
          <a:p>
            <a:pPr marL="518171" lvl="1" indent="-259086" algn="l">
              <a:lnSpc>
                <a:spcPts val="3648"/>
              </a:lnSpc>
              <a:buFont typeface="Arial"/>
              <a:buChar char="•"/>
            </a:pPr>
            <a:r>
              <a:rPr lang="en-US" sz="2400">
                <a:solidFill>
                  <a:srgbClr val="131213"/>
                </a:solidFill>
                <a:latin typeface="Gidole"/>
                <a:ea typeface="Gidole"/>
                <a:cs typeface="Gidole"/>
                <a:sym typeface="Gidole"/>
              </a:rPr>
              <a:t>RASCW Housing Foundation</a:t>
            </a:r>
          </a:p>
          <a:p>
            <a:pPr marL="518171" lvl="1" indent="-259086" algn="l">
              <a:lnSpc>
                <a:spcPts val="3648"/>
              </a:lnSpc>
              <a:buFont typeface="Arial"/>
              <a:buChar char="•"/>
            </a:pPr>
            <a:r>
              <a:rPr lang="en-US" sz="2400">
                <a:solidFill>
                  <a:srgbClr val="131213"/>
                </a:solidFill>
                <a:latin typeface="Gidole"/>
                <a:ea typeface="Gidole"/>
                <a:cs typeface="Gidole"/>
                <a:sym typeface="Gidole"/>
              </a:rPr>
              <a:t>Government Affairs</a:t>
            </a:r>
          </a:p>
          <a:p>
            <a:pPr marL="518171" lvl="1" indent="-259086" algn="l">
              <a:lnSpc>
                <a:spcPts val="3648"/>
              </a:lnSpc>
              <a:buFont typeface="Arial"/>
              <a:buChar char="•"/>
            </a:pPr>
            <a:r>
              <a:rPr lang="en-US" sz="2400">
                <a:solidFill>
                  <a:srgbClr val="131213"/>
                </a:solidFill>
                <a:latin typeface="Gidole"/>
                <a:ea typeface="Gidole"/>
                <a:cs typeface="Gidole"/>
                <a:sym typeface="Gidole"/>
              </a:rPr>
              <a:t>MLS Committee</a:t>
            </a:r>
          </a:p>
          <a:p>
            <a:pPr algn="l">
              <a:lnSpc>
                <a:spcPts val="4104"/>
              </a:lnSpc>
            </a:pPr>
            <a:endParaRPr lang="en-US" sz="2400">
              <a:solidFill>
                <a:srgbClr val="131213"/>
              </a:solidFill>
              <a:latin typeface="Gidole"/>
              <a:ea typeface="Gidole"/>
              <a:cs typeface="Gidole"/>
              <a:sym typeface="Gidole"/>
            </a:endParaRPr>
          </a:p>
        </p:txBody>
      </p:sp>
      <p:sp>
        <p:nvSpPr>
          <p:cNvPr id="5" name="Freeform 5"/>
          <p:cNvSpPr/>
          <p:nvPr/>
        </p:nvSpPr>
        <p:spPr>
          <a:xfrm>
            <a:off x="1362048" y="889908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
        <p:nvSpPr>
          <p:cNvPr id="6" name="TextBox 6"/>
          <p:cNvSpPr txBox="1"/>
          <p:nvPr/>
        </p:nvSpPr>
        <p:spPr>
          <a:xfrm>
            <a:off x="7373850" y="1070171"/>
            <a:ext cx="6799350" cy="629973"/>
          </a:xfrm>
          <a:prstGeom prst="rect">
            <a:avLst/>
          </a:prstGeom>
        </p:spPr>
        <p:txBody>
          <a:bodyPr wrap="square" lIns="0" tIns="0" rIns="0" bIns="0" rtlCol="0" anchor="t">
            <a:spAutoFit/>
          </a:bodyPr>
          <a:lstStyle/>
          <a:p>
            <a:pPr algn="ctr">
              <a:lnSpc>
                <a:spcPts val="5180"/>
              </a:lnSpc>
            </a:pPr>
            <a:r>
              <a:rPr lang="en-US" sz="3700" b="1" dirty="0">
                <a:solidFill>
                  <a:srgbClr val="000000"/>
                </a:solidFill>
                <a:latin typeface="Canva Sans Bold"/>
                <a:ea typeface="Canva Sans Bold"/>
                <a:cs typeface="Canva Sans Bold"/>
                <a:sym typeface="Canva Sans Bold"/>
              </a:rPr>
              <a:t>TASKFORCES/COMMITTEES:</a:t>
            </a:r>
          </a:p>
        </p:txBody>
      </p:sp>
      <p:sp>
        <p:nvSpPr>
          <p:cNvPr id="7" name="TextBox 7"/>
          <p:cNvSpPr txBox="1"/>
          <p:nvPr/>
        </p:nvSpPr>
        <p:spPr>
          <a:xfrm>
            <a:off x="7373850" y="6836413"/>
            <a:ext cx="3065550" cy="629973"/>
          </a:xfrm>
          <a:prstGeom prst="rect">
            <a:avLst/>
          </a:prstGeom>
        </p:spPr>
        <p:txBody>
          <a:bodyPr wrap="square" lIns="0" tIns="0" rIns="0" bIns="0" rtlCol="0" anchor="t">
            <a:spAutoFit/>
          </a:bodyPr>
          <a:lstStyle/>
          <a:p>
            <a:pPr algn="ctr">
              <a:lnSpc>
                <a:spcPts val="5180"/>
              </a:lnSpc>
            </a:pPr>
            <a:r>
              <a:rPr lang="en-US" sz="3700" b="1" dirty="0">
                <a:solidFill>
                  <a:srgbClr val="000000"/>
                </a:solidFill>
                <a:latin typeface="Canva Sans Bold"/>
                <a:ea typeface="Canva Sans Bold"/>
                <a:cs typeface="Canva Sans Bold"/>
                <a:sym typeface="Canva Sans Bold"/>
              </a:rPr>
              <a:t>CHAPTERS:</a:t>
            </a:r>
          </a:p>
        </p:txBody>
      </p:sp>
      <p:sp>
        <p:nvSpPr>
          <p:cNvPr id="8" name="TextBox 8"/>
          <p:cNvSpPr txBox="1"/>
          <p:nvPr/>
        </p:nvSpPr>
        <p:spPr>
          <a:xfrm>
            <a:off x="7373850" y="7580686"/>
            <a:ext cx="4132350" cy="1528733"/>
          </a:xfrm>
          <a:prstGeom prst="rect">
            <a:avLst/>
          </a:prstGeom>
        </p:spPr>
        <p:txBody>
          <a:bodyPr wrap="square" lIns="0" tIns="0" rIns="0" bIns="0" rtlCol="0" anchor="t">
            <a:spAutoFit/>
          </a:bodyPr>
          <a:lstStyle/>
          <a:p>
            <a:pPr marL="582936" lvl="1" indent="-291468" algn="l">
              <a:lnSpc>
                <a:spcPts val="4104"/>
              </a:lnSpc>
              <a:spcBef>
                <a:spcPct val="0"/>
              </a:spcBef>
              <a:buFont typeface="Arial"/>
              <a:buChar char="•"/>
            </a:pPr>
            <a:r>
              <a:rPr lang="en-US" sz="2700" u="none" strike="noStrike" dirty="0">
                <a:solidFill>
                  <a:srgbClr val="131213"/>
                </a:solidFill>
                <a:latin typeface="Gidole"/>
                <a:ea typeface="Gidole"/>
                <a:cs typeface="Gidole"/>
                <a:sym typeface="Gidole"/>
              </a:rPr>
              <a:t>Green Lake Chapter</a:t>
            </a:r>
          </a:p>
          <a:p>
            <a:pPr marL="582936" lvl="1" indent="-291468" algn="l">
              <a:lnSpc>
                <a:spcPts val="4104"/>
              </a:lnSpc>
              <a:spcBef>
                <a:spcPct val="0"/>
              </a:spcBef>
              <a:buFont typeface="Arial"/>
              <a:buChar char="•"/>
            </a:pPr>
            <a:r>
              <a:rPr lang="en-US" sz="2700" u="none" strike="noStrike" dirty="0">
                <a:solidFill>
                  <a:srgbClr val="131213"/>
                </a:solidFill>
                <a:latin typeface="Gidole"/>
                <a:ea typeface="Gidole"/>
                <a:cs typeface="Gidole"/>
                <a:sym typeface="Gidole"/>
              </a:rPr>
              <a:t>Sauk Columbia Chapter</a:t>
            </a:r>
          </a:p>
          <a:p>
            <a:pPr marL="582936" lvl="1" indent="-291468" algn="l">
              <a:lnSpc>
                <a:spcPts val="4104"/>
              </a:lnSpc>
              <a:spcBef>
                <a:spcPct val="0"/>
              </a:spcBef>
              <a:buFont typeface="Arial"/>
              <a:buChar char="•"/>
            </a:pPr>
            <a:r>
              <a:rPr lang="en-US" sz="2700" u="none" strike="noStrike" dirty="0">
                <a:solidFill>
                  <a:srgbClr val="131213"/>
                </a:solidFill>
                <a:latin typeface="Gidole"/>
                <a:ea typeface="Gidole"/>
                <a:cs typeface="Gidole"/>
                <a:sym typeface="Gidole"/>
              </a:rPr>
              <a:t>Southwest Chapter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4778187"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838358"/>
            <a:ext cx="6126425" cy="2176764"/>
            <a:chOff x="0" y="0"/>
            <a:chExt cx="782340" cy="277971"/>
          </a:xfrm>
        </p:grpSpPr>
        <p:sp>
          <p:nvSpPr>
            <p:cNvPr id="7" name="Freeform 7"/>
            <p:cNvSpPr/>
            <p:nvPr/>
          </p:nvSpPr>
          <p:spPr>
            <a:xfrm>
              <a:off x="0" y="0"/>
              <a:ext cx="782340" cy="277971"/>
            </a:xfrm>
            <a:custGeom>
              <a:avLst/>
              <a:gdLst/>
              <a:ahLst/>
              <a:cxnLst/>
              <a:rect l="l" t="t" r="r" b="b"/>
              <a:pathLst>
                <a:path w="782340" h="277971">
                  <a:moveTo>
                    <a:pt x="0" y="0"/>
                  </a:moveTo>
                  <a:lnTo>
                    <a:pt x="782340" y="0"/>
                  </a:lnTo>
                  <a:lnTo>
                    <a:pt x="782340" y="277971"/>
                  </a:lnTo>
                  <a:lnTo>
                    <a:pt x="0" y="277971"/>
                  </a:lnTo>
                  <a:close/>
                </a:path>
              </a:pathLst>
            </a:custGeom>
            <a:solidFill>
              <a:srgbClr val="011C50"/>
            </a:solidFill>
          </p:spPr>
        </p:sp>
      </p:grpSp>
      <p:sp>
        <p:nvSpPr>
          <p:cNvPr id="8" name="TextBox 8"/>
          <p:cNvSpPr txBox="1"/>
          <p:nvPr/>
        </p:nvSpPr>
        <p:spPr>
          <a:xfrm>
            <a:off x="5539970" y="1146840"/>
            <a:ext cx="12400594" cy="8078470"/>
          </a:xfrm>
          <a:prstGeom prst="rect">
            <a:avLst/>
          </a:prstGeom>
        </p:spPr>
        <p:txBody>
          <a:bodyPr lIns="0" tIns="0" rIns="0" bIns="0" rtlCol="0" anchor="t">
            <a:spAutoFit/>
          </a:bodyPr>
          <a:lstStyle/>
          <a:p>
            <a:pPr marL="0" lvl="0" indent="0" algn="l">
              <a:lnSpc>
                <a:spcPts val="6239"/>
              </a:lnSpc>
            </a:pPr>
            <a:r>
              <a:rPr lang="en-US" sz="4799">
                <a:solidFill>
                  <a:srgbClr val="011C50"/>
                </a:solidFill>
                <a:latin typeface="Gidole"/>
                <a:ea typeface="Gidole"/>
                <a:cs typeface="Gidole"/>
                <a:sym typeface="Gidole"/>
              </a:rPr>
              <a:t>Many events support causes in the community!</a:t>
            </a:r>
          </a:p>
          <a:p>
            <a:pPr marL="0" lvl="0" indent="0" algn="l">
              <a:lnSpc>
                <a:spcPts val="2989"/>
              </a:lnSpc>
            </a:pPr>
            <a:endParaRPr lang="en-US" sz="4799">
              <a:solidFill>
                <a:srgbClr val="011C50"/>
              </a:solidFill>
              <a:latin typeface="Gidole"/>
              <a:ea typeface="Gidole"/>
              <a:cs typeface="Gidole"/>
              <a:sym typeface="Gidole"/>
            </a:endParaRPr>
          </a:p>
          <a:p>
            <a:pPr marL="0" lvl="0" indent="0" algn="l">
              <a:lnSpc>
                <a:spcPts val="6239"/>
              </a:lnSpc>
            </a:pPr>
            <a:r>
              <a:rPr lang="en-US" sz="4799">
                <a:solidFill>
                  <a:srgbClr val="011C50"/>
                </a:solidFill>
                <a:latin typeface="Gidole"/>
                <a:ea typeface="Gidole"/>
                <a:cs typeface="Gidole"/>
                <a:sym typeface="Gidole"/>
              </a:rPr>
              <a:t>Memorial Golf Outing</a:t>
            </a:r>
          </a:p>
          <a:p>
            <a:pPr marL="0" lvl="0" indent="0" algn="l">
              <a:lnSpc>
                <a:spcPts val="6239"/>
              </a:lnSpc>
            </a:pPr>
            <a:r>
              <a:rPr lang="en-US" sz="4799">
                <a:solidFill>
                  <a:srgbClr val="011C50"/>
                </a:solidFill>
                <a:latin typeface="Gidole"/>
                <a:ea typeface="Gidole"/>
                <a:cs typeface="Gidole"/>
                <a:sym typeface="Gidole"/>
              </a:rPr>
              <a:t>Bocce Ball &amp; Backpacks Tournament</a:t>
            </a:r>
          </a:p>
          <a:p>
            <a:pPr marL="0" lvl="0" indent="0" algn="l">
              <a:lnSpc>
                <a:spcPts val="6239"/>
              </a:lnSpc>
            </a:pPr>
            <a:r>
              <a:rPr lang="en-US" sz="4799">
                <a:solidFill>
                  <a:srgbClr val="011C50"/>
                </a:solidFill>
                <a:latin typeface="Gidole"/>
                <a:ea typeface="Gidole"/>
                <a:cs typeface="Gidole"/>
                <a:sym typeface="Gidole"/>
              </a:rPr>
              <a:t>Trivia Extravaganza</a:t>
            </a:r>
          </a:p>
          <a:p>
            <a:pPr marL="0" lvl="0" indent="0" algn="l">
              <a:lnSpc>
                <a:spcPts val="6239"/>
              </a:lnSpc>
            </a:pPr>
            <a:r>
              <a:rPr lang="en-US" sz="4799">
                <a:solidFill>
                  <a:srgbClr val="011C50"/>
                </a:solidFill>
                <a:latin typeface="Gidole"/>
                <a:ea typeface="Gidole"/>
                <a:cs typeface="Gidole"/>
                <a:sym typeface="Gidole"/>
              </a:rPr>
              <a:t>Bags Tournament</a:t>
            </a:r>
          </a:p>
          <a:p>
            <a:pPr marL="0" lvl="0" indent="0" algn="l">
              <a:lnSpc>
                <a:spcPts val="6239"/>
              </a:lnSpc>
            </a:pPr>
            <a:r>
              <a:rPr lang="en-US" sz="4799">
                <a:solidFill>
                  <a:srgbClr val="011C50"/>
                </a:solidFill>
                <a:latin typeface="Gidole"/>
                <a:ea typeface="Gidole"/>
                <a:cs typeface="Gidole"/>
                <a:sym typeface="Gidole"/>
              </a:rPr>
              <a:t>Euchre Tournament</a:t>
            </a:r>
          </a:p>
          <a:p>
            <a:pPr marL="0" lvl="0" indent="0" algn="l">
              <a:lnSpc>
                <a:spcPts val="6239"/>
              </a:lnSpc>
            </a:pPr>
            <a:r>
              <a:rPr lang="en-US" sz="4799">
                <a:solidFill>
                  <a:srgbClr val="011C50"/>
                </a:solidFill>
                <a:latin typeface="Gidole"/>
                <a:ea typeface="Gidole"/>
                <a:cs typeface="Gidole"/>
                <a:sym typeface="Gidole"/>
              </a:rPr>
              <a:t>Holiday Party &amp; Gift Drive</a:t>
            </a:r>
          </a:p>
          <a:p>
            <a:pPr marL="0" lvl="0" indent="0" algn="l">
              <a:lnSpc>
                <a:spcPts val="6239"/>
              </a:lnSpc>
            </a:pPr>
            <a:r>
              <a:rPr lang="en-US" sz="4799">
                <a:solidFill>
                  <a:srgbClr val="011C50"/>
                </a:solidFill>
                <a:latin typeface="Gidole"/>
                <a:ea typeface="Gidole"/>
                <a:cs typeface="Gidole"/>
                <a:sym typeface="Gidole"/>
              </a:rPr>
              <a:t>Governmental Affairs Silent and Live Auction</a:t>
            </a:r>
          </a:p>
          <a:p>
            <a:pPr marL="0" lvl="0" indent="0" algn="l">
              <a:lnSpc>
                <a:spcPts val="5719"/>
              </a:lnSpc>
            </a:pPr>
            <a:endParaRPr lang="en-US" sz="4799">
              <a:solidFill>
                <a:srgbClr val="011C50"/>
              </a:solidFill>
              <a:latin typeface="Gidole"/>
              <a:ea typeface="Gidole"/>
              <a:cs typeface="Gidole"/>
              <a:sym typeface="Gidole"/>
            </a:endParaRPr>
          </a:p>
          <a:p>
            <a:pPr marL="0" lvl="0" indent="0" algn="l">
              <a:lnSpc>
                <a:spcPts val="5199"/>
              </a:lnSpc>
            </a:pPr>
            <a:r>
              <a:rPr lang="en-US" sz="3999" u="sng">
                <a:solidFill>
                  <a:srgbClr val="011C50"/>
                </a:solidFill>
                <a:latin typeface="Gidole"/>
                <a:ea typeface="Gidole"/>
                <a:cs typeface="Gidole"/>
                <a:sym typeface="Gidole"/>
                <a:hlinkClick r:id="rId4" tooltip="https://members.rascw.org/events"/>
              </a:rPr>
              <a:t>https://members.rascw.org/events</a:t>
            </a:r>
          </a:p>
        </p:txBody>
      </p:sp>
      <p:sp>
        <p:nvSpPr>
          <p:cNvPr id="9" name="TextBox 9"/>
          <p:cNvSpPr txBox="1"/>
          <p:nvPr/>
        </p:nvSpPr>
        <p:spPr>
          <a:xfrm>
            <a:off x="953150" y="1203990"/>
            <a:ext cx="2871886" cy="158115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RASCW</a:t>
            </a:r>
          </a:p>
          <a:p>
            <a:pPr algn="l">
              <a:lnSpc>
                <a:spcPts val="6240"/>
              </a:lnSpc>
            </a:pPr>
            <a:r>
              <a:rPr lang="en-US" sz="5200">
                <a:solidFill>
                  <a:srgbClr val="FFFFFF"/>
                </a:solidFill>
                <a:latin typeface="League Spartan"/>
                <a:ea typeface="League Spartan"/>
                <a:cs typeface="League Spartan"/>
                <a:sym typeface="League Spartan"/>
              </a:rPr>
              <a:t>EVENTS</a:t>
            </a:r>
          </a:p>
        </p:txBody>
      </p:sp>
      <p:sp>
        <p:nvSpPr>
          <p:cNvPr id="10" name="Freeform 10"/>
          <p:cNvSpPr/>
          <p:nvPr/>
        </p:nvSpPr>
        <p:spPr>
          <a:xfrm>
            <a:off x="862357" y="9044335"/>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5"/>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8238" y="8864483"/>
            <a:ext cx="21890488" cy="2150639"/>
            <a:chOff x="0" y="0"/>
            <a:chExt cx="2795400" cy="274635"/>
          </a:xfrm>
        </p:grpSpPr>
        <p:sp>
          <p:nvSpPr>
            <p:cNvPr id="3" name="Freeform 3"/>
            <p:cNvSpPr/>
            <p:nvPr/>
          </p:nvSpPr>
          <p:spPr>
            <a:xfrm>
              <a:off x="0" y="0"/>
              <a:ext cx="2795400" cy="274635"/>
            </a:xfrm>
            <a:custGeom>
              <a:avLst/>
              <a:gdLst/>
              <a:ahLst/>
              <a:cxnLst/>
              <a:rect l="l" t="t" r="r" b="b"/>
              <a:pathLst>
                <a:path w="2795400" h="274635">
                  <a:moveTo>
                    <a:pt x="0" y="0"/>
                  </a:moveTo>
                  <a:lnTo>
                    <a:pt x="2795400" y="0"/>
                  </a:lnTo>
                  <a:lnTo>
                    <a:pt x="2795400" y="274635"/>
                  </a:lnTo>
                  <a:lnTo>
                    <a:pt x="0" y="274635"/>
                  </a:lnTo>
                  <a:close/>
                </a:path>
              </a:pathLst>
            </a:custGeom>
            <a:solidFill>
              <a:srgbClr val="011C50"/>
            </a:solidFill>
          </p:spPr>
        </p:sp>
      </p:grpSp>
      <p:sp>
        <p:nvSpPr>
          <p:cNvPr id="4" name="Freeform 4"/>
          <p:cNvSpPr/>
          <p:nvPr/>
        </p:nvSpPr>
        <p:spPr>
          <a:xfrm>
            <a:off x="15199199" y="9193783"/>
            <a:ext cx="2722608" cy="803169"/>
          </a:xfrm>
          <a:custGeom>
            <a:avLst/>
            <a:gdLst/>
            <a:ahLst/>
            <a:cxnLst/>
            <a:rect l="l" t="t" r="r" b="b"/>
            <a:pathLst>
              <a:path w="2722608" h="803169">
                <a:moveTo>
                  <a:pt x="0" y="0"/>
                </a:moveTo>
                <a:lnTo>
                  <a:pt x="2722608" y="0"/>
                </a:lnTo>
                <a:lnTo>
                  <a:pt x="2722608" y="803169"/>
                </a:lnTo>
                <a:lnTo>
                  <a:pt x="0" y="803169"/>
                </a:lnTo>
                <a:lnTo>
                  <a:pt x="0" y="0"/>
                </a:lnTo>
                <a:close/>
              </a:path>
            </a:pathLst>
          </a:custGeom>
          <a:blipFill>
            <a:blip r:embed="rId2"/>
            <a:stretch>
              <a:fillRect/>
            </a:stretch>
          </a:blipFill>
        </p:spPr>
      </p:sp>
      <p:sp>
        <p:nvSpPr>
          <p:cNvPr id="5" name="TextBox 5"/>
          <p:cNvSpPr txBox="1"/>
          <p:nvPr/>
        </p:nvSpPr>
        <p:spPr>
          <a:xfrm>
            <a:off x="823275" y="1619250"/>
            <a:ext cx="16983523" cy="6915150"/>
          </a:xfrm>
          <a:prstGeom prst="rect">
            <a:avLst/>
          </a:prstGeom>
        </p:spPr>
        <p:txBody>
          <a:bodyPr lIns="0" tIns="0" rIns="0" bIns="0" rtlCol="0" anchor="t">
            <a:spAutoFit/>
          </a:bodyPr>
          <a:lstStyle/>
          <a:p>
            <a:pPr marL="755644" lvl="1" indent="-377822" algn="l">
              <a:lnSpc>
                <a:spcPts val="3849"/>
              </a:lnSpc>
              <a:buFont typeface="Arial"/>
              <a:buChar char="•"/>
            </a:pPr>
            <a:r>
              <a:rPr lang="en-US" sz="3499" u="sng">
                <a:solidFill>
                  <a:srgbClr val="000000"/>
                </a:solidFill>
                <a:latin typeface="Gidole"/>
                <a:ea typeface="Gidole"/>
                <a:cs typeface="Gidole"/>
                <a:sym typeface="Gidole"/>
              </a:rPr>
              <a:t>RASCW Commercial Committee</a:t>
            </a:r>
          </a:p>
          <a:p>
            <a:pPr algn="l">
              <a:lnSpc>
                <a:spcPts val="3849"/>
              </a:lnSpc>
            </a:pPr>
            <a:endParaRPr lang="en-US" sz="3499" u="sng">
              <a:solidFill>
                <a:srgbClr val="000000"/>
              </a:solidFill>
              <a:latin typeface="Gidole"/>
              <a:ea typeface="Gidole"/>
              <a:cs typeface="Gidole"/>
              <a:sym typeface="Gidole"/>
            </a:endParaRPr>
          </a:p>
          <a:p>
            <a:pPr marL="755644" lvl="1" indent="-377822" algn="l">
              <a:lnSpc>
                <a:spcPts val="3849"/>
              </a:lnSpc>
              <a:buFont typeface="Arial"/>
              <a:buChar char="•"/>
            </a:pPr>
            <a:r>
              <a:rPr lang="en-US" sz="3499" u="sng">
                <a:solidFill>
                  <a:srgbClr val="000000"/>
                </a:solidFill>
                <a:latin typeface="Gidole"/>
                <a:ea typeface="Gidole"/>
                <a:cs typeface="Gidole"/>
                <a:sym typeface="Gidole"/>
              </a:rPr>
              <a:t>Commercial Events</a:t>
            </a:r>
            <a:r>
              <a:rPr lang="en-US" sz="3499">
                <a:solidFill>
                  <a:srgbClr val="000000"/>
                </a:solidFill>
                <a:latin typeface="Gidole"/>
                <a:ea typeface="Gidole"/>
                <a:cs typeface="Gidole"/>
                <a:sym typeface="Gidole"/>
              </a:rPr>
              <a:t> - this year:</a:t>
            </a:r>
          </a:p>
          <a:p>
            <a:pPr algn="l">
              <a:lnSpc>
                <a:spcPts val="1540"/>
              </a:lnSpc>
            </a:pPr>
            <a:endParaRPr lang="en-US" sz="3499">
              <a:solidFill>
                <a:srgbClr val="000000"/>
              </a:solidFill>
              <a:latin typeface="Gidole"/>
              <a:ea typeface="Gidole"/>
              <a:cs typeface="Gidole"/>
              <a:sym typeface="Gidole"/>
            </a:endParaRPr>
          </a:p>
          <a:p>
            <a:pPr marL="1511288" lvl="2" indent="-503763" algn="l">
              <a:lnSpc>
                <a:spcPts val="4899"/>
              </a:lnSpc>
              <a:buFont typeface="Arial"/>
              <a:buChar char="⚬"/>
            </a:pPr>
            <a:r>
              <a:rPr lang="en-US" sz="3499">
                <a:solidFill>
                  <a:srgbClr val="000000"/>
                </a:solidFill>
                <a:latin typeface="Gidole"/>
                <a:ea typeface="Gidole"/>
                <a:cs typeface="Gidole"/>
                <a:sym typeface="Gidole"/>
              </a:rPr>
              <a:t>Introduction to Commercial Real Estate - national speaker</a:t>
            </a:r>
          </a:p>
          <a:p>
            <a:pPr marL="1511288" lvl="2" indent="-503763" algn="l">
              <a:lnSpc>
                <a:spcPts val="4899"/>
              </a:lnSpc>
              <a:buFont typeface="Arial"/>
              <a:buChar char="⚬"/>
            </a:pPr>
            <a:r>
              <a:rPr lang="en-US" sz="3499">
                <a:solidFill>
                  <a:srgbClr val="000000"/>
                </a:solidFill>
                <a:latin typeface="Gidole"/>
                <a:ea typeface="Gidole"/>
                <a:cs typeface="Gidole"/>
                <a:sym typeface="Gidole"/>
              </a:rPr>
              <a:t>Commercial Tools: REALTORS® Property Resource (RPR) webinar</a:t>
            </a:r>
          </a:p>
          <a:p>
            <a:pPr marL="1511288" lvl="2" indent="-503763" algn="l">
              <a:lnSpc>
                <a:spcPts val="4899"/>
              </a:lnSpc>
              <a:buFont typeface="Arial"/>
              <a:buChar char="⚬"/>
            </a:pPr>
            <a:r>
              <a:rPr lang="en-US" sz="3499">
                <a:solidFill>
                  <a:srgbClr val="000000"/>
                </a:solidFill>
                <a:latin typeface="Gidole"/>
                <a:ea typeface="Gidole"/>
                <a:cs typeface="Gidole"/>
                <a:sym typeface="Gidole"/>
              </a:rPr>
              <a:t>Annual Commercial Real Estate Summit</a:t>
            </a:r>
          </a:p>
          <a:p>
            <a:pPr algn="l">
              <a:lnSpc>
                <a:spcPts val="2730"/>
              </a:lnSpc>
            </a:pPr>
            <a:endParaRPr lang="en-US" sz="3499">
              <a:solidFill>
                <a:srgbClr val="000000"/>
              </a:solidFill>
              <a:latin typeface="Gidole"/>
              <a:ea typeface="Gidole"/>
              <a:cs typeface="Gidole"/>
              <a:sym typeface="Gidole"/>
            </a:endParaRPr>
          </a:p>
          <a:p>
            <a:pPr marL="755644" lvl="1" indent="-377822" algn="l">
              <a:lnSpc>
                <a:spcPts val="4549"/>
              </a:lnSpc>
              <a:buFont typeface="Arial"/>
              <a:buChar char="•"/>
            </a:pPr>
            <a:r>
              <a:rPr lang="en-US" sz="3499" u="sng">
                <a:solidFill>
                  <a:srgbClr val="000000"/>
                </a:solidFill>
                <a:latin typeface="Gidole"/>
                <a:ea typeface="Gidole"/>
                <a:cs typeface="Gidole"/>
                <a:sym typeface="Gidole"/>
              </a:rPr>
              <a:t>Commercial Tools &amp; Resources:</a:t>
            </a:r>
          </a:p>
          <a:p>
            <a:pPr algn="l">
              <a:lnSpc>
                <a:spcPts val="1820"/>
              </a:lnSpc>
            </a:pPr>
            <a:endParaRPr lang="en-US" sz="3499" u="sng">
              <a:solidFill>
                <a:srgbClr val="000000"/>
              </a:solidFill>
              <a:latin typeface="Gidole"/>
              <a:ea typeface="Gidole"/>
              <a:cs typeface="Gidole"/>
              <a:sym typeface="Gidole"/>
            </a:endParaRPr>
          </a:p>
          <a:p>
            <a:pPr marL="1511288" lvl="2" indent="-503763" algn="l">
              <a:lnSpc>
                <a:spcPts val="4549"/>
              </a:lnSpc>
              <a:buFont typeface="Arial"/>
              <a:buChar char="⚬"/>
            </a:pPr>
            <a:r>
              <a:rPr lang="en-US" sz="3499">
                <a:solidFill>
                  <a:srgbClr val="000000"/>
                </a:solidFill>
                <a:latin typeface="Gidole"/>
                <a:ea typeface="Gidole"/>
                <a:cs typeface="Gidole"/>
                <a:sym typeface="Gidole"/>
              </a:rPr>
              <a:t>Advocacy: </a:t>
            </a:r>
            <a:r>
              <a:rPr lang="en-US" sz="3499" u="sng">
                <a:solidFill>
                  <a:srgbClr val="000000"/>
                </a:solidFill>
                <a:latin typeface="Gidole"/>
                <a:ea typeface="Gidole"/>
                <a:cs typeface="Gidole"/>
                <a:sym typeface="Gidole"/>
                <a:hlinkClick r:id="rId3" tooltip="https://www.nar.realtor/commercial/advocacy"/>
              </a:rPr>
              <a:t>nar.realtor/commercial/advocacy</a:t>
            </a:r>
          </a:p>
          <a:p>
            <a:pPr marL="1511288" lvl="2" indent="-503763" algn="l">
              <a:lnSpc>
                <a:spcPts val="4549"/>
              </a:lnSpc>
              <a:buFont typeface="Arial"/>
              <a:buChar char="⚬"/>
            </a:pPr>
            <a:r>
              <a:rPr lang="en-US" sz="3499">
                <a:solidFill>
                  <a:srgbClr val="000000"/>
                </a:solidFill>
                <a:latin typeface="Gidole"/>
                <a:ea typeface="Gidole"/>
                <a:cs typeface="Gidole"/>
                <a:sym typeface="Gidole"/>
              </a:rPr>
              <a:t>Research &amp; Statistics: </a:t>
            </a:r>
            <a:r>
              <a:rPr lang="en-US" sz="3499" u="sng">
                <a:solidFill>
                  <a:srgbClr val="000000"/>
                </a:solidFill>
                <a:latin typeface="Gidole"/>
                <a:ea typeface="Gidole"/>
                <a:cs typeface="Gidole"/>
                <a:sym typeface="Gidole"/>
                <a:hlinkClick r:id="rId4" tooltip="https://www.nar.realtor/research-and-statistics/research-reports/commercial-research"/>
              </a:rPr>
              <a:t>nar.realtor/research-and-statistics/research-reports/commercial-research</a:t>
            </a:r>
          </a:p>
          <a:p>
            <a:pPr marL="1511288" lvl="2" indent="-503763" algn="l">
              <a:lnSpc>
                <a:spcPts val="4549"/>
              </a:lnSpc>
              <a:buFont typeface="Arial"/>
              <a:buChar char="⚬"/>
            </a:pPr>
            <a:r>
              <a:rPr lang="en-US" sz="3499">
                <a:solidFill>
                  <a:srgbClr val="000000"/>
                </a:solidFill>
                <a:latin typeface="Gidole"/>
                <a:ea typeface="Gidole"/>
                <a:cs typeface="Gidole"/>
                <a:sym typeface="Gidole"/>
              </a:rPr>
              <a:t>Education: </a:t>
            </a:r>
            <a:r>
              <a:rPr lang="en-US" sz="3499" u="sng">
                <a:solidFill>
                  <a:srgbClr val="000000"/>
                </a:solidFill>
                <a:latin typeface="Gidole"/>
                <a:ea typeface="Gidole"/>
                <a:cs typeface="Gidole"/>
                <a:sym typeface="Gidole"/>
                <a:hlinkClick r:id="rId5" tooltip="https://www.nar.realtor/commercial/courses-designations-and-events"/>
              </a:rPr>
              <a:t>nar.realtor/commercial/courses-designations-and-events</a:t>
            </a:r>
          </a:p>
        </p:txBody>
      </p:sp>
      <p:grpSp>
        <p:nvGrpSpPr>
          <p:cNvPr id="6" name="Group 6"/>
          <p:cNvGrpSpPr/>
          <p:nvPr/>
        </p:nvGrpSpPr>
        <p:grpSpPr>
          <a:xfrm>
            <a:off x="823275" y="630802"/>
            <a:ext cx="13839505" cy="1238250"/>
            <a:chOff x="0" y="0"/>
            <a:chExt cx="18452673" cy="1651000"/>
          </a:xfrm>
        </p:grpSpPr>
        <p:sp>
          <p:nvSpPr>
            <p:cNvPr id="7" name="TextBox 7"/>
            <p:cNvSpPr txBox="1"/>
            <p:nvPr/>
          </p:nvSpPr>
          <p:spPr>
            <a:xfrm>
              <a:off x="0" y="0"/>
              <a:ext cx="18452673" cy="1003300"/>
            </a:xfrm>
            <a:prstGeom prst="rect">
              <a:avLst/>
            </a:prstGeom>
          </p:spPr>
          <p:txBody>
            <a:bodyPr lIns="0" tIns="0" rIns="0" bIns="0" rtlCol="0" anchor="t">
              <a:spAutoFit/>
            </a:bodyPr>
            <a:lstStyle/>
            <a:p>
              <a:pPr algn="l">
                <a:lnSpc>
                  <a:spcPts val="5999"/>
                </a:lnSpc>
              </a:pPr>
              <a:r>
                <a:rPr lang="en-US" sz="4999">
                  <a:solidFill>
                    <a:srgbClr val="011C50"/>
                  </a:solidFill>
                  <a:latin typeface="League Spartan"/>
                  <a:ea typeface="League Spartan"/>
                  <a:cs typeface="League Spartan"/>
                  <a:sym typeface="League Spartan"/>
                </a:rPr>
                <a:t>COMMERCIAL REAL ESTATE</a:t>
              </a:r>
            </a:p>
          </p:txBody>
        </p:sp>
        <p:sp>
          <p:nvSpPr>
            <p:cNvPr id="8" name="TextBox 8"/>
            <p:cNvSpPr txBox="1"/>
            <p:nvPr/>
          </p:nvSpPr>
          <p:spPr>
            <a:xfrm>
              <a:off x="0" y="1003300"/>
              <a:ext cx="18452673" cy="647700"/>
            </a:xfrm>
            <a:prstGeom prst="rect">
              <a:avLst/>
            </a:prstGeom>
          </p:spPr>
          <p:txBody>
            <a:bodyPr lIns="0" tIns="0" rIns="0" bIns="0" rtlCol="0" anchor="t">
              <a:spAutoFit/>
            </a:bodyPr>
            <a:lstStyle/>
            <a:p>
              <a:pPr algn="l">
                <a:lnSpc>
                  <a:spcPts val="3840"/>
                </a:lnSpc>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5885275" cy="12683720"/>
          </a:xfrm>
          <a:prstGeom prst="rect">
            <a:avLst/>
          </a:prstGeom>
          <a:solidFill>
            <a:srgbClr val="011C50"/>
          </a:solidFill>
        </p:spPr>
      </p:sp>
      <p:sp>
        <p:nvSpPr>
          <p:cNvPr id="3" name="TextBox 3"/>
          <p:cNvSpPr txBox="1"/>
          <p:nvPr/>
        </p:nvSpPr>
        <p:spPr>
          <a:xfrm>
            <a:off x="7856752" y="3019711"/>
            <a:ext cx="8115300" cy="6576276"/>
          </a:xfrm>
          <a:prstGeom prst="rect">
            <a:avLst/>
          </a:prstGeom>
        </p:spPr>
        <p:txBody>
          <a:bodyPr lIns="0" tIns="0" rIns="0" bIns="0" rtlCol="0" anchor="t">
            <a:spAutoFit/>
          </a:bodyPr>
          <a:lstStyle/>
          <a:p>
            <a:pPr marL="0" lvl="0" indent="0" algn="ctr">
              <a:lnSpc>
                <a:spcPts val="5459"/>
              </a:lnSpc>
            </a:pPr>
            <a:r>
              <a:rPr lang="en-US" sz="4199" u="sng">
                <a:solidFill>
                  <a:srgbClr val="131213"/>
                </a:solidFill>
                <a:latin typeface="Gidole"/>
                <a:ea typeface="Gidole"/>
                <a:cs typeface="Gidole"/>
                <a:sym typeface="Gidole"/>
                <a:hlinkClick r:id="rId2" tooltip="http://www.rascw.org"/>
              </a:rPr>
              <a:t>www.rascw.o</a:t>
            </a:r>
            <a:r>
              <a:rPr lang="en-US" sz="4199" u="sng">
                <a:solidFill>
                  <a:srgbClr val="131213"/>
                </a:solidFill>
                <a:latin typeface="Gidole"/>
                <a:ea typeface="Gidole"/>
                <a:cs typeface="Gidole"/>
                <a:sym typeface="Gidole"/>
                <a:hlinkClick r:id="rId2" tooltip="http://www.rascw.org"/>
              </a:rPr>
              <a:t>rg</a:t>
            </a:r>
            <a:r>
              <a:rPr lang="en-US" sz="4199">
                <a:solidFill>
                  <a:srgbClr val="131213"/>
                </a:solidFill>
                <a:latin typeface="Gidole"/>
                <a:ea typeface="Gidole"/>
                <a:cs typeface="Gidole"/>
                <a:sym typeface="Gidole"/>
              </a:rPr>
              <a:t> 608-240-2800</a:t>
            </a:r>
          </a:p>
          <a:p>
            <a:pPr marL="0" lvl="0" indent="0" algn="ctr">
              <a:lnSpc>
                <a:spcPts val="5460"/>
              </a:lnSpc>
            </a:pPr>
            <a:endParaRPr lang="en-US" sz="4199">
              <a:solidFill>
                <a:srgbClr val="131213"/>
              </a:solidFill>
              <a:latin typeface="Gidole"/>
              <a:ea typeface="Gidole"/>
              <a:cs typeface="Gidole"/>
              <a:sym typeface="Gidole"/>
            </a:endParaRPr>
          </a:p>
          <a:p>
            <a:pPr marL="0" lvl="0" indent="0" algn="ctr">
              <a:lnSpc>
                <a:spcPts val="5459"/>
              </a:lnSpc>
            </a:pPr>
            <a:r>
              <a:rPr lang="en-US" sz="4199" u="sng">
                <a:solidFill>
                  <a:srgbClr val="131213"/>
                </a:solidFill>
                <a:latin typeface="Gidole"/>
                <a:ea typeface="Gidole"/>
                <a:cs typeface="Gidole"/>
                <a:sym typeface="Gidole"/>
              </a:rPr>
              <a:t>Look for emails from us and our monthly newsletter!</a:t>
            </a:r>
          </a:p>
          <a:p>
            <a:pPr marL="0" lvl="0" indent="0" algn="ctr">
              <a:lnSpc>
                <a:spcPts val="3249"/>
              </a:lnSpc>
            </a:pPr>
            <a:endParaRPr lang="en-US" sz="4199" u="sng">
              <a:solidFill>
                <a:srgbClr val="131213"/>
              </a:solidFill>
              <a:latin typeface="Gidole"/>
              <a:ea typeface="Gidole"/>
              <a:cs typeface="Gidole"/>
              <a:sym typeface="Gidole"/>
            </a:endParaRPr>
          </a:p>
          <a:p>
            <a:pPr marL="0" lvl="0" indent="0" algn="ctr">
              <a:lnSpc>
                <a:spcPts val="5459"/>
              </a:lnSpc>
            </a:pPr>
            <a:r>
              <a:rPr lang="en-US" sz="4199">
                <a:solidFill>
                  <a:srgbClr val="131213"/>
                </a:solidFill>
                <a:latin typeface="Gidole"/>
                <a:ea typeface="Gidole"/>
                <a:cs typeface="Gidole"/>
                <a:sym typeface="Gidole"/>
              </a:rPr>
              <a:t>Facebook</a:t>
            </a:r>
          </a:p>
          <a:p>
            <a:pPr marL="0" lvl="0" indent="0" algn="ctr">
              <a:lnSpc>
                <a:spcPts val="5459"/>
              </a:lnSpc>
            </a:pPr>
            <a:r>
              <a:rPr lang="en-US" sz="4199">
                <a:solidFill>
                  <a:srgbClr val="131213"/>
                </a:solidFill>
                <a:latin typeface="Gidole"/>
                <a:ea typeface="Gidole"/>
                <a:cs typeface="Gidole"/>
                <a:sym typeface="Gidole"/>
              </a:rPr>
              <a:t> Instagram</a:t>
            </a:r>
          </a:p>
          <a:p>
            <a:pPr marL="0" lvl="0" indent="0" algn="ctr">
              <a:lnSpc>
                <a:spcPts val="5459"/>
              </a:lnSpc>
            </a:pPr>
            <a:r>
              <a:rPr lang="en-US" sz="4199">
                <a:solidFill>
                  <a:srgbClr val="131213"/>
                </a:solidFill>
                <a:latin typeface="Gidole"/>
                <a:ea typeface="Gidole"/>
                <a:cs typeface="Gidole"/>
                <a:sym typeface="Gidole"/>
              </a:rPr>
              <a:t>LinkedIn</a:t>
            </a:r>
          </a:p>
          <a:p>
            <a:pPr marL="0" lvl="0" indent="0" algn="ctr">
              <a:lnSpc>
                <a:spcPts val="5459"/>
              </a:lnSpc>
            </a:pPr>
            <a:r>
              <a:rPr lang="en-US" sz="4199">
                <a:solidFill>
                  <a:srgbClr val="131213"/>
                </a:solidFill>
                <a:latin typeface="Gidole"/>
                <a:ea typeface="Gidole"/>
                <a:cs typeface="Gidole"/>
                <a:sym typeface="Gidole"/>
              </a:rPr>
              <a:t>Twitter</a:t>
            </a:r>
          </a:p>
          <a:p>
            <a:pPr marL="0" lvl="0" indent="0" algn="ctr">
              <a:lnSpc>
                <a:spcPts val="5459"/>
              </a:lnSpc>
            </a:pPr>
            <a:r>
              <a:rPr lang="en-US" sz="4199">
                <a:solidFill>
                  <a:srgbClr val="131213"/>
                </a:solidFill>
                <a:latin typeface="Gidole"/>
                <a:ea typeface="Gidole"/>
                <a:cs typeface="Gidole"/>
                <a:sym typeface="Gidole"/>
              </a:rPr>
              <a:t>YouTube</a:t>
            </a:r>
          </a:p>
        </p:txBody>
      </p:sp>
      <p:sp>
        <p:nvSpPr>
          <p:cNvPr id="4" name="Freeform 4"/>
          <p:cNvSpPr/>
          <p:nvPr/>
        </p:nvSpPr>
        <p:spPr>
          <a:xfrm>
            <a:off x="1028700" y="2760942"/>
            <a:ext cx="3078507" cy="2052338"/>
          </a:xfrm>
          <a:custGeom>
            <a:avLst/>
            <a:gdLst/>
            <a:ahLst/>
            <a:cxnLst/>
            <a:rect l="l" t="t" r="r" b="b"/>
            <a:pathLst>
              <a:path w="3078507" h="2052338">
                <a:moveTo>
                  <a:pt x="0" y="0"/>
                </a:moveTo>
                <a:lnTo>
                  <a:pt x="3078507" y="0"/>
                </a:lnTo>
                <a:lnTo>
                  <a:pt x="3078507" y="2052338"/>
                </a:lnTo>
                <a:lnTo>
                  <a:pt x="0" y="2052338"/>
                </a:lnTo>
                <a:lnTo>
                  <a:pt x="0" y="0"/>
                </a:lnTo>
                <a:close/>
              </a:path>
            </a:pathLst>
          </a:custGeom>
          <a:blipFill>
            <a:blip r:embed="rId3"/>
            <a:stretch>
              <a:fillRect/>
            </a:stretch>
          </a:blipFill>
        </p:spPr>
      </p:sp>
      <p:sp>
        <p:nvSpPr>
          <p:cNvPr id="5" name="TextBox 5"/>
          <p:cNvSpPr txBox="1"/>
          <p:nvPr/>
        </p:nvSpPr>
        <p:spPr>
          <a:xfrm>
            <a:off x="7059766" y="414813"/>
            <a:ext cx="9709273" cy="1365939"/>
          </a:xfrm>
          <a:prstGeom prst="rect">
            <a:avLst/>
          </a:prstGeom>
        </p:spPr>
        <p:txBody>
          <a:bodyPr lIns="0" tIns="0" rIns="0" bIns="0" rtlCol="0" anchor="t">
            <a:spAutoFit/>
          </a:bodyPr>
          <a:lstStyle/>
          <a:p>
            <a:pPr marL="0" lvl="0" indent="0" algn="ctr">
              <a:lnSpc>
                <a:spcPts val="5459"/>
              </a:lnSpc>
            </a:pPr>
            <a:r>
              <a:rPr lang="en-US" sz="4199">
                <a:solidFill>
                  <a:srgbClr val="131213"/>
                </a:solidFill>
                <a:latin typeface="Gidole"/>
                <a:ea typeface="Gidole"/>
                <a:cs typeface="Gidole"/>
                <a:sym typeface="Gidole"/>
              </a:rPr>
              <a:t>Contact </a:t>
            </a:r>
          </a:p>
          <a:p>
            <a:pPr marL="0" lvl="0" indent="0" algn="ctr">
              <a:lnSpc>
                <a:spcPts val="5459"/>
              </a:lnSpc>
            </a:pPr>
            <a:r>
              <a:rPr lang="en-US" sz="4199" u="sng">
                <a:solidFill>
                  <a:srgbClr val="131213"/>
                </a:solidFill>
                <a:latin typeface="Gidole"/>
                <a:ea typeface="Gidole"/>
                <a:cs typeface="Gidole"/>
                <a:sym typeface="Gidole"/>
                <a:hlinkClick r:id="rId4" tooltip="mailto:charisse@wisre.com"/>
              </a:rPr>
              <a:t>rascw@wisre.com</a:t>
            </a:r>
          </a:p>
        </p:txBody>
      </p:sp>
      <p:sp>
        <p:nvSpPr>
          <p:cNvPr id="6" name="TextBox 6"/>
          <p:cNvSpPr txBox="1"/>
          <p:nvPr/>
        </p:nvSpPr>
        <p:spPr>
          <a:xfrm>
            <a:off x="620801" y="1286161"/>
            <a:ext cx="4990043" cy="1924050"/>
          </a:xfrm>
          <a:prstGeom prst="rect">
            <a:avLst/>
          </a:prstGeom>
        </p:spPr>
        <p:txBody>
          <a:bodyPr lIns="0" tIns="0" rIns="0" bIns="0" rtlCol="0" anchor="t">
            <a:spAutoFit/>
          </a:bodyPr>
          <a:lstStyle/>
          <a:p>
            <a:pPr algn="l">
              <a:lnSpc>
                <a:spcPts val="5040"/>
              </a:lnSpc>
            </a:pPr>
            <a:r>
              <a:rPr lang="en-US" sz="4200">
                <a:solidFill>
                  <a:srgbClr val="FFFFFF"/>
                </a:solidFill>
                <a:latin typeface="League Spartan"/>
                <a:ea typeface="League Spartan"/>
                <a:cs typeface="League Spartan"/>
                <a:sym typeface="League Spartan"/>
              </a:rPr>
              <a:t>HOW TO GET INVOLVED WITH RASCW:</a:t>
            </a:r>
          </a:p>
        </p:txBody>
      </p:sp>
      <p:sp>
        <p:nvSpPr>
          <p:cNvPr id="7" name="TextBox 7"/>
          <p:cNvSpPr txBox="1"/>
          <p:nvPr/>
        </p:nvSpPr>
        <p:spPr>
          <a:xfrm>
            <a:off x="639851" y="5463051"/>
            <a:ext cx="3948474" cy="1924050"/>
          </a:xfrm>
          <a:prstGeom prst="rect">
            <a:avLst/>
          </a:prstGeom>
        </p:spPr>
        <p:txBody>
          <a:bodyPr lIns="0" tIns="0" rIns="0" bIns="0" rtlCol="0" anchor="t">
            <a:spAutoFit/>
          </a:bodyPr>
          <a:lstStyle/>
          <a:p>
            <a:pPr algn="l">
              <a:lnSpc>
                <a:spcPts val="5040"/>
              </a:lnSpc>
            </a:pPr>
            <a:r>
              <a:rPr lang="en-US" sz="4200">
                <a:solidFill>
                  <a:srgbClr val="FFFFFF"/>
                </a:solidFill>
                <a:latin typeface="League Spartan"/>
                <a:ea typeface="League Spartan"/>
                <a:cs typeface="League Spartan"/>
                <a:sym typeface="League Spartan"/>
              </a:rPr>
              <a:t>HOW TO FIND</a:t>
            </a:r>
          </a:p>
          <a:p>
            <a:pPr algn="l">
              <a:lnSpc>
                <a:spcPts val="5040"/>
              </a:lnSpc>
            </a:pPr>
            <a:r>
              <a:rPr lang="en-US" sz="4200">
                <a:solidFill>
                  <a:srgbClr val="FFFFFF"/>
                </a:solidFill>
                <a:latin typeface="League Spartan"/>
                <a:ea typeface="League Spartan"/>
                <a:cs typeface="League Spartan"/>
                <a:sym typeface="League Spartan"/>
              </a:rPr>
              <a:t>RASCW</a:t>
            </a:r>
          </a:p>
          <a:p>
            <a:pPr algn="l">
              <a:lnSpc>
                <a:spcPts val="5040"/>
              </a:lnSpc>
            </a:pPr>
            <a:r>
              <a:rPr lang="en-US" sz="4200">
                <a:solidFill>
                  <a:srgbClr val="FFFFFF"/>
                </a:solidFill>
                <a:latin typeface="League Spartan"/>
                <a:ea typeface="League Spartan"/>
                <a:cs typeface="League Spartan"/>
                <a:sym typeface="League Spartan"/>
              </a:rPr>
              <a:t>RESOURCES:</a:t>
            </a:r>
          </a:p>
        </p:txBody>
      </p:sp>
      <p:sp>
        <p:nvSpPr>
          <p:cNvPr id="8" name="Freeform 8"/>
          <p:cNvSpPr/>
          <p:nvPr/>
        </p:nvSpPr>
        <p:spPr>
          <a:xfrm>
            <a:off x="1322386" y="9148194"/>
            <a:ext cx="3034423" cy="895155"/>
          </a:xfrm>
          <a:custGeom>
            <a:avLst/>
            <a:gdLst/>
            <a:ahLst/>
            <a:cxnLst/>
            <a:rect l="l" t="t" r="r" b="b"/>
            <a:pathLst>
              <a:path w="3034423" h="895155">
                <a:moveTo>
                  <a:pt x="0" y="0"/>
                </a:moveTo>
                <a:lnTo>
                  <a:pt x="3034424" y="0"/>
                </a:lnTo>
                <a:lnTo>
                  <a:pt x="3034424" y="895154"/>
                </a:lnTo>
                <a:lnTo>
                  <a:pt x="0" y="895154"/>
                </a:lnTo>
                <a:lnTo>
                  <a:pt x="0" y="0"/>
                </a:lnTo>
                <a:close/>
              </a:path>
            </a:pathLst>
          </a:custGeom>
          <a:blipFill>
            <a:blip r:embed="rId5"/>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395970"/>
            <a:ext cx="19636238" cy="2619153"/>
            <a:chOff x="0" y="0"/>
            <a:chExt cx="2507534" cy="334464"/>
          </a:xfrm>
        </p:grpSpPr>
        <p:sp>
          <p:nvSpPr>
            <p:cNvPr id="3" name="Freeform 3"/>
            <p:cNvSpPr/>
            <p:nvPr/>
          </p:nvSpPr>
          <p:spPr>
            <a:xfrm>
              <a:off x="0" y="0"/>
              <a:ext cx="2507534" cy="334464"/>
            </a:xfrm>
            <a:custGeom>
              <a:avLst/>
              <a:gdLst/>
              <a:ahLst/>
              <a:cxnLst/>
              <a:rect l="l" t="t" r="r" b="b"/>
              <a:pathLst>
                <a:path w="2507534" h="334464">
                  <a:moveTo>
                    <a:pt x="0" y="0"/>
                  </a:moveTo>
                  <a:lnTo>
                    <a:pt x="2507534" y="0"/>
                  </a:lnTo>
                  <a:lnTo>
                    <a:pt x="2507534" y="334464"/>
                  </a:lnTo>
                  <a:lnTo>
                    <a:pt x="0" y="334464"/>
                  </a:lnTo>
                  <a:close/>
                </a:path>
              </a:pathLst>
            </a:custGeom>
            <a:solidFill>
              <a:srgbClr val="011C50"/>
            </a:solidFill>
          </p:spPr>
        </p:sp>
      </p:grpSp>
      <p:grpSp>
        <p:nvGrpSpPr>
          <p:cNvPr id="4" name="Group 4"/>
          <p:cNvGrpSpPr/>
          <p:nvPr/>
        </p:nvGrpSpPr>
        <p:grpSpPr>
          <a:xfrm>
            <a:off x="-2047899" y="-2157747"/>
            <a:ext cx="9201199" cy="9700295"/>
            <a:chOff x="0" y="0"/>
            <a:chExt cx="12268265" cy="12933727"/>
          </a:xfrm>
        </p:grpSpPr>
        <p:sp>
          <p:nvSpPr>
            <p:cNvPr id="5" name="Freeform 5"/>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7" name="Freeform 7"/>
          <p:cNvSpPr/>
          <p:nvPr/>
        </p:nvSpPr>
        <p:spPr>
          <a:xfrm>
            <a:off x="-19050" y="409529"/>
            <a:ext cx="8161714" cy="3249641"/>
          </a:xfrm>
          <a:custGeom>
            <a:avLst/>
            <a:gdLst/>
            <a:ahLst/>
            <a:cxnLst/>
            <a:rect l="l" t="t" r="r" b="b"/>
            <a:pathLst>
              <a:path w="8161714" h="3249641">
                <a:moveTo>
                  <a:pt x="0" y="0"/>
                </a:moveTo>
                <a:lnTo>
                  <a:pt x="8161714" y="0"/>
                </a:lnTo>
                <a:lnTo>
                  <a:pt x="8161714" y="3249641"/>
                </a:lnTo>
                <a:lnTo>
                  <a:pt x="0" y="3249641"/>
                </a:lnTo>
                <a:lnTo>
                  <a:pt x="0" y="0"/>
                </a:lnTo>
                <a:close/>
              </a:path>
            </a:pathLst>
          </a:custGeom>
          <a:blipFill>
            <a:blip r:embed="rId4"/>
            <a:stretch>
              <a:fillRect/>
            </a:stretch>
          </a:blipFill>
        </p:spPr>
      </p:sp>
      <p:sp>
        <p:nvSpPr>
          <p:cNvPr id="8" name="Freeform 8"/>
          <p:cNvSpPr/>
          <p:nvPr/>
        </p:nvSpPr>
        <p:spPr>
          <a:xfrm>
            <a:off x="598355" y="622484"/>
            <a:ext cx="6196073" cy="2488965"/>
          </a:xfrm>
          <a:custGeom>
            <a:avLst/>
            <a:gdLst/>
            <a:ahLst/>
            <a:cxnLst/>
            <a:rect l="l" t="t" r="r" b="b"/>
            <a:pathLst>
              <a:path w="6196073" h="2488965">
                <a:moveTo>
                  <a:pt x="0" y="0"/>
                </a:moveTo>
                <a:lnTo>
                  <a:pt x="6196073" y="0"/>
                </a:lnTo>
                <a:lnTo>
                  <a:pt x="6196073" y="2488965"/>
                </a:lnTo>
                <a:lnTo>
                  <a:pt x="0" y="2488965"/>
                </a:lnTo>
                <a:lnTo>
                  <a:pt x="0" y="0"/>
                </a:lnTo>
                <a:close/>
              </a:path>
            </a:pathLst>
          </a:custGeom>
          <a:blipFill>
            <a:blip r:embed="rId5"/>
            <a:stretch>
              <a:fillRect/>
            </a:stretch>
          </a:blipFill>
        </p:spPr>
      </p:sp>
      <p:grpSp>
        <p:nvGrpSpPr>
          <p:cNvPr id="9" name="Group 9"/>
          <p:cNvGrpSpPr/>
          <p:nvPr/>
        </p:nvGrpSpPr>
        <p:grpSpPr>
          <a:xfrm>
            <a:off x="8469881" y="2424366"/>
            <a:ext cx="9448826" cy="5438269"/>
            <a:chOff x="0" y="0"/>
            <a:chExt cx="12598434" cy="7251025"/>
          </a:xfrm>
        </p:grpSpPr>
        <p:sp>
          <p:nvSpPr>
            <p:cNvPr id="10" name="TextBox 10"/>
            <p:cNvSpPr txBox="1"/>
            <p:nvPr/>
          </p:nvSpPr>
          <p:spPr>
            <a:xfrm>
              <a:off x="0" y="1844000"/>
              <a:ext cx="12598434" cy="5407025"/>
            </a:xfrm>
            <a:prstGeom prst="rect">
              <a:avLst/>
            </a:prstGeom>
          </p:spPr>
          <p:txBody>
            <a:bodyPr lIns="0" tIns="0" rIns="0" bIns="0" rtlCol="0" anchor="t">
              <a:spAutoFit/>
            </a:bodyPr>
            <a:lstStyle/>
            <a:p>
              <a:pPr algn="l">
                <a:lnSpc>
                  <a:spcPts val="5519"/>
                </a:lnSpc>
              </a:pPr>
              <a:r>
                <a:rPr lang="en-US" sz="4599">
                  <a:solidFill>
                    <a:srgbClr val="FFFFFF"/>
                  </a:solidFill>
                  <a:latin typeface="Gidole"/>
                  <a:ea typeface="Gidole"/>
                  <a:cs typeface="Gidole"/>
                  <a:sym typeface="Gidole"/>
                </a:rPr>
                <a:t>The REALTOR® Party is a powerful alliance of REALTORS® and REALTOR® Associations working to protect and promote homeownersh</a:t>
              </a:r>
              <a:r>
                <a:rPr lang="en-US" sz="4599" u="none">
                  <a:solidFill>
                    <a:srgbClr val="FFFFFF"/>
                  </a:solidFill>
                  <a:latin typeface="Gidole"/>
                  <a:ea typeface="Gidole"/>
                  <a:cs typeface="Gidole"/>
                  <a:sym typeface="Gidole"/>
                </a:rPr>
                <a:t>ip and proper</a:t>
              </a:r>
              <a:r>
                <a:rPr lang="en-US" sz="4599">
                  <a:solidFill>
                    <a:srgbClr val="FFFFFF"/>
                  </a:solidFill>
                  <a:latin typeface="Gidole"/>
                  <a:ea typeface="Gidole"/>
                  <a:cs typeface="Gidole"/>
                  <a:sym typeface="Gidole"/>
                </a:rPr>
                <a:t>ty i</a:t>
              </a:r>
              <a:r>
                <a:rPr lang="en-US" sz="4599" u="none">
                  <a:solidFill>
                    <a:srgbClr val="FFFFFF"/>
                  </a:solidFill>
                  <a:latin typeface="Gidole"/>
                  <a:ea typeface="Gidole"/>
                  <a:cs typeface="Gidole"/>
                  <a:sym typeface="Gidole"/>
                </a:rPr>
                <a:t>nve</a:t>
              </a:r>
              <a:r>
                <a:rPr lang="en-US" sz="4599">
                  <a:solidFill>
                    <a:srgbClr val="FFFFFF"/>
                  </a:solidFill>
                  <a:latin typeface="Gidole"/>
                  <a:ea typeface="Gidole"/>
                  <a:cs typeface="Gidole"/>
                  <a:sym typeface="Gidole"/>
                </a:rPr>
                <a:t>stment. </a:t>
              </a:r>
            </a:p>
            <a:p>
              <a:pPr algn="l">
                <a:lnSpc>
                  <a:spcPts val="4559"/>
                </a:lnSpc>
              </a:pPr>
              <a:endParaRPr lang="en-US" sz="4599">
                <a:solidFill>
                  <a:srgbClr val="FFFFFF"/>
                </a:solidFill>
                <a:latin typeface="Gidole"/>
                <a:ea typeface="Gidole"/>
                <a:cs typeface="Gidole"/>
                <a:sym typeface="Gidole"/>
              </a:endParaRPr>
            </a:p>
          </p:txBody>
        </p:sp>
        <p:sp>
          <p:nvSpPr>
            <p:cNvPr id="11" name="TextBox 11"/>
            <p:cNvSpPr txBox="1"/>
            <p:nvPr/>
          </p:nvSpPr>
          <p:spPr>
            <a:xfrm>
              <a:off x="0" y="0"/>
              <a:ext cx="12598434" cy="105410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ADVOCACY</a:t>
              </a:r>
            </a:p>
          </p:txBody>
        </p:sp>
      </p:grpSp>
      <p:sp>
        <p:nvSpPr>
          <p:cNvPr id="12" name="Freeform 12"/>
          <p:cNvSpPr/>
          <p:nvPr/>
        </p:nvSpPr>
        <p:spPr>
          <a:xfrm>
            <a:off x="14656641" y="8977734"/>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6"/>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432878" y="2755813"/>
            <a:ext cx="17422244" cy="6882765"/>
            <a:chOff x="0" y="0"/>
            <a:chExt cx="23229658" cy="9177020"/>
          </a:xfrm>
        </p:grpSpPr>
        <p:sp>
          <p:nvSpPr>
            <p:cNvPr id="6" name="TextBox 6"/>
            <p:cNvSpPr txBox="1"/>
            <p:nvPr/>
          </p:nvSpPr>
          <p:spPr>
            <a:xfrm>
              <a:off x="0" y="0"/>
              <a:ext cx="23229658" cy="1295400"/>
            </a:xfrm>
            <a:prstGeom prst="rect">
              <a:avLst/>
            </a:prstGeom>
          </p:spPr>
          <p:txBody>
            <a:bodyPr lIns="0" tIns="0" rIns="0" bIns="0" rtlCol="0" anchor="t">
              <a:spAutoFit/>
            </a:bodyPr>
            <a:lstStyle/>
            <a:p>
              <a:pPr algn="l">
                <a:lnSpc>
                  <a:spcPts val="6240"/>
                </a:lnSpc>
              </a:pPr>
              <a:r>
                <a:rPr lang="en-US" sz="5200">
                  <a:solidFill>
                    <a:srgbClr val="131213"/>
                  </a:solidFill>
                  <a:latin typeface="League Spartan"/>
                  <a:ea typeface="League Spartan"/>
                  <a:cs typeface="League Spartan"/>
                  <a:sym typeface="League Spartan"/>
                </a:rPr>
                <a:t>ADOCACY &amp; CAMPAIGNS</a:t>
              </a:r>
            </a:p>
            <a:p>
              <a:pPr algn="l">
                <a:lnSpc>
                  <a:spcPts val="1439"/>
                </a:lnSpc>
              </a:pPr>
              <a:endParaRPr lang="en-US" sz="5200">
                <a:solidFill>
                  <a:srgbClr val="131213"/>
                </a:solidFill>
                <a:latin typeface="League Spartan"/>
                <a:ea typeface="League Spartan"/>
                <a:cs typeface="League Spartan"/>
                <a:sym typeface="League Spartan"/>
              </a:endParaRPr>
            </a:p>
          </p:txBody>
        </p:sp>
        <p:sp>
          <p:nvSpPr>
            <p:cNvPr id="7" name="TextBox 7"/>
            <p:cNvSpPr txBox="1"/>
            <p:nvPr/>
          </p:nvSpPr>
          <p:spPr>
            <a:xfrm>
              <a:off x="0" y="1610995"/>
              <a:ext cx="23229658" cy="7566025"/>
            </a:xfrm>
            <a:prstGeom prst="rect">
              <a:avLst/>
            </a:prstGeom>
          </p:spPr>
          <p:txBody>
            <a:bodyPr lIns="0" tIns="0" rIns="0" bIns="0" rtlCol="0" anchor="t">
              <a:spAutoFit/>
            </a:bodyPr>
            <a:lstStyle/>
            <a:p>
              <a:pPr algn="l">
                <a:lnSpc>
                  <a:spcPts val="5040"/>
                </a:lnSpc>
              </a:pPr>
              <a:r>
                <a:rPr lang="en-US" sz="4200">
                  <a:solidFill>
                    <a:srgbClr val="011C50"/>
                  </a:solidFill>
                  <a:latin typeface="Gidole"/>
                  <a:ea typeface="Gidole"/>
                  <a:cs typeface="Gidole"/>
                  <a:sym typeface="Gidole"/>
                </a:rPr>
                <a:t>The REALTOR® Party speaks with one voice to advance candidates and public policies on federal, state, and local levels that build strong communities and promote a vibrant business environment.</a:t>
              </a:r>
            </a:p>
            <a:p>
              <a:pPr algn="l">
                <a:lnSpc>
                  <a:spcPts val="2520"/>
                </a:lnSpc>
              </a:pPr>
              <a:endParaRPr lang="en-US" sz="4200">
                <a:solidFill>
                  <a:srgbClr val="011C50"/>
                </a:solidFill>
                <a:latin typeface="Gidole"/>
                <a:ea typeface="Gidole"/>
                <a:cs typeface="Gidole"/>
                <a:sym typeface="Gidole"/>
              </a:endParaRPr>
            </a:p>
            <a:p>
              <a:pPr algn="l">
                <a:lnSpc>
                  <a:spcPts val="5040"/>
                </a:lnSpc>
              </a:pPr>
              <a:r>
                <a:rPr lang="en-US" sz="4200">
                  <a:solidFill>
                    <a:srgbClr val="011C50"/>
                  </a:solidFill>
                  <a:latin typeface="Gidole"/>
                  <a:ea typeface="Gidole"/>
                  <a:cs typeface="Gidole"/>
                  <a:sym typeface="Gidole"/>
                </a:rPr>
                <a:t>Locally, we support people and policies that promote homeownership, strong neighborhoods, and great schools.</a:t>
              </a:r>
            </a:p>
            <a:p>
              <a:pPr algn="l">
                <a:lnSpc>
                  <a:spcPts val="2520"/>
                </a:lnSpc>
              </a:pPr>
              <a:endParaRPr lang="en-US" sz="4200">
                <a:solidFill>
                  <a:srgbClr val="011C50"/>
                </a:solidFill>
                <a:latin typeface="Gidole"/>
                <a:ea typeface="Gidole"/>
                <a:cs typeface="Gidole"/>
                <a:sym typeface="Gidole"/>
              </a:endParaRPr>
            </a:p>
            <a:p>
              <a:pPr algn="l">
                <a:lnSpc>
                  <a:spcPts val="5040"/>
                </a:lnSpc>
              </a:pPr>
              <a:r>
                <a:rPr lang="en-US" sz="4200">
                  <a:solidFill>
                    <a:srgbClr val="011C50"/>
                  </a:solidFill>
                  <a:latin typeface="Gidole"/>
                  <a:ea typeface="Gidole"/>
                  <a:cs typeface="Gidole"/>
                  <a:sym typeface="Gidole"/>
                </a:rPr>
                <a:t>The REALTOR® Party is forging a new path with a bipartisan, issue-oriented approach to politics. We support those who listen to and support us. </a:t>
              </a:r>
            </a:p>
            <a:p>
              <a:pPr algn="l">
                <a:lnSpc>
                  <a:spcPts val="4560"/>
                </a:lnSpc>
              </a:pPr>
              <a:endParaRPr lang="en-US" sz="4200">
                <a:solidFill>
                  <a:srgbClr val="011C50"/>
                </a:solidFill>
                <a:latin typeface="Gidole"/>
                <a:ea typeface="Gidole"/>
                <a:cs typeface="Gidole"/>
                <a:sym typeface="Gidole"/>
              </a:endParaRPr>
            </a:p>
          </p:txBody>
        </p:sp>
      </p:grpSp>
      <p:sp>
        <p:nvSpPr>
          <p:cNvPr id="8" name="Freeform 8"/>
          <p:cNvSpPr/>
          <p:nvPr/>
        </p:nvSpPr>
        <p:spPr>
          <a:xfrm>
            <a:off x="315224" y="307894"/>
            <a:ext cx="4385237" cy="1761551"/>
          </a:xfrm>
          <a:custGeom>
            <a:avLst/>
            <a:gdLst/>
            <a:ahLst/>
            <a:cxnLst/>
            <a:rect l="l" t="t" r="r" b="b"/>
            <a:pathLst>
              <a:path w="4385237" h="1761551">
                <a:moveTo>
                  <a:pt x="0" y="0"/>
                </a:moveTo>
                <a:lnTo>
                  <a:pt x="4385236" y="0"/>
                </a:lnTo>
                <a:lnTo>
                  <a:pt x="4385236" y="1761551"/>
                </a:lnTo>
                <a:lnTo>
                  <a:pt x="0" y="1761551"/>
                </a:lnTo>
                <a:lnTo>
                  <a:pt x="0" y="0"/>
                </a:lnTo>
                <a:close/>
              </a:path>
            </a:pathLst>
          </a:custGeom>
          <a:blipFill>
            <a:blip r:embed="rId6"/>
            <a:stretch>
              <a:fillRect/>
            </a:stretch>
          </a:blipFill>
        </p:spPr>
      </p:sp>
      <p:sp>
        <p:nvSpPr>
          <p:cNvPr id="9" name="Freeform 9"/>
          <p:cNvSpPr/>
          <p:nvPr/>
        </p:nvSpPr>
        <p:spPr>
          <a:xfrm>
            <a:off x="15608689" y="9364497"/>
            <a:ext cx="2550756" cy="752473"/>
          </a:xfrm>
          <a:custGeom>
            <a:avLst/>
            <a:gdLst/>
            <a:ahLst/>
            <a:cxnLst/>
            <a:rect l="l" t="t" r="r" b="b"/>
            <a:pathLst>
              <a:path w="2550756" h="752473">
                <a:moveTo>
                  <a:pt x="0" y="0"/>
                </a:moveTo>
                <a:lnTo>
                  <a:pt x="2550756" y="0"/>
                </a:lnTo>
                <a:lnTo>
                  <a:pt x="2550756" y="752473"/>
                </a:lnTo>
                <a:lnTo>
                  <a:pt x="0" y="752473"/>
                </a:lnTo>
                <a:lnTo>
                  <a:pt x="0" y="0"/>
                </a:lnTo>
                <a:close/>
              </a:path>
            </a:pathLst>
          </a:custGeom>
          <a:blipFill>
            <a:blip r:embed="rId7"/>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8238" y="8864483"/>
            <a:ext cx="21890488" cy="2150639"/>
            <a:chOff x="0" y="0"/>
            <a:chExt cx="2795400" cy="274635"/>
          </a:xfrm>
        </p:grpSpPr>
        <p:sp>
          <p:nvSpPr>
            <p:cNvPr id="3" name="Freeform 3"/>
            <p:cNvSpPr/>
            <p:nvPr/>
          </p:nvSpPr>
          <p:spPr>
            <a:xfrm>
              <a:off x="0" y="0"/>
              <a:ext cx="2795400" cy="274635"/>
            </a:xfrm>
            <a:custGeom>
              <a:avLst/>
              <a:gdLst/>
              <a:ahLst/>
              <a:cxnLst/>
              <a:rect l="l" t="t" r="r" b="b"/>
              <a:pathLst>
                <a:path w="2795400" h="274635">
                  <a:moveTo>
                    <a:pt x="0" y="0"/>
                  </a:moveTo>
                  <a:lnTo>
                    <a:pt x="2795400" y="0"/>
                  </a:lnTo>
                  <a:lnTo>
                    <a:pt x="2795400" y="274635"/>
                  </a:lnTo>
                  <a:lnTo>
                    <a:pt x="0" y="274635"/>
                  </a:lnTo>
                  <a:close/>
                </a:path>
              </a:pathLst>
            </a:custGeom>
            <a:solidFill>
              <a:srgbClr val="011C50"/>
            </a:solidFill>
          </p:spPr>
        </p:sp>
      </p:grpSp>
      <p:sp>
        <p:nvSpPr>
          <p:cNvPr id="4" name="TextBox 4"/>
          <p:cNvSpPr txBox="1"/>
          <p:nvPr/>
        </p:nvSpPr>
        <p:spPr>
          <a:xfrm>
            <a:off x="640327" y="2455017"/>
            <a:ext cx="17007346" cy="6106795"/>
          </a:xfrm>
          <a:prstGeom prst="rect">
            <a:avLst/>
          </a:prstGeom>
        </p:spPr>
        <p:txBody>
          <a:bodyPr lIns="0" tIns="0" rIns="0" bIns="0" rtlCol="0" anchor="t">
            <a:spAutoFit/>
          </a:bodyPr>
          <a:lstStyle/>
          <a:p>
            <a:pPr algn="l">
              <a:lnSpc>
                <a:spcPts val="5720"/>
              </a:lnSpc>
            </a:pPr>
            <a:r>
              <a:rPr lang="en-US" sz="4400" u="sng">
                <a:solidFill>
                  <a:srgbClr val="000000"/>
                </a:solidFill>
                <a:latin typeface="Gidole"/>
                <a:ea typeface="Gidole"/>
                <a:cs typeface="Gidole"/>
                <a:sym typeface="Gidole"/>
              </a:rPr>
              <a:t>Calls For Actions (CFAs)</a:t>
            </a:r>
          </a:p>
          <a:p>
            <a:pPr algn="l">
              <a:lnSpc>
                <a:spcPts val="2730"/>
              </a:lnSpc>
            </a:pPr>
            <a:endParaRPr lang="en-US" sz="4400" u="sng">
              <a:solidFill>
                <a:srgbClr val="000000"/>
              </a:solidFill>
              <a:latin typeface="Gidole"/>
              <a:ea typeface="Gidole"/>
              <a:cs typeface="Gidole"/>
              <a:sym typeface="Gidole"/>
            </a:endParaRPr>
          </a:p>
          <a:p>
            <a:pPr algn="l">
              <a:lnSpc>
                <a:spcPts val="5720"/>
              </a:lnSpc>
            </a:pPr>
            <a:r>
              <a:rPr lang="en-US" sz="4400">
                <a:solidFill>
                  <a:srgbClr val="000000"/>
                </a:solidFill>
                <a:latin typeface="Gidole"/>
                <a:ea typeface="Gidole"/>
                <a:cs typeface="Gidole"/>
                <a:sym typeface="Gidole"/>
              </a:rPr>
              <a:t>When the federal or state government is considering legislation that</a:t>
            </a:r>
          </a:p>
          <a:p>
            <a:pPr algn="l">
              <a:lnSpc>
                <a:spcPts val="5720"/>
              </a:lnSpc>
            </a:pPr>
            <a:r>
              <a:rPr lang="en-US" sz="4400">
                <a:solidFill>
                  <a:srgbClr val="000000"/>
                </a:solidFill>
                <a:latin typeface="Gidole"/>
                <a:ea typeface="Gidole"/>
                <a:cs typeface="Gidole"/>
                <a:sym typeface="Gidole"/>
              </a:rPr>
              <a:t>affects the real estate industry, the NAR and WRA calls on its members to act.</a:t>
            </a:r>
          </a:p>
          <a:p>
            <a:pPr algn="l">
              <a:lnSpc>
                <a:spcPts val="2730"/>
              </a:lnSpc>
            </a:pPr>
            <a:endParaRPr lang="en-US" sz="4400">
              <a:solidFill>
                <a:srgbClr val="000000"/>
              </a:solidFill>
              <a:latin typeface="Gidole"/>
              <a:ea typeface="Gidole"/>
              <a:cs typeface="Gidole"/>
              <a:sym typeface="Gidole"/>
            </a:endParaRPr>
          </a:p>
          <a:p>
            <a:pPr algn="l">
              <a:lnSpc>
                <a:spcPts val="5720"/>
              </a:lnSpc>
            </a:pPr>
            <a:r>
              <a:rPr lang="en-US" sz="4400">
                <a:solidFill>
                  <a:srgbClr val="000000"/>
                </a:solidFill>
                <a:latin typeface="Gidole"/>
                <a:ea typeface="Gidole"/>
                <a:cs typeface="Gidole"/>
                <a:sym typeface="Gidole"/>
              </a:rPr>
              <a:t>Simply through contacting your local representative by responding to a CFA email or text, you can ensure that your business remains strong.</a:t>
            </a:r>
          </a:p>
          <a:p>
            <a:pPr algn="l">
              <a:lnSpc>
                <a:spcPts val="2730"/>
              </a:lnSpc>
            </a:pPr>
            <a:endParaRPr lang="en-US" sz="4400">
              <a:solidFill>
                <a:srgbClr val="000000"/>
              </a:solidFill>
              <a:latin typeface="Gidole"/>
              <a:ea typeface="Gidole"/>
              <a:cs typeface="Gidole"/>
              <a:sym typeface="Gidole"/>
            </a:endParaRPr>
          </a:p>
          <a:p>
            <a:pPr algn="l">
              <a:lnSpc>
                <a:spcPts val="5720"/>
              </a:lnSpc>
            </a:pPr>
            <a:r>
              <a:rPr lang="en-US" sz="4400">
                <a:solidFill>
                  <a:srgbClr val="000000"/>
                </a:solidFill>
                <a:latin typeface="Gidole"/>
                <a:ea typeface="Gidole"/>
                <a:cs typeface="Gidole"/>
                <a:sym typeface="Gidole"/>
              </a:rPr>
              <a:t>Sign up for Mobile Alerts by texting “REALTOR” to 30644</a:t>
            </a:r>
          </a:p>
        </p:txBody>
      </p:sp>
      <p:sp>
        <p:nvSpPr>
          <p:cNvPr id="5" name="TextBox 5"/>
          <p:cNvSpPr txBox="1"/>
          <p:nvPr/>
        </p:nvSpPr>
        <p:spPr>
          <a:xfrm>
            <a:off x="5974039" y="1028700"/>
            <a:ext cx="9374346" cy="790575"/>
          </a:xfrm>
          <a:prstGeom prst="rect">
            <a:avLst/>
          </a:prstGeom>
        </p:spPr>
        <p:txBody>
          <a:bodyPr lIns="0" tIns="0" rIns="0" bIns="0" rtlCol="0" anchor="t">
            <a:spAutoFit/>
          </a:bodyPr>
          <a:lstStyle/>
          <a:p>
            <a:pPr algn="l">
              <a:lnSpc>
                <a:spcPts val="6240"/>
              </a:lnSpc>
            </a:pPr>
            <a:r>
              <a:rPr lang="en-US" sz="5200">
                <a:solidFill>
                  <a:srgbClr val="011C50"/>
                </a:solidFill>
                <a:latin typeface="League Spartan"/>
                <a:ea typeface="League Spartan"/>
                <a:cs typeface="League Spartan"/>
                <a:sym typeface="League Spartan"/>
              </a:rPr>
              <a:t>MEMBER MOBILIZATION</a:t>
            </a:r>
          </a:p>
        </p:txBody>
      </p:sp>
      <p:sp>
        <p:nvSpPr>
          <p:cNvPr id="6" name="Freeform 6"/>
          <p:cNvSpPr/>
          <p:nvPr/>
        </p:nvSpPr>
        <p:spPr>
          <a:xfrm>
            <a:off x="0" y="236505"/>
            <a:ext cx="5195304" cy="2068545"/>
          </a:xfrm>
          <a:custGeom>
            <a:avLst/>
            <a:gdLst/>
            <a:ahLst/>
            <a:cxnLst/>
            <a:rect l="l" t="t" r="r" b="b"/>
            <a:pathLst>
              <a:path w="5195304" h="2068545">
                <a:moveTo>
                  <a:pt x="0" y="0"/>
                </a:moveTo>
                <a:lnTo>
                  <a:pt x="5195304" y="0"/>
                </a:lnTo>
                <a:lnTo>
                  <a:pt x="5195304" y="2068545"/>
                </a:lnTo>
                <a:lnTo>
                  <a:pt x="0" y="2068545"/>
                </a:lnTo>
                <a:lnTo>
                  <a:pt x="0" y="0"/>
                </a:lnTo>
                <a:close/>
              </a:path>
            </a:pathLst>
          </a:custGeom>
          <a:blipFill>
            <a:blip r:embed="rId2"/>
            <a:stretch>
              <a:fillRect/>
            </a:stretch>
          </a:blipFill>
        </p:spPr>
      </p:sp>
      <p:sp>
        <p:nvSpPr>
          <p:cNvPr id="7" name="Freeform 7"/>
          <p:cNvSpPr/>
          <p:nvPr/>
        </p:nvSpPr>
        <p:spPr>
          <a:xfrm>
            <a:off x="488248" y="402271"/>
            <a:ext cx="3997556" cy="1605820"/>
          </a:xfrm>
          <a:custGeom>
            <a:avLst/>
            <a:gdLst/>
            <a:ahLst/>
            <a:cxnLst/>
            <a:rect l="l" t="t" r="r" b="b"/>
            <a:pathLst>
              <a:path w="3997556" h="1605820">
                <a:moveTo>
                  <a:pt x="0" y="0"/>
                </a:moveTo>
                <a:lnTo>
                  <a:pt x="3997556" y="0"/>
                </a:lnTo>
                <a:lnTo>
                  <a:pt x="3997556" y="1605820"/>
                </a:lnTo>
                <a:lnTo>
                  <a:pt x="0" y="1605820"/>
                </a:lnTo>
                <a:lnTo>
                  <a:pt x="0" y="0"/>
                </a:lnTo>
                <a:close/>
              </a:path>
            </a:pathLst>
          </a:custGeom>
          <a:blipFill>
            <a:blip r:embed="rId3"/>
            <a:stretch>
              <a:fillRect/>
            </a:stretch>
          </a:blipFill>
        </p:spPr>
      </p:sp>
      <p:sp>
        <p:nvSpPr>
          <p:cNvPr id="8" name="Freeform 8"/>
          <p:cNvSpPr/>
          <p:nvPr/>
        </p:nvSpPr>
        <p:spPr>
          <a:xfrm>
            <a:off x="14832438" y="9158029"/>
            <a:ext cx="2843809" cy="838924"/>
          </a:xfrm>
          <a:custGeom>
            <a:avLst/>
            <a:gdLst/>
            <a:ahLst/>
            <a:cxnLst/>
            <a:rect l="l" t="t" r="r" b="b"/>
            <a:pathLst>
              <a:path w="2843809" h="838924">
                <a:moveTo>
                  <a:pt x="0" y="0"/>
                </a:moveTo>
                <a:lnTo>
                  <a:pt x="2843810" y="0"/>
                </a:lnTo>
                <a:lnTo>
                  <a:pt x="2843810" y="838923"/>
                </a:lnTo>
                <a:lnTo>
                  <a:pt x="0" y="838923"/>
                </a:lnTo>
                <a:lnTo>
                  <a:pt x="0" y="0"/>
                </a:lnTo>
                <a:close/>
              </a:path>
            </a:pathLst>
          </a:custGeom>
          <a:blipFill>
            <a:blip r:embed="rId4"/>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6281087" cy="10947400"/>
          </a:xfrm>
          <a:prstGeom prst="rect">
            <a:avLst/>
          </a:prstGeom>
          <a:solidFill>
            <a:srgbClr val="011C50"/>
          </a:solidFill>
        </p:spPr>
      </p:sp>
      <p:grpSp>
        <p:nvGrpSpPr>
          <p:cNvPr id="3" name="Group 3"/>
          <p:cNvGrpSpPr/>
          <p:nvPr/>
        </p:nvGrpSpPr>
        <p:grpSpPr>
          <a:xfrm>
            <a:off x="-372645" y="4480134"/>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431384"/>
            <a:ext cx="7629325" cy="2583738"/>
            <a:chOff x="0" y="0"/>
            <a:chExt cx="974259" cy="329942"/>
          </a:xfrm>
        </p:grpSpPr>
        <p:sp>
          <p:nvSpPr>
            <p:cNvPr id="7" name="Freeform 7"/>
            <p:cNvSpPr/>
            <p:nvPr/>
          </p:nvSpPr>
          <p:spPr>
            <a:xfrm>
              <a:off x="0" y="0"/>
              <a:ext cx="974259" cy="329941"/>
            </a:xfrm>
            <a:custGeom>
              <a:avLst/>
              <a:gdLst/>
              <a:ahLst/>
              <a:cxnLst/>
              <a:rect l="l" t="t" r="r" b="b"/>
              <a:pathLst>
                <a:path w="974259" h="329941">
                  <a:moveTo>
                    <a:pt x="0" y="0"/>
                  </a:moveTo>
                  <a:lnTo>
                    <a:pt x="974259" y="0"/>
                  </a:lnTo>
                  <a:lnTo>
                    <a:pt x="974259" y="329941"/>
                  </a:lnTo>
                  <a:lnTo>
                    <a:pt x="0" y="329941"/>
                  </a:lnTo>
                  <a:close/>
                </a:path>
              </a:pathLst>
            </a:custGeom>
            <a:solidFill>
              <a:srgbClr val="011C50"/>
            </a:solidFill>
          </p:spPr>
        </p:sp>
      </p:grpSp>
      <p:sp>
        <p:nvSpPr>
          <p:cNvPr id="8" name="TextBox 8"/>
          <p:cNvSpPr txBox="1"/>
          <p:nvPr/>
        </p:nvSpPr>
        <p:spPr>
          <a:xfrm>
            <a:off x="6789353" y="1372416"/>
            <a:ext cx="10475139" cy="2034621"/>
          </a:xfrm>
          <a:prstGeom prst="rect">
            <a:avLst/>
          </a:prstGeom>
        </p:spPr>
        <p:txBody>
          <a:bodyPr lIns="0" tIns="0" rIns="0" bIns="0" rtlCol="0" anchor="t">
            <a:spAutoFit/>
          </a:bodyPr>
          <a:lstStyle/>
          <a:p>
            <a:pPr marL="777240" lvl="1" indent="-388620" algn="l">
              <a:lnSpc>
                <a:spcPts val="5400"/>
              </a:lnSpc>
              <a:buFont typeface="Arial"/>
              <a:buChar char="•"/>
            </a:pPr>
            <a:r>
              <a:rPr lang="en-US" sz="3600">
                <a:solidFill>
                  <a:srgbClr val="011C50"/>
                </a:solidFill>
                <a:latin typeface="Gidole"/>
                <a:ea typeface="Gidole"/>
                <a:cs typeface="Gidole"/>
                <a:sym typeface="Gidole"/>
                <a:hlinkClick r:id="rId4" tooltip="https://docs.google.com/spreadsheets/d/1DUF2isFWsqVSYhbaACYtbgcLi_YjDqpE3GLQIVgkKQg/edit#gid=69851113"/>
              </a:rPr>
              <a:t>Tod</a:t>
            </a:r>
            <a:r>
              <a:rPr lang="en-US" sz="3600">
                <a:solidFill>
                  <a:srgbClr val="011C50"/>
                </a:solidFill>
                <a:latin typeface="Gidole"/>
                <a:ea typeface="Gidole"/>
                <a:cs typeface="Gidole"/>
                <a:sym typeface="Gidole"/>
                <a:hlinkClick r:id="rId4" tooltip="https://docs.google.com/spreadsheets/d/1DUF2isFWsqVSYhbaACYtbgcLi_YjDqpE3GLQIVgkKQg/edit#gid=69851113"/>
              </a:rPr>
              <a:t>ay is interactive. Please </a:t>
            </a:r>
            <a:r>
              <a:rPr lang="en-US" sz="3600">
                <a:solidFill>
                  <a:srgbClr val="011C50"/>
                </a:solidFill>
                <a:latin typeface="Gidole"/>
                <a:ea typeface="Gidole"/>
                <a:cs typeface="Gidole"/>
                <a:sym typeface="Gidole"/>
              </a:rPr>
              <a:t>engage with the speakers and each other, and ask lots of questions!</a:t>
            </a:r>
          </a:p>
        </p:txBody>
      </p:sp>
      <p:sp>
        <p:nvSpPr>
          <p:cNvPr id="9" name="TextBox 9"/>
          <p:cNvSpPr txBox="1"/>
          <p:nvPr/>
        </p:nvSpPr>
        <p:spPr>
          <a:xfrm>
            <a:off x="530703" y="1028700"/>
            <a:ext cx="5750384" cy="158115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BEFORE WE GET STARTED</a:t>
            </a:r>
          </a:p>
        </p:txBody>
      </p:sp>
      <p:sp>
        <p:nvSpPr>
          <p:cNvPr id="10" name="TextBox 10"/>
          <p:cNvSpPr txBox="1"/>
          <p:nvPr/>
        </p:nvSpPr>
        <p:spPr>
          <a:xfrm>
            <a:off x="6789353" y="3749692"/>
            <a:ext cx="10951170" cy="3406275"/>
          </a:xfrm>
          <a:prstGeom prst="rect">
            <a:avLst/>
          </a:prstGeom>
        </p:spPr>
        <p:txBody>
          <a:bodyPr lIns="0" tIns="0" rIns="0" bIns="0" rtlCol="0" anchor="t">
            <a:spAutoFit/>
          </a:bodyPr>
          <a:lstStyle/>
          <a:p>
            <a:pPr marL="777240" lvl="1" indent="-388620" algn="l">
              <a:lnSpc>
                <a:spcPts val="5400"/>
              </a:lnSpc>
              <a:buFont typeface="Arial"/>
              <a:buChar char="•"/>
            </a:pPr>
            <a:r>
              <a:rPr lang="en-US" sz="3600">
                <a:solidFill>
                  <a:srgbClr val="011C50"/>
                </a:solidFill>
                <a:latin typeface="Gidole"/>
                <a:ea typeface="Gidole"/>
                <a:cs typeface="Gidole"/>
                <a:sym typeface="Gidole"/>
              </a:rPr>
              <a:t>Please s</a:t>
            </a:r>
            <a:r>
              <a:rPr lang="en-US" sz="3600">
                <a:solidFill>
                  <a:srgbClr val="011C50"/>
                </a:solidFill>
                <a:latin typeface="Gidole"/>
                <a:ea typeface="Gidole"/>
                <a:cs typeface="Gidole"/>
                <a:sym typeface="Gidole"/>
                <a:hlinkClick r:id="rId4" tooltip="https://docs.google.com/spreadsheets/d/1DUF2isFWsqVSYhbaACYtbgcLi_YjDqpE3GLQIVgkKQg/edit#gid=69851113"/>
              </a:rPr>
              <a:t>ilence your</a:t>
            </a:r>
            <a:r>
              <a:rPr lang="en-US" sz="3600">
                <a:solidFill>
                  <a:srgbClr val="011C50"/>
                </a:solidFill>
                <a:latin typeface="Gidole"/>
                <a:ea typeface="Gidole"/>
                <a:cs typeface="Gidole"/>
                <a:sym typeface="Gidole"/>
                <a:hlinkClick r:id="rId4" tooltip="https://docs.google.com/spreadsheets/d/1DUF2isFWsqVSYhbaACYtbgcLi_YjDqpE3GLQIVgkKQg/edit#gid=69851113"/>
              </a:rPr>
              <a:t> phone and do not use it, or a laptop, during the presentation. Your full attendance, attention, and participation are required, and ringing phones and other distractions are not fair to other attendees.</a:t>
            </a:r>
          </a:p>
        </p:txBody>
      </p:sp>
      <p:sp>
        <p:nvSpPr>
          <p:cNvPr id="11" name="Freeform 11"/>
          <p:cNvSpPr/>
          <p:nvPr/>
        </p:nvSpPr>
        <p:spPr>
          <a:xfrm>
            <a:off x="1623332" y="8893410"/>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5"/>
            <a:stretch>
              <a:fillRect/>
            </a:stretch>
          </a:blipFill>
        </p:spPr>
      </p:sp>
      <p:sp>
        <p:nvSpPr>
          <p:cNvPr id="12" name="TextBox 12"/>
          <p:cNvSpPr txBox="1"/>
          <p:nvPr/>
        </p:nvSpPr>
        <p:spPr>
          <a:xfrm>
            <a:off x="6789353" y="7544616"/>
            <a:ext cx="10616704" cy="1348794"/>
          </a:xfrm>
          <a:prstGeom prst="rect">
            <a:avLst/>
          </a:prstGeom>
        </p:spPr>
        <p:txBody>
          <a:bodyPr lIns="0" tIns="0" rIns="0" bIns="0" rtlCol="0" anchor="t">
            <a:spAutoFit/>
          </a:bodyPr>
          <a:lstStyle/>
          <a:p>
            <a:pPr marL="777240" lvl="1" indent="-388620" algn="l">
              <a:lnSpc>
                <a:spcPts val="5400"/>
              </a:lnSpc>
              <a:buFont typeface="Arial"/>
              <a:buChar char="•"/>
            </a:pPr>
            <a:r>
              <a:rPr lang="en-US" sz="3600">
                <a:solidFill>
                  <a:srgbClr val="011C50"/>
                </a:solidFill>
                <a:latin typeface="Gidole"/>
                <a:ea typeface="Gidole"/>
                <a:cs typeface="Gidole"/>
                <a:sym typeface="Gidole"/>
              </a:rPr>
              <a:t>You will receive a link to this presentation following the session.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25963" y="0"/>
            <a:ext cx="7688938" cy="10287000"/>
          </a:xfrm>
          <a:custGeom>
            <a:avLst/>
            <a:gdLst/>
            <a:ahLst/>
            <a:cxnLst/>
            <a:rect l="l" t="t" r="r" b="b"/>
            <a:pathLst>
              <a:path w="7688938" h="10287000">
                <a:moveTo>
                  <a:pt x="0" y="0"/>
                </a:moveTo>
                <a:lnTo>
                  <a:pt x="7688938" y="0"/>
                </a:lnTo>
                <a:lnTo>
                  <a:pt x="7688938" y="10287000"/>
                </a:lnTo>
                <a:lnTo>
                  <a:pt x="0" y="10287000"/>
                </a:lnTo>
                <a:lnTo>
                  <a:pt x="0" y="0"/>
                </a:lnTo>
                <a:close/>
              </a:path>
            </a:pathLst>
          </a:custGeom>
          <a:blipFill>
            <a:blip r:embed="rId2"/>
            <a:stretch>
              <a:fillRect l="-19268" r="-20277"/>
            </a:stretch>
          </a:blipFill>
        </p:spPr>
      </p:sp>
      <p:grpSp>
        <p:nvGrpSpPr>
          <p:cNvPr id="3" name="Group 3"/>
          <p:cNvGrpSpPr/>
          <p:nvPr/>
        </p:nvGrpSpPr>
        <p:grpSpPr>
          <a:xfrm rot="-10800000">
            <a:off x="11825963" y="8852919"/>
            <a:ext cx="6462037" cy="1807996"/>
            <a:chOff x="0" y="0"/>
            <a:chExt cx="825198" cy="230880"/>
          </a:xfrm>
        </p:grpSpPr>
        <p:sp>
          <p:nvSpPr>
            <p:cNvPr id="4" name="Freeform 4"/>
            <p:cNvSpPr/>
            <p:nvPr/>
          </p:nvSpPr>
          <p:spPr>
            <a:xfrm>
              <a:off x="0" y="0"/>
              <a:ext cx="825197" cy="230880"/>
            </a:xfrm>
            <a:custGeom>
              <a:avLst/>
              <a:gdLst/>
              <a:ahLst/>
              <a:cxnLst/>
              <a:rect l="l" t="t" r="r" b="b"/>
              <a:pathLst>
                <a:path w="825197" h="230880">
                  <a:moveTo>
                    <a:pt x="0" y="0"/>
                  </a:moveTo>
                  <a:lnTo>
                    <a:pt x="825197" y="0"/>
                  </a:lnTo>
                  <a:lnTo>
                    <a:pt x="825197" y="230880"/>
                  </a:lnTo>
                  <a:lnTo>
                    <a:pt x="0" y="230880"/>
                  </a:lnTo>
                  <a:close/>
                </a:path>
              </a:pathLst>
            </a:custGeom>
            <a:solidFill>
              <a:srgbClr val="011C50"/>
            </a:solidFill>
          </p:spPr>
        </p:sp>
      </p:grpSp>
      <p:sp>
        <p:nvSpPr>
          <p:cNvPr id="5" name="TextBox 5"/>
          <p:cNvSpPr txBox="1"/>
          <p:nvPr/>
        </p:nvSpPr>
        <p:spPr>
          <a:xfrm>
            <a:off x="537829" y="2561731"/>
            <a:ext cx="10905130" cy="6852285"/>
          </a:xfrm>
          <a:prstGeom prst="rect">
            <a:avLst/>
          </a:prstGeom>
        </p:spPr>
        <p:txBody>
          <a:bodyPr lIns="0" tIns="0" rIns="0" bIns="0" rtlCol="0" anchor="t">
            <a:spAutoFit/>
          </a:bodyPr>
          <a:lstStyle/>
          <a:p>
            <a:pPr algn="l">
              <a:lnSpc>
                <a:spcPts val="5459"/>
              </a:lnSpc>
            </a:pPr>
            <a:r>
              <a:rPr lang="en-US" sz="4199">
                <a:solidFill>
                  <a:srgbClr val="011C50"/>
                </a:solidFill>
                <a:latin typeface="Gidole"/>
                <a:ea typeface="Gidole"/>
                <a:cs typeface="Gidole"/>
                <a:sym typeface="Gidole"/>
              </a:rPr>
              <a:t>RASCW represents REALTORS® in Adams, Columbia, Crawford, Dane, Dodge, Grant, Green Lake, Iowa, Juneau, Lafayette, Marquette, Richland, Sauk, and Vernon counties. There are 61 units of government in Dane County alone.</a:t>
            </a:r>
          </a:p>
          <a:p>
            <a:pPr algn="l">
              <a:lnSpc>
                <a:spcPts val="5459"/>
              </a:lnSpc>
            </a:pPr>
            <a:endParaRPr lang="en-US" sz="4199">
              <a:solidFill>
                <a:srgbClr val="011C50"/>
              </a:solidFill>
              <a:latin typeface="Gidole"/>
              <a:ea typeface="Gidole"/>
              <a:cs typeface="Gidole"/>
              <a:sym typeface="Gidole"/>
            </a:endParaRPr>
          </a:p>
          <a:p>
            <a:pPr algn="l">
              <a:lnSpc>
                <a:spcPts val="5459"/>
              </a:lnSpc>
            </a:pPr>
            <a:r>
              <a:rPr lang="en-US" sz="4199">
                <a:solidFill>
                  <a:srgbClr val="011C50"/>
                </a:solidFill>
                <a:latin typeface="Gidole"/>
                <a:ea typeface="Gidole"/>
                <a:cs typeface="Gidole"/>
                <a:sym typeface="Gidole"/>
              </a:rPr>
              <a:t>We need your help! If you hear of something that is going on in your community that concerns you – call us. If it is of concern to you, it is a concern to our Association.</a:t>
            </a:r>
          </a:p>
        </p:txBody>
      </p:sp>
      <p:sp>
        <p:nvSpPr>
          <p:cNvPr id="6" name="Freeform 6"/>
          <p:cNvSpPr/>
          <p:nvPr/>
        </p:nvSpPr>
        <p:spPr>
          <a:xfrm>
            <a:off x="317617" y="188729"/>
            <a:ext cx="4182077" cy="1679942"/>
          </a:xfrm>
          <a:custGeom>
            <a:avLst/>
            <a:gdLst/>
            <a:ahLst/>
            <a:cxnLst/>
            <a:rect l="l" t="t" r="r" b="b"/>
            <a:pathLst>
              <a:path w="4182077" h="1679942">
                <a:moveTo>
                  <a:pt x="0" y="0"/>
                </a:moveTo>
                <a:lnTo>
                  <a:pt x="4182076" y="0"/>
                </a:lnTo>
                <a:lnTo>
                  <a:pt x="4182076" y="1679942"/>
                </a:lnTo>
                <a:lnTo>
                  <a:pt x="0" y="1679942"/>
                </a:lnTo>
                <a:lnTo>
                  <a:pt x="0" y="0"/>
                </a:lnTo>
                <a:close/>
              </a:path>
            </a:pathLst>
          </a:custGeom>
          <a:blipFill>
            <a:blip r:embed="rId3"/>
            <a:stretch>
              <a:fillRect/>
            </a:stretch>
          </a:blipFill>
        </p:spPr>
      </p:sp>
      <p:sp>
        <p:nvSpPr>
          <p:cNvPr id="7" name="Freeform 7"/>
          <p:cNvSpPr/>
          <p:nvPr/>
        </p:nvSpPr>
        <p:spPr>
          <a:xfrm>
            <a:off x="13539770" y="912495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7953" y="0"/>
            <a:ext cx="7620047" cy="10287000"/>
            <a:chOff x="0" y="0"/>
            <a:chExt cx="2577646" cy="3479800"/>
          </a:xfrm>
        </p:grpSpPr>
        <p:sp>
          <p:nvSpPr>
            <p:cNvPr id="3" name="Freeform 3"/>
            <p:cNvSpPr/>
            <p:nvPr/>
          </p:nvSpPr>
          <p:spPr>
            <a:xfrm>
              <a:off x="0" y="0"/>
              <a:ext cx="2577646" cy="3479800"/>
            </a:xfrm>
            <a:custGeom>
              <a:avLst/>
              <a:gdLst/>
              <a:ahLst/>
              <a:cxnLst/>
              <a:rect l="l" t="t" r="r" b="b"/>
              <a:pathLst>
                <a:path w="2577646" h="3479800">
                  <a:moveTo>
                    <a:pt x="0" y="0"/>
                  </a:moveTo>
                  <a:lnTo>
                    <a:pt x="2577646" y="0"/>
                  </a:lnTo>
                  <a:lnTo>
                    <a:pt x="2577646" y="3479800"/>
                  </a:lnTo>
                  <a:lnTo>
                    <a:pt x="0" y="3479800"/>
                  </a:lnTo>
                  <a:close/>
                </a:path>
              </a:pathLst>
            </a:custGeom>
            <a:solidFill>
              <a:srgbClr val="011C50"/>
            </a:solidFill>
          </p:spPr>
        </p:sp>
      </p:grpSp>
      <p:grpSp>
        <p:nvGrpSpPr>
          <p:cNvPr id="4" name="Group 4"/>
          <p:cNvGrpSpPr/>
          <p:nvPr/>
        </p:nvGrpSpPr>
        <p:grpSpPr>
          <a:xfrm>
            <a:off x="10101691" y="2677679"/>
            <a:ext cx="12202208" cy="8169007"/>
            <a:chOff x="0" y="0"/>
            <a:chExt cx="16269610" cy="10892009"/>
          </a:xfrm>
        </p:grpSpPr>
        <p:sp>
          <p:nvSpPr>
            <p:cNvPr id="5" name="Freeform 5"/>
            <p:cNvSpPr/>
            <p:nvPr/>
          </p:nvSpPr>
          <p:spPr>
            <a:xfrm>
              <a:off x="0" y="0"/>
              <a:ext cx="16269610" cy="10778617"/>
            </a:xfrm>
            <a:custGeom>
              <a:avLst/>
              <a:gdLst/>
              <a:ahLst/>
              <a:cxnLst/>
              <a:rect l="l" t="t" r="r" b="b"/>
              <a:pathLst>
                <a:path w="16269610" h="10778617">
                  <a:moveTo>
                    <a:pt x="0" y="0"/>
                  </a:moveTo>
                  <a:lnTo>
                    <a:pt x="16269610" y="0"/>
                  </a:lnTo>
                  <a:lnTo>
                    <a:pt x="16269610" y="10778617"/>
                  </a:lnTo>
                  <a:lnTo>
                    <a:pt x="0" y="1077861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042892" y="2009289"/>
              <a:ext cx="13407879" cy="8882720"/>
            </a:xfrm>
            <a:custGeom>
              <a:avLst/>
              <a:gdLst/>
              <a:ahLst/>
              <a:cxnLst/>
              <a:rect l="l" t="t" r="r" b="b"/>
              <a:pathLst>
                <a:path w="13407879" h="8882720">
                  <a:moveTo>
                    <a:pt x="0" y="0"/>
                  </a:moveTo>
                  <a:lnTo>
                    <a:pt x="13407879" y="0"/>
                  </a:lnTo>
                  <a:lnTo>
                    <a:pt x="13407879" y="8882720"/>
                  </a:lnTo>
                  <a:lnTo>
                    <a:pt x="0" y="888272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667953" y="8663340"/>
            <a:ext cx="10103777" cy="2351782"/>
            <a:chOff x="0" y="0"/>
            <a:chExt cx="1290245" cy="300321"/>
          </a:xfrm>
        </p:grpSpPr>
        <p:sp>
          <p:nvSpPr>
            <p:cNvPr id="8" name="Freeform 8"/>
            <p:cNvSpPr/>
            <p:nvPr/>
          </p:nvSpPr>
          <p:spPr>
            <a:xfrm>
              <a:off x="0" y="0"/>
              <a:ext cx="1290245" cy="300321"/>
            </a:xfrm>
            <a:custGeom>
              <a:avLst/>
              <a:gdLst/>
              <a:ahLst/>
              <a:cxnLst/>
              <a:rect l="l" t="t" r="r" b="b"/>
              <a:pathLst>
                <a:path w="1290245" h="300321">
                  <a:moveTo>
                    <a:pt x="0" y="0"/>
                  </a:moveTo>
                  <a:lnTo>
                    <a:pt x="1290245" y="0"/>
                  </a:lnTo>
                  <a:lnTo>
                    <a:pt x="1290245" y="300321"/>
                  </a:lnTo>
                  <a:lnTo>
                    <a:pt x="0" y="300321"/>
                  </a:lnTo>
                  <a:close/>
                </a:path>
              </a:pathLst>
            </a:custGeom>
            <a:solidFill>
              <a:srgbClr val="011C50"/>
            </a:solidFill>
          </p:spPr>
        </p:sp>
      </p:grpSp>
      <p:sp>
        <p:nvSpPr>
          <p:cNvPr id="9" name="TextBox 9"/>
          <p:cNvSpPr txBox="1"/>
          <p:nvPr/>
        </p:nvSpPr>
        <p:spPr>
          <a:xfrm>
            <a:off x="10667953" y="1435518"/>
            <a:ext cx="7029066" cy="1390596"/>
          </a:xfrm>
          <a:prstGeom prst="rect">
            <a:avLst/>
          </a:prstGeom>
        </p:spPr>
        <p:txBody>
          <a:bodyPr lIns="0" tIns="0" rIns="0" bIns="0" rtlCol="0" anchor="t">
            <a:spAutoFit/>
          </a:bodyPr>
          <a:lstStyle/>
          <a:p>
            <a:pPr algn="r">
              <a:lnSpc>
                <a:spcPts val="5520"/>
              </a:lnSpc>
            </a:pPr>
            <a:r>
              <a:rPr lang="en-US" sz="4600">
                <a:solidFill>
                  <a:srgbClr val="FFFFFF"/>
                </a:solidFill>
                <a:latin typeface="League Spartan"/>
                <a:ea typeface="League Spartan"/>
                <a:cs typeface="League Spartan"/>
                <a:sym typeface="League Spartan"/>
              </a:rPr>
              <a:t>REALTOR® PROFESSIONALISM</a:t>
            </a:r>
          </a:p>
        </p:txBody>
      </p:sp>
      <p:sp>
        <p:nvSpPr>
          <p:cNvPr id="10" name="TextBox 10"/>
          <p:cNvSpPr txBox="1"/>
          <p:nvPr/>
        </p:nvSpPr>
        <p:spPr>
          <a:xfrm>
            <a:off x="523779" y="3140074"/>
            <a:ext cx="9979537" cy="3512822"/>
          </a:xfrm>
          <a:prstGeom prst="rect">
            <a:avLst/>
          </a:prstGeom>
        </p:spPr>
        <p:txBody>
          <a:bodyPr lIns="0" tIns="0" rIns="0" bIns="0" rtlCol="0" anchor="t">
            <a:spAutoFit/>
          </a:bodyPr>
          <a:lstStyle/>
          <a:p>
            <a:pPr marL="1036315" lvl="1" indent="-518158" algn="l">
              <a:lnSpc>
                <a:spcPts val="9599"/>
              </a:lnSpc>
              <a:buAutoNum type="arabicPeriod"/>
            </a:pPr>
            <a:r>
              <a:rPr lang="en-US" sz="4799" dirty="0">
                <a:solidFill>
                  <a:srgbClr val="011C50"/>
                </a:solidFill>
                <a:latin typeface="Gidole"/>
                <a:ea typeface="Gidole"/>
                <a:cs typeface="Gidole"/>
                <a:sym typeface="Gidole"/>
              </a:rPr>
              <a:t>Antitrust: An Important Review</a:t>
            </a:r>
            <a:endParaRPr lang="en-US" sz="4799" dirty="0">
              <a:solidFill>
                <a:srgbClr val="011C50"/>
              </a:solidFill>
              <a:latin typeface="Gidole"/>
              <a:ea typeface="Gidole"/>
              <a:cs typeface="Gidole"/>
              <a:sym typeface="Gidole"/>
              <a:hlinkClick r:id="rId4" tooltip="https://docs.google.com/spreadsheets/d/1DUF2isFWsqVSYhbaACYtbgcLi_YjDqpE3GLQIVgkKQg/edit#gid=69851113"/>
            </a:endParaRPr>
          </a:p>
          <a:p>
            <a:pPr marL="1036315" lvl="1" indent="-518158" algn="l">
              <a:lnSpc>
                <a:spcPts val="9599"/>
              </a:lnSpc>
              <a:buAutoNum type="arabicPeriod"/>
            </a:pPr>
            <a:r>
              <a:rPr lang="en-US" sz="4799" dirty="0">
                <a:solidFill>
                  <a:srgbClr val="011C50"/>
                </a:solidFill>
                <a:latin typeface="Gidole"/>
                <a:ea typeface="Gidole"/>
                <a:cs typeface="Gidole"/>
                <a:sym typeface="Gidole"/>
              </a:rPr>
              <a:t>Personal Safety</a:t>
            </a:r>
            <a:endParaRPr lang="en-US" sz="4799" dirty="0">
              <a:solidFill>
                <a:srgbClr val="011C50"/>
              </a:solidFill>
              <a:latin typeface="Gidole"/>
              <a:ea typeface="Gidole"/>
              <a:cs typeface="Gidole"/>
              <a:sym typeface="Gidole"/>
              <a:hlinkClick r:id="rId4" tooltip="https://docs.google.com/spreadsheets/d/1DUF2isFWsqVSYhbaACYtbgcLi_YjDqpE3GLQIVgkKQg/edit#gid=69851113"/>
            </a:endParaRPr>
          </a:p>
          <a:p>
            <a:pPr marL="1036315" lvl="1" indent="-518158" algn="l">
              <a:lnSpc>
                <a:spcPts val="9599"/>
              </a:lnSpc>
              <a:buAutoNum type="arabicPeriod"/>
            </a:pPr>
            <a:r>
              <a:rPr lang="en-US" sz="4799" dirty="0">
                <a:solidFill>
                  <a:srgbClr val="011C50"/>
                </a:solidFill>
                <a:latin typeface="Gidole"/>
                <a:ea typeface="Gidole"/>
                <a:cs typeface="Gidole"/>
                <a:sym typeface="Gidole"/>
              </a:rPr>
              <a:t>Cyber Security</a:t>
            </a:r>
            <a:endParaRPr lang="en-US" sz="4799" dirty="0">
              <a:solidFill>
                <a:srgbClr val="011C50"/>
              </a:solidFill>
              <a:latin typeface="Gidole"/>
              <a:ea typeface="Gidole"/>
              <a:cs typeface="Gidole"/>
              <a:sym typeface="Gidole"/>
              <a:hlinkClick r:id="rId4" tooltip="https://docs.google.com/spreadsheets/d/1DUF2isFWsqVSYhbaACYtbgcLi_YjDqpE3GLQIVgkKQg/edit#gid=69851113"/>
            </a:endParaRPr>
          </a:p>
        </p:txBody>
      </p:sp>
      <p:sp>
        <p:nvSpPr>
          <p:cNvPr id="11" name="Freeform 11"/>
          <p:cNvSpPr/>
          <p:nvPr/>
        </p:nvSpPr>
        <p:spPr>
          <a:xfrm>
            <a:off x="12960765" y="904875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5"/>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395970"/>
            <a:ext cx="19636238" cy="2619153"/>
            <a:chOff x="0" y="0"/>
            <a:chExt cx="2507534" cy="334464"/>
          </a:xfrm>
        </p:grpSpPr>
        <p:sp>
          <p:nvSpPr>
            <p:cNvPr id="3" name="Freeform 3"/>
            <p:cNvSpPr/>
            <p:nvPr/>
          </p:nvSpPr>
          <p:spPr>
            <a:xfrm>
              <a:off x="0" y="0"/>
              <a:ext cx="2507534" cy="334464"/>
            </a:xfrm>
            <a:custGeom>
              <a:avLst/>
              <a:gdLst/>
              <a:ahLst/>
              <a:cxnLst/>
              <a:rect l="l" t="t" r="r" b="b"/>
              <a:pathLst>
                <a:path w="2507534" h="334464">
                  <a:moveTo>
                    <a:pt x="0" y="0"/>
                  </a:moveTo>
                  <a:lnTo>
                    <a:pt x="2507534" y="0"/>
                  </a:lnTo>
                  <a:lnTo>
                    <a:pt x="2507534" y="334464"/>
                  </a:lnTo>
                  <a:lnTo>
                    <a:pt x="0" y="334464"/>
                  </a:lnTo>
                  <a:close/>
                </a:path>
              </a:pathLst>
            </a:custGeom>
            <a:solidFill>
              <a:srgbClr val="011C50"/>
            </a:solidFill>
          </p:spPr>
        </p:sp>
      </p:grpSp>
      <p:grpSp>
        <p:nvGrpSpPr>
          <p:cNvPr id="4" name="Group 4"/>
          <p:cNvGrpSpPr/>
          <p:nvPr/>
        </p:nvGrpSpPr>
        <p:grpSpPr>
          <a:xfrm>
            <a:off x="-2047899" y="-2157747"/>
            <a:ext cx="9201199" cy="9700295"/>
            <a:chOff x="0" y="0"/>
            <a:chExt cx="12268265" cy="12933727"/>
          </a:xfrm>
        </p:grpSpPr>
        <p:sp>
          <p:nvSpPr>
            <p:cNvPr id="5" name="Freeform 5"/>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6" name="Freeform 6"/>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grpSp>
      <p:sp>
        <p:nvSpPr>
          <p:cNvPr id="7" name="TextBox 7"/>
          <p:cNvSpPr txBox="1"/>
          <p:nvPr/>
        </p:nvSpPr>
        <p:spPr>
          <a:xfrm>
            <a:off x="417610" y="423862"/>
            <a:ext cx="7482638" cy="847725"/>
          </a:xfrm>
          <a:prstGeom prst="rect">
            <a:avLst/>
          </a:prstGeom>
        </p:spPr>
        <p:txBody>
          <a:bodyPr lIns="0" tIns="0" rIns="0" bIns="0" rtlCol="0" anchor="t">
            <a:spAutoFit/>
          </a:bodyPr>
          <a:lstStyle/>
          <a:p>
            <a:pPr algn="l">
              <a:lnSpc>
                <a:spcPts val="6720"/>
              </a:lnSpc>
            </a:pPr>
            <a:r>
              <a:rPr lang="en-US" sz="5600">
                <a:solidFill>
                  <a:srgbClr val="FFFFFF"/>
                </a:solidFill>
                <a:latin typeface="League Spartan"/>
                <a:ea typeface="League Spartan"/>
                <a:cs typeface="League Spartan"/>
                <a:sym typeface="League Spartan"/>
              </a:rPr>
              <a:t>ANTITRUST REVIEW</a:t>
            </a:r>
          </a:p>
        </p:txBody>
      </p:sp>
      <p:pic>
        <p:nvPicPr>
          <p:cNvPr id="8" name="Picture 8"/>
          <p:cNvPicPr>
            <a:picLocks noChangeAspect="1"/>
          </p:cNvPicPr>
          <p:nvPr>
            <a:videoFile r:link="rId1"/>
          </p:nvPr>
        </p:nvPicPr>
        <p:blipFill>
          <a:blip r:embed="rId5"/>
          <a:stretch>
            <a:fillRect/>
          </a:stretch>
        </p:blipFill>
        <p:spPr>
          <a:xfrm>
            <a:off x="2099773" y="1281112"/>
            <a:ext cx="14088454" cy="7924755"/>
          </a:xfrm>
          <a:prstGeom prst="rect">
            <a:avLst/>
          </a:prstGeom>
        </p:spPr>
      </p:pic>
      <p:sp>
        <p:nvSpPr>
          <p:cNvPr id="9" name="Freeform 9"/>
          <p:cNvSpPr/>
          <p:nvPr/>
        </p:nvSpPr>
        <p:spPr>
          <a:xfrm>
            <a:off x="15493026" y="9366303"/>
            <a:ext cx="2299954" cy="678486"/>
          </a:xfrm>
          <a:custGeom>
            <a:avLst/>
            <a:gdLst/>
            <a:ahLst/>
            <a:cxnLst/>
            <a:rect l="l" t="t" r="r" b="b"/>
            <a:pathLst>
              <a:path w="2299954" h="678486">
                <a:moveTo>
                  <a:pt x="0" y="0"/>
                </a:moveTo>
                <a:lnTo>
                  <a:pt x="2299954" y="0"/>
                </a:lnTo>
                <a:lnTo>
                  <a:pt x="2299954" y="678486"/>
                </a:lnTo>
                <a:lnTo>
                  <a:pt x="0" y="678486"/>
                </a:lnTo>
                <a:lnTo>
                  <a:pt x="0" y="0"/>
                </a:lnTo>
                <a:close/>
              </a:path>
            </a:pathLst>
          </a:custGeom>
          <a:blipFill>
            <a:blip r:embed="rId6"/>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5602144" cy="12683720"/>
          </a:xfrm>
          <a:prstGeom prst="rect">
            <a:avLst/>
          </a:prstGeom>
          <a:solidFill>
            <a:srgbClr val="011C50"/>
          </a:solidFill>
        </p:spPr>
      </p:sp>
      <p:sp>
        <p:nvSpPr>
          <p:cNvPr id="3" name="TextBox 3"/>
          <p:cNvSpPr txBox="1"/>
          <p:nvPr/>
        </p:nvSpPr>
        <p:spPr>
          <a:xfrm>
            <a:off x="915360" y="1028700"/>
            <a:ext cx="4098745" cy="2371725"/>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REALTOR® PERSONAL SAFETY</a:t>
            </a:r>
          </a:p>
        </p:txBody>
      </p:sp>
      <p:sp>
        <p:nvSpPr>
          <p:cNvPr id="4" name="TextBox 4"/>
          <p:cNvSpPr txBox="1"/>
          <p:nvPr/>
        </p:nvSpPr>
        <p:spPr>
          <a:xfrm>
            <a:off x="6548633" y="1645919"/>
            <a:ext cx="11276929" cy="7612381"/>
          </a:xfrm>
          <a:prstGeom prst="rect">
            <a:avLst/>
          </a:prstGeom>
        </p:spPr>
        <p:txBody>
          <a:bodyPr lIns="0" tIns="0" rIns="0" bIns="0" rtlCol="0" anchor="t">
            <a:spAutoFit/>
          </a:bodyPr>
          <a:lstStyle/>
          <a:p>
            <a:pPr algn="l">
              <a:lnSpc>
                <a:spcPts val="6719"/>
              </a:lnSpc>
            </a:pPr>
            <a:r>
              <a:rPr lang="en-US" sz="4799">
                <a:solidFill>
                  <a:srgbClr val="131213"/>
                </a:solidFill>
                <a:latin typeface="Gidole"/>
                <a:ea typeface="Gidole"/>
                <a:cs typeface="Gidole"/>
                <a:sym typeface="Gidole"/>
                <a:hlinkClick r:id="rId2" tooltip="http://www.rascw.org"/>
              </a:rPr>
              <a:t>Be Su</a:t>
            </a:r>
            <a:r>
              <a:rPr lang="en-US" sz="4799">
                <a:solidFill>
                  <a:srgbClr val="131213"/>
                </a:solidFill>
                <a:latin typeface="Gidole"/>
                <a:ea typeface="Gidole"/>
                <a:cs typeface="Gidole"/>
                <a:sym typeface="Gidole"/>
                <a:hlinkClick r:id="rId2" tooltip="http://www.rascw.org"/>
              </a:rPr>
              <a:t>ccessful...but BE CAREFUL!</a:t>
            </a:r>
          </a:p>
          <a:p>
            <a:pPr algn="l">
              <a:lnSpc>
                <a:spcPts val="6719"/>
              </a:lnSpc>
            </a:pPr>
            <a:endParaRPr lang="en-US" sz="4799">
              <a:solidFill>
                <a:srgbClr val="131213"/>
              </a:solidFill>
              <a:latin typeface="Gidole"/>
              <a:ea typeface="Gidole"/>
              <a:cs typeface="Gidole"/>
              <a:sym typeface="Gidole"/>
              <a:hlinkClick r:id="rId2" tooltip="http://www.rascw.org"/>
            </a:endParaRPr>
          </a:p>
          <a:p>
            <a:pPr algn="l">
              <a:lnSpc>
                <a:spcPts val="6719"/>
              </a:lnSpc>
            </a:pPr>
            <a:r>
              <a:rPr lang="en-US" sz="4799" i="1">
                <a:solidFill>
                  <a:srgbClr val="131213"/>
                </a:solidFill>
                <a:latin typeface="Gidole"/>
                <a:ea typeface="Gidole"/>
                <a:cs typeface="Gidole"/>
                <a:sym typeface="Gidole"/>
              </a:rPr>
              <a:t>“That will never happen to me. Those sorts of things don't happen around here.”</a:t>
            </a:r>
          </a:p>
          <a:p>
            <a:pPr algn="l">
              <a:lnSpc>
                <a:spcPts val="6719"/>
              </a:lnSpc>
            </a:pPr>
            <a:r>
              <a:rPr lang="en-US" sz="4799">
                <a:solidFill>
                  <a:srgbClr val="131213"/>
                </a:solidFill>
                <a:latin typeface="Gidole"/>
                <a:ea typeface="Gidole"/>
                <a:cs typeface="Gidole"/>
                <a:sym typeface="Gidole"/>
              </a:rPr>
              <a:t>- Almost Everyone</a:t>
            </a:r>
          </a:p>
          <a:p>
            <a:pPr algn="l">
              <a:lnSpc>
                <a:spcPts val="6719"/>
              </a:lnSpc>
            </a:pPr>
            <a:endParaRPr lang="en-US" sz="4799">
              <a:solidFill>
                <a:srgbClr val="131213"/>
              </a:solidFill>
              <a:latin typeface="Gidole"/>
              <a:ea typeface="Gidole"/>
              <a:cs typeface="Gidole"/>
              <a:sym typeface="Gidole"/>
            </a:endParaRPr>
          </a:p>
          <a:p>
            <a:pPr algn="l">
              <a:lnSpc>
                <a:spcPts val="6719"/>
              </a:lnSpc>
            </a:pPr>
            <a:r>
              <a:rPr lang="en-US" sz="4799">
                <a:solidFill>
                  <a:srgbClr val="131213"/>
                </a:solidFill>
                <a:latin typeface="Gidole"/>
                <a:ea typeface="Gidole"/>
                <a:cs typeface="Gidole"/>
                <a:sym typeface="Gidole"/>
              </a:rPr>
              <a:t>That quote could not be more wrong!</a:t>
            </a:r>
          </a:p>
          <a:p>
            <a:pPr algn="ctr">
              <a:lnSpc>
                <a:spcPts val="6719"/>
              </a:lnSpc>
            </a:pPr>
            <a:endParaRPr lang="en-US" sz="4799">
              <a:solidFill>
                <a:srgbClr val="131213"/>
              </a:solidFill>
              <a:latin typeface="Gidole"/>
              <a:ea typeface="Gidole"/>
              <a:cs typeface="Gidole"/>
              <a:sym typeface="Gidole"/>
            </a:endParaRPr>
          </a:p>
          <a:p>
            <a:pPr algn="ctr">
              <a:lnSpc>
                <a:spcPts val="6719"/>
              </a:lnSpc>
            </a:pPr>
            <a:endParaRPr lang="en-US" sz="4799">
              <a:solidFill>
                <a:srgbClr val="131213"/>
              </a:solidFill>
              <a:latin typeface="Gidole"/>
              <a:ea typeface="Gidole"/>
              <a:cs typeface="Gidole"/>
              <a:sym typeface="Gidole"/>
            </a:endParaRPr>
          </a:p>
        </p:txBody>
      </p:sp>
      <p:sp>
        <p:nvSpPr>
          <p:cNvPr id="5" name="Freeform 5"/>
          <p:cNvSpPr/>
          <p:nvPr/>
        </p:nvSpPr>
        <p:spPr>
          <a:xfrm>
            <a:off x="1142479" y="8979914"/>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3056129" cy="11112500"/>
          </a:xfrm>
          <a:prstGeom prst="rect">
            <a:avLst/>
          </a:prstGeom>
          <a:solidFill>
            <a:srgbClr val="FFFFFF"/>
          </a:solidFill>
        </p:spPr>
      </p:sp>
      <p:sp>
        <p:nvSpPr>
          <p:cNvPr id="3" name="TextBox 3"/>
          <p:cNvSpPr txBox="1"/>
          <p:nvPr/>
        </p:nvSpPr>
        <p:spPr>
          <a:xfrm>
            <a:off x="11338305" y="1028700"/>
            <a:ext cx="6279862" cy="2371725"/>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REALTOR® PERSONAL SAFETY</a:t>
            </a:r>
          </a:p>
        </p:txBody>
      </p:sp>
      <p:sp>
        <p:nvSpPr>
          <p:cNvPr id="4" name="TextBox 4"/>
          <p:cNvSpPr txBox="1"/>
          <p:nvPr/>
        </p:nvSpPr>
        <p:spPr>
          <a:xfrm>
            <a:off x="576902" y="668954"/>
            <a:ext cx="11800724" cy="8909685"/>
          </a:xfrm>
          <a:prstGeom prst="rect">
            <a:avLst/>
          </a:prstGeom>
        </p:spPr>
        <p:txBody>
          <a:bodyPr lIns="0" tIns="0" rIns="0" bIns="0" rtlCol="0" anchor="t">
            <a:spAutoFit/>
          </a:bodyPr>
          <a:lstStyle/>
          <a:p>
            <a:pPr algn="l">
              <a:lnSpc>
                <a:spcPts val="5459"/>
              </a:lnSpc>
            </a:pPr>
            <a:r>
              <a:rPr lang="en-US" sz="4199">
                <a:solidFill>
                  <a:srgbClr val="000000"/>
                </a:solidFill>
                <a:latin typeface="Gidole"/>
                <a:ea typeface="Gidole"/>
                <a:cs typeface="Gidole"/>
                <a:sym typeface="Gidole"/>
              </a:rPr>
              <a:t>The US Bureau of Labor Statistics reported there were </a:t>
            </a:r>
            <a:r>
              <a:rPr lang="en-US" sz="4199" u="sng">
                <a:solidFill>
                  <a:srgbClr val="000000"/>
                </a:solidFill>
                <a:latin typeface="Gidole"/>
                <a:ea typeface="Gidole"/>
                <a:cs typeface="Gidole"/>
                <a:sym typeface="Gidole"/>
              </a:rPr>
              <a:t>87 fatal injuries in 2019</a:t>
            </a:r>
            <a:r>
              <a:rPr lang="en-US" sz="4199">
                <a:solidFill>
                  <a:srgbClr val="000000"/>
                </a:solidFill>
                <a:latin typeface="Gidole"/>
                <a:ea typeface="Gidole"/>
                <a:cs typeface="Gidole"/>
                <a:sym typeface="Gidole"/>
              </a:rPr>
              <a:t> in relation to Real Estate, Rental, &amp; Leasing.</a:t>
            </a:r>
          </a:p>
          <a:p>
            <a:pPr algn="l">
              <a:lnSpc>
                <a:spcPts val="3639"/>
              </a:lnSpc>
            </a:pPr>
            <a:endParaRPr lang="en-US" sz="4199">
              <a:solidFill>
                <a:srgbClr val="000000"/>
              </a:solidFill>
              <a:latin typeface="Gidole"/>
              <a:ea typeface="Gidole"/>
              <a:cs typeface="Gidole"/>
              <a:sym typeface="Gidole"/>
            </a:endParaRPr>
          </a:p>
          <a:p>
            <a:pPr algn="l">
              <a:lnSpc>
                <a:spcPts val="5459"/>
              </a:lnSpc>
            </a:pPr>
            <a:r>
              <a:rPr lang="en-US" sz="4199" u="sng">
                <a:solidFill>
                  <a:srgbClr val="000000"/>
                </a:solidFill>
                <a:latin typeface="Gidole"/>
                <a:ea typeface="Gidole"/>
                <a:cs typeface="Gidole"/>
                <a:sym typeface="Gidole"/>
              </a:rPr>
              <a:t>14% of REALTORS® experienced a situation</a:t>
            </a:r>
            <a:r>
              <a:rPr lang="en-US" sz="4199">
                <a:solidFill>
                  <a:srgbClr val="000000"/>
                </a:solidFill>
                <a:latin typeface="Gidole"/>
                <a:ea typeface="Gidole"/>
                <a:cs typeface="Gidole"/>
                <a:sym typeface="Gidole"/>
              </a:rPr>
              <a:t> that made them fear for their personal safety or the safety of their information in 2020.</a:t>
            </a:r>
          </a:p>
          <a:p>
            <a:pPr algn="l">
              <a:lnSpc>
                <a:spcPts val="3639"/>
              </a:lnSpc>
            </a:pPr>
            <a:endParaRPr lang="en-US" sz="4199">
              <a:solidFill>
                <a:srgbClr val="000000"/>
              </a:solidFill>
              <a:latin typeface="Gidole"/>
              <a:ea typeface="Gidole"/>
              <a:cs typeface="Gidole"/>
              <a:sym typeface="Gidole"/>
            </a:endParaRPr>
          </a:p>
          <a:p>
            <a:pPr algn="l">
              <a:lnSpc>
                <a:spcPts val="5459"/>
              </a:lnSpc>
            </a:pPr>
            <a:r>
              <a:rPr lang="en-US" sz="4199" u="sng">
                <a:solidFill>
                  <a:srgbClr val="000000"/>
                </a:solidFill>
                <a:latin typeface="Gidole"/>
                <a:ea typeface="Gidole"/>
                <a:cs typeface="Gidole"/>
                <a:sym typeface="Gidole"/>
              </a:rPr>
              <a:t>4% of REALTORS® were the victim of a crime</a:t>
            </a:r>
            <a:r>
              <a:rPr lang="en-US" sz="4199">
                <a:solidFill>
                  <a:srgbClr val="000000"/>
                </a:solidFill>
                <a:latin typeface="Gidole"/>
                <a:ea typeface="Gidole"/>
                <a:cs typeface="Gidole"/>
                <a:sym typeface="Gidole"/>
              </a:rPr>
              <a:t> related to their business in 2021.</a:t>
            </a:r>
          </a:p>
          <a:p>
            <a:pPr algn="l">
              <a:lnSpc>
                <a:spcPts val="3639"/>
              </a:lnSpc>
            </a:pPr>
            <a:endParaRPr lang="en-US" sz="4199">
              <a:solidFill>
                <a:srgbClr val="000000"/>
              </a:solidFill>
              <a:latin typeface="Gidole"/>
              <a:ea typeface="Gidole"/>
              <a:cs typeface="Gidole"/>
              <a:sym typeface="Gidole"/>
            </a:endParaRPr>
          </a:p>
          <a:p>
            <a:pPr algn="l">
              <a:lnSpc>
                <a:spcPts val="5459"/>
              </a:lnSpc>
            </a:pPr>
            <a:r>
              <a:rPr lang="en-US" sz="4199">
                <a:solidFill>
                  <a:srgbClr val="000000"/>
                </a:solidFill>
                <a:latin typeface="Gidole"/>
                <a:ea typeface="Gidole"/>
                <a:cs typeface="Gidole"/>
                <a:sym typeface="Gidole"/>
              </a:rPr>
              <a:t>Accidents and violence do NOT discriminate. Young, old, male, female….carelessness is a choice. BE SMART - BE ALERT - BE SAFE </a:t>
            </a:r>
          </a:p>
        </p:txBody>
      </p:sp>
      <p:sp>
        <p:nvSpPr>
          <p:cNvPr id="5" name="Freeform 5"/>
          <p:cNvSpPr/>
          <p:nvPr/>
        </p:nvSpPr>
        <p:spPr>
          <a:xfrm>
            <a:off x="14224877" y="9007237"/>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9258300"/>
            <a:ext cx="21890488" cy="1756822"/>
            <a:chOff x="0" y="0"/>
            <a:chExt cx="2795400" cy="224345"/>
          </a:xfrm>
        </p:grpSpPr>
        <p:sp>
          <p:nvSpPr>
            <p:cNvPr id="3" name="Freeform 3"/>
            <p:cNvSpPr/>
            <p:nvPr/>
          </p:nvSpPr>
          <p:spPr>
            <a:xfrm>
              <a:off x="0" y="0"/>
              <a:ext cx="2795400" cy="224345"/>
            </a:xfrm>
            <a:custGeom>
              <a:avLst/>
              <a:gdLst/>
              <a:ahLst/>
              <a:cxnLst/>
              <a:rect l="l" t="t" r="r" b="b"/>
              <a:pathLst>
                <a:path w="2795400" h="224345">
                  <a:moveTo>
                    <a:pt x="0" y="0"/>
                  </a:moveTo>
                  <a:lnTo>
                    <a:pt x="2795400" y="0"/>
                  </a:lnTo>
                  <a:lnTo>
                    <a:pt x="2795400" y="224345"/>
                  </a:lnTo>
                  <a:lnTo>
                    <a:pt x="0" y="224345"/>
                  </a:lnTo>
                  <a:close/>
                </a:path>
              </a:pathLst>
            </a:custGeom>
            <a:solidFill>
              <a:srgbClr val="011C50"/>
            </a:solidFill>
          </p:spPr>
        </p:sp>
      </p:gr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336625" y="1466466"/>
            <a:ext cx="13614750" cy="7658297"/>
          </a:xfrm>
          <a:prstGeom prst="rect">
            <a:avLst/>
          </a:prstGeom>
        </p:spPr>
      </p:pic>
      <p:grpSp>
        <p:nvGrpSpPr>
          <p:cNvPr id="5" name="Group 5"/>
          <p:cNvGrpSpPr/>
          <p:nvPr/>
        </p:nvGrpSpPr>
        <p:grpSpPr>
          <a:xfrm>
            <a:off x="474332" y="509588"/>
            <a:ext cx="10915837" cy="1304925"/>
            <a:chOff x="0" y="0"/>
            <a:chExt cx="14554449" cy="1739900"/>
          </a:xfrm>
        </p:grpSpPr>
        <p:sp>
          <p:nvSpPr>
            <p:cNvPr id="6" name="TextBox 6"/>
            <p:cNvSpPr txBox="1"/>
            <p:nvPr/>
          </p:nvSpPr>
          <p:spPr>
            <a:xfrm>
              <a:off x="0" y="0"/>
              <a:ext cx="14554449" cy="1092200"/>
            </a:xfrm>
            <a:prstGeom prst="rect">
              <a:avLst/>
            </a:prstGeom>
          </p:spPr>
          <p:txBody>
            <a:bodyPr lIns="0" tIns="0" rIns="0" bIns="0" rtlCol="0" anchor="t">
              <a:spAutoFit/>
            </a:bodyPr>
            <a:lstStyle/>
            <a:p>
              <a:pPr algn="l">
                <a:lnSpc>
                  <a:spcPts val="6479"/>
                </a:lnSpc>
              </a:pPr>
              <a:r>
                <a:rPr lang="en-US" sz="5399">
                  <a:solidFill>
                    <a:srgbClr val="FFFFFF"/>
                  </a:solidFill>
                  <a:latin typeface="League Spartan"/>
                  <a:ea typeface="League Spartan"/>
                  <a:cs typeface="League Spartan"/>
                  <a:sym typeface="League Spartan"/>
                </a:rPr>
                <a:t>REALTOR® PERSONAL SAFETY</a:t>
              </a:r>
            </a:p>
          </p:txBody>
        </p:sp>
        <p:sp>
          <p:nvSpPr>
            <p:cNvPr id="7" name="TextBox 7"/>
            <p:cNvSpPr txBox="1"/>
            <p:nvPr/>
          </p:nvSpPr>
          <p:spPr>
            <a:xfrm>
              <a:off x="0" y="1092200"/>
              <a:ext cx="14554449" cy="647700"/>
            </a:xfrm>
            <a:prstGeom prst="rect">
              <a:avLst/>
            </a:prstGeom>
          </p:spPr>
          <p:txBody>
            <a:bodyPr lIns="0" tIns="0" rIns="0" bIns="0" rtlCol="0" anchor="t">
              <a:spAutoFit/>
            </a:bodyPr>
            <a:lstStyle/>
            <a:p>
              <a:pPr algn="l">
                <a:lnSpc>
                  <a:spcPts val="3840"/>
                </a:lnSpc>
              </a:pPr>
              <a:endParaRPr/>
            </a:p>
          </p:txBody>
        </p:sp>
      </p:grpSp>
      <p:sp>
        <p:nvSpPr>
          <p:cNvPr id="8" name="Freeform 8"/>
          <p:cNvSpPr/>
          <p:nvPr/>
        </p:nvSpPr>
        <p:spPr>
          <a:xfrm>
            <a:off x="15113931" y="9248775"/>
            <a:ext cx="2671927" cy="788219"/>
          </a:xfrm>
          <a:custGeom>
            <a:avLst/>
            <a:gdLst/>
            <a:ahLst/>
            <a:cxnLst/>
            <a:rect l="l" t="t" r="r" b="b"/>
            <a:pathLst>
              <a:path w="2671927" h="788219">
                <a:moveTo>
                  <a:pt x="0" y="0"/>
                </a:moveTo>
                <a:lnTo>
                  <a:pt x="2671927" y="0"/>
                </a:lnTo>
                <a:lnTo>
                  <a:pt x="2671927" y="788219"/>
                </a:lnTo>
                <a:lnTo>
                  <a:pt x="0" y="788219"/>
                </a:lnTo>
                <a:lnTo>
                  <a:pt x="0" y="0"/>
                </a:lnTo>
                <a:close/>
              </a:path>
            </a:pathLst>
          </a:custGeom>
          <a:blipFill>
            <a:blip r:embed="rId5"/>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692732" y="1138423"/>
            <a:ext cx="16566568" cy="8340090"/>
            <a:chOff x="0" y="0"/>
            <a:chExt cx="22088758" cy="11120120"/>
          </a:xfrm>
        </p:grpSpPr>
        <p:sp>
          <p:nvSpPr>
            <p:cNvPr id="6" name="TextBox 6"/>
            <p:cNvSpPr txBox="1"/>
            <p:nvPr/>
          </p:nvSpPr>
          <p:spPr>
            <a:xfrm>
              <a:off x="0" y="0"/>
              <a:ext cx="22088758" cy="1473200"/>
            </a:xfrm>
            <a:prstGeom prst="rect">
              <a:avLst/>
            </a:prstGeom>
          </p:spPr>
          <p:txBody>
            <a:bodyPr lIns="0" tIns="0" rIns="0" bIns="0" rtlCol="0" anchor="t">
              <a:spAutoFit/>
            </a:bodyPr>
            <a:lstStyle/>
            <a:p>
              <a:pPr algn="l">
                <a:lnSpc>
                  <a:spcPts val="6240"/>
                </a:lnSpc>
              </a:pPr>
              <a:r>
                <a:rPr lang="en-US" sz="5200">
                  <a:solidFill>
                    <a:srgbClr val="131213"/>
                  </a:solidFill>
                  <a:latin typeface="League Spartan"/>
                  <a:ea typeface="League Spartan"/>
                  <a:cs typeface="League Spartan"/>
                  <a:sym typeface="League Spartan"/>
                </a:rPr>
                <a:t>START WITH A PLAN</a:t>
              </a:r>
            </a:p>
            <a:p>
              <a:pPr algn="l">
                <a:lnSpc>
                  <a:spcPts val="2520"/>
                </a:lnSpc>
              </a:pPr>
              <a:endParaRPr lang="en-US" sz="5200">
                <a:solidFill>
                  <a:srgbClr val="131213"/>
                </a:solidFill>
                <a:latin typeface="League Spartan"/>
                <a:ea typeface="League Spartan"/>
                <a:cs typeface="League Spartan"/>
                <a:sym typeface="League Spartan"/>
              </a:endParaRPr>
            </a:p>
          </p:txBody>
        </p:sp>
        <p:sp>
          <p:nvSpPr>
            <p:cNvPr id="7" name="TextBox 7"/>
            <p:cNvSpPr txBox="1"/>
            <p:nvPr/>
          </p:nvSpPr>
          <p:spPr>
            <a:xfrm>
              <a:off x="0" y="1788795"/>
              <a:ext cx="22088758" cy="9331325"/>
            </a:xfrm>
            <a:prstGeom prst="rect">
              <a:avLst/>
            </a:prstGeom>
          </p:spPr>
          <p:txBody>
            <a:bodyPr lIns="0" tIns="0" rIns="0" bIns="0" rtlCol="0" anchor="t">
              <a:spAutoFit/>
            </a:bodyPr>
            <a:lstStyle/>
            <a:p>
              <a:pPr algn="l">
                <a:lnSpc>
                  <a:spcPts val="6239"/>
                </a:lnSpc>
              </a:pPr>
              <a:r>
                <a:rPr lang="en-US" sz="5199">
                  <a:solidFill>
                    <a:srgbClr val="011C50"/>
                  </a:solidFill>
                  <a:latin typeface="Gidole"/>
                  <a:ea typeface="Gidole"/>
                  <a:cs typeface="Gidole"/>
                  <a:sym typeface="Gidole"/>
                </a:rPr>
                <a:t>Safety is a matter of common sense and thinking ahead:</a:t>
              </a:r>
            </a:p>
            <a:p>
              <a:pPr algn="l">
                <a:lnSpc>
                  <a:spcPts val="3479"/>
                </a:lnSpc>
              </a:pPr>
              <a:endParaRPr lang="en-US" sz="5199">
                <a:solidFill>
                  <a:srgbClr val="011C50"/>
                </a:solidFill>
                <a:latin typeface="Gidole"/>
                <a:ea typeface="Gidole"/>
                <a:cs typeface="Gidole"/>
                <a:sym typeface="Gidole"/>
              </a:endParaRPr>
            </a:p>
            <a:p>
              <a:pPr marL="1122675" lvl="1" indent="-561337" algn="l">
                <a:lnSpc>
                  <a:spcPts val="6759"/>
                </a:lnSpc>
                <a:buFont typeface="Arial"/>
                <a:buChar char="•"/>
              </a:pPr>
              <a:r>
                <a:rPr lang="en-US" sz="5199">
                  <a:solidFill>
                    <a:srgbClr val="011C50"/>
                  </a:solidFill>
                  <a:latin typeface="Gidole"/>
                  <a:ea typeface="Gidole"/>
                  <a:cs typeface="Gidole"/>
                  <a:sym typeface="Gidole"/>
                </a:rPr>
                <a:t>know your office safety procedures/policy</a:t>
              </a:r>
            </a:p>
            <a:p>
              <a:pPr algn="l">
                <a:lnSpc>
                  <a:spcPts val="6759"/>
                </a:lnSpc>
              </a:pPr>
              <a:endParaRPr lang="en-US" sz="5199">
                <a:solidFill>
                  <a:srgbClr val="011C50"/>
                </a:solidFill>
                <a:latin typeface="Gidole"/>
                <a:ea typeface="Gidole"/>
                <a:cs typeface="Gidole"/>
                <a:sym typeface="Gidole"/>
              </a:endParaRPr>
            </a:p>
            <a:p>
              <a:pPr marL="1122675" lvl="1" indent="-561337" algn="l">
                <a:lnSpc>
                  <a:spcPts val="6759"/>
                </a:lnSpc>
                <a:buFont typeface="Arial"/>
                <a:buChar char="•"/>
              </a:pPr>
              <a:r>
                <a:rPr lang="en-US" sz="5199">
                  <a:solidFill>
                    <a:srgbClr val="011C50"/>
                  </a:solidFill>
                  <a:latin typeface="Gidole"/>
                  <a:ea typeface="Gidole"/>
                  <a:cs typeface="Gidole"/>
                  <a:sym typeface="Gidole"/>
                </a:rPr>
                <a:t>if your office doesn't have a safety policy,</a:t>
              </a:r>
            </a:p>
            <a:p>
              <a:pPr algn="l">
                <a:lnSpc>
                  <a:spcPts val="6759"/>
                </a:lnSpc>
              </a:pPr>
              <a:r>
                <a:rPr lang="en-US" sz="5199">
                  <a:solidFill>
                    <a:srgbClr val="011C50"/>
                  </a:solidFill>
                  <a:latin typeface="Gidole"/>
                  <a:ea typeface="Gidole"/>
                  <a:cs typeface="Gidole"/>
                  <a:sym typeface="Gidole"/>
                </a:rPr>
                <a:t>      start the discussion</a:t>
              </a:r>
            </a:p>
            <a:p>
              <a:pPr algn="l">
                <a:lnSpc>
                  <a:spcPts val="6759"/>
                </a:lnSpc>
              </a:pPr>
              <a:endParaRPr lang="en-US" sz="5199">
                <a:solidFill>
                  <a:srgbClr val="011C50"/>
                </a:solidFill>
                <a:latin typeface="Gidole"/>
                <a:ea typeface="Gidole"/>
                <a:cs typeface="Gidole"/>
                <a:sym typeface="Gidole"/>
              </a:endParaRPr>
            </a:p>
            <a:p>
              <a:pPr marL="1122675" lvl="1" indent="-561337" algn="l">
                <a:lnSpc>
                  <a:spcPts val="6759"/>
                </a:lnSpc>
                <a:buFont typeface="Arial"/>
                <a:buChar char="•"/>
              </a:pPr>
              <a:r>
                <a:rPr lang="en-US" sz="5199">
                  <a:solidFill>
                    <a:srgbClr val="011C50"/>
                  </a:solidFill>
                  <a:latin typeface="Gidole"/>
                  <a:ea typeface="Gidole"/>
                  <a:cs typeface="Gidole"/>
                  <a:sym typeface="Gidole"/>
                </a:rPr>
                <a:t>RASCW/NAR can provide resources</a:t>
              </a:r>
            </a:p>
            <a:p>
              <a:pPr algn="l">
                <a:lnSpc>
                  <a:spcPts val="4919"/>
                </a:lnSpc>
              </a:pPr>
              <a:endParaRPr lang="en-US" sz="5199">
                <a:solidFill>
                  <a:srgbClr val="011C50"/>
                </a:solidFill>
                <a:latin typeface="Gidole"/>
                <a:ea typeface="Gidole"/>
                <a:cs typeface="Gidole"/>
                <a:sym typeface="Gidole"/>
              </a:endParaRPr>
            </a:p>
          </p:txBody>
        </p:sp>
      </p:grpSp>
      <p:sp>
        <p:nvSpPr>
          <p:cNvPr id="8" name="Freeform 8"/>
          <p:cNvSpPr/>
          <p:nvPr/>
        </p:nvSpPr>
        <p:spPr>
          <a:xfrm>
            <a:off x="15889505" y="9478513"/>
            <a:ext cx="2285669" cy="674272"/>
          </a:xfrm>
          <a:custGeom>
            <a:avLst/>
            <a:gdLst/>
            <a:ahLst/>
            <a:cxnLst/>
            <a:rect l="l" t="t" r="r" b="b"/>
            <a:pathLst>
              <a:path w="2285669" h="674272">
                <a:moveTo>
                  <a:pt x="0" y="0"/>
                </a:moveTo>
                <a:lnTo>
                  <a:pt x="2285669" y="0"/>
                </a:lnTo>
                <a:lnTo>
                  <a:pt x="2285669" y="674272"/>
                </a:lnTo>
                <a:lnTo>
                  <a:pt x="0" y="674272"/>
                </a:lnTo>
                <a:lnTo>
                  <a:pt x="0" y="0"/>
                </a:lnTo>
                <a:close/>
              </a:path>
            </a:pathLst>
          </a:custGeom>
          <a:blipFill>
            <a:blip r:embed="rId6"/>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8094900"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917005"/>
            <a:ext cx="9443138" cy="2098117"/>
            <a:chOff x="0" y="0"/>
            <a:chExt cx="1205882" cy="267928"/>
          </a:xfrm>
        </p:grpSpPr>
        <p:sp>
          <p:nvSpPr>
            <p:cNvPr id="7" name="Freeform 7"/>
            <p:cNvSpPr/>
            <p:nvPr/>
          </p:nvSpPr>
          <p:spPr>
            <a:xfrm>
              <a:off x="0" y="0"/>
              <a:ext cx="1205882" cy="267928"/>
            </a:xfrm>
            <a:custGeom>
              <a:avLst/>
              <a:gdLst/>
              <a:ahLst/>
              <a:cxnLst/>
              <a:rect l="l" t="t" r="r" b="b"/>
              <a:pathLst>
                <a:path w="1205882" h="267928">
                  <a:moveTo>
                    <a:pt x="0" y="0"/>
                  </a:moveTo>
                  <a:lnTo>
                    <a:pt x="1205882" y="0"/>
                  </a:lnTo>
                  <a:lnTo>
                    <a:pt x="1205882" y="267928"/>
                  </a:lnTo>
                  <a:lnTo>
                    <a:pt x="0" y="267928"/>
                  </a:lnTo>
                  <a:close/>
                </a:path>
              </a:pathLst>
            </a:custGeom>
            <a:solidFill>
              <a:srgbClr val="011C50"/>
            </a:solidFill>
          </p:spPr>
        </p:sp>
      </p:grpSp>
      <p:sp>
        <p:nvSpPr>
          <p:cNvPr id="8" name="TextBox 8"/>
          <p:cNvSpPr txBox="1"/>
          <p:nvPr/>
        </p:nvSpPr>
        <p:spPr>
          <a:xfrm>
            <a:off x="8094900" y="1868027"/>
            <a:ext cx="10268253" cy="5991861"/>
          </a:xfrm>
          <a:prstGeom prst="rect">
            <a:avLst/>
          </a:prstGeom>
        </p:spPr>
        <p:txBody>
          <a:bodyPr lIns="0" tIns="0" rIns="0" bIns="0" rtlCol="0" anchor="t">
            <a:spAutoFit/>
          </a:bodyPr>
          <a:lstStyle/>
          <a:p>
            <a:pPr marL="1122668" lvl="1" indent="-561334" algn="l">
              <a:lnSpc>
                <a:spcPts val="6759"/>
              </a:lnSpc>
              <a:buFont typeface="Arial"/>
              <a:buChar char="•"/>
            </a:pPr>
            <a:r>
              <a:rPr lang="en-US" sz="5199">
                <a:solidFill>
                  <a:srgbClr val="011C50"/>
                </a:solidFill>
                <a:latin typeface="Gidole"/>
                <a:ea typeface="Gidole"/>
                <a:cs typeface="Gidole"/>
                <a:sym typeface="Gidole"/>
              </a:rPr>
              <a:t>have first meeting (especially with new buyers) on neutral ground or in a public place</a:t>
            </a:r>
          </a:p>
          <a:p>
            <a:pPr algn="l">
              <a:lnSpc>
                <a:spcPts val="6759"/>
              </a:lnSpc>
            </a:pPr>
            <a:endParaRPr lang="en-US" sz="5199">
              <a:solidFill>
                <a:srgbClr val="011C50"/>
              </a:solidFill>
              <a:latin typeface="Gidole"/>
              <a:ea typeface="Gidole"/>
              <a:cs typeface="Gidole"/>
              <a:sym typeface="Gidole"/>
            </a:endParaRPr>
          </a:p>
          <a:p>
            <a:pPr marL="1122668" lvl="1" indent="-561334" algn="l">
              <a:lnSpc>
                <a:spcPts val="6759"/>
              </a:lnSpc>
              <a:buFont typeface="Arial"/>
              <a:buChar char="•"/>
            </a:pPr>
            <a:r>
              <a:rPr lang="en-US" sz="5199">
                <a:solidFill>
                  <a:srgbClr val="011C50"/>
                </a:solidFill>
                <a:latin typeface="Gidole"/>
                <a:ea typeface="Gidole"/>
                <a:cs typeface="Gidole"/>
                <a:sym typeface="Gidole"/>
              </a:rPr>
              <a:t>get I.D. and share with office</a:t>
            </a:r>
          </a:p>
          <a:p>
            <a:pPr algn="l">
              <a:lnSpc>
                <a:spcPts val="6759"/>
              </a:lnSpc>
            </a:pPr>
            <a:endParaRPr lang="en-US" sz="5199">
              <a:solidFill>
                <a:srgbClr val="011C50"/>
              </a:solidFill>
              <a:latin typeface="Gidole"/>
              <a:ea typeface="Gidole"/>
              <a:cs typeface="Gidole"/>
              <a:sym typeface="Gidole"/>
            </a:endParaRPr>
          </a:p>
          <a:p>
            <a:pPr marL="1122668" lvl="1" indent="-561334" algn="l">
              <a:lnSpc>
                <a:spcPts val="6759"/>
              </a:lnSpc>
              <a:buFont typeface="Arial"/>
              <a:buChar char="•"/>
            </a:pPr>
            <a:r>
              <a:rPr lang="en-US" sz="5199">
                <a:solidFill>
                  <a:srgbClr val="011C50"/>
                </a:solidFill>
                <a:latin typeface="Gidole"/>
                <a:ea typeface="Gidole"/>
                <a:cs typeface="Gidole"/>
                <a:sym typeface="Gidole"/>
              </a:rPr>
              <a:t>consider checking background</a:t>
            </a:r>
          </a:p>
        </p:txBody>
      </p:sp>
      <p:sp>
        <p:nvSpPr>
          <p:cNvPr id="9" name="TextBox 9"/>
          <p:cNvSpPr txBox="1"/>
          <p:nvPr/>
        </p:nvSpPr>
        <p:spPr>
          <a:xfrm>
            <a:off x="1028700" y="1028700"/>
            <a:ext cx="7339064" cy="1581096"/>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Best Practice for</a:t>
            </a:r>
          </a:p>
          <a:p>
            <a:pPr algn="l">
              <a:lnSpc>
                <a:spcPts val="6240"/>
              </a:lnSpc>
            </a:pPr>
            <a:r>
              <a:rPr lang="en-US" sz="5200">
                <a:solidFill>
                  <a:srgbClr val="FFFFFF"/>
                </a:solidFill>
                <a:latin typeface="League Spartan"/>
                <a:ea typeface="League Spartan"/>
                <a:cs typeface="League Spartan"/>
                <a:sym typeface="League Spartan"/>
              </a:rPr>
              <a:t>New Clients</a:t>
            </a:r>
          </a:p>
        </p:txBody>
      </p:sp>
      <p:sp>
        <p:nvSpPr>
          <p:cNvPr id="10" name="Freeform 10"/>
          <p:cNvSpPr/>
          <p:nvPr/>
        </p:nvSpPr>
        <p:spPr>
          <a:xfrm>
            <a:off x="2530238" y="9134475"/>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89342" y="0"/>
            <a:ext cx="12281482" cy="8865063"/>
          </a:xfrm>
          <a:custGeom>
            <a:avLst/>
            <a:gdLst/>
            <a:ahLst/>
            <a:cxnLst/>
            <a:rect l="l" t="t" r="r" b="b"/>
            <a:pathLst>
              <a:path w="12281482" h="8865063">
                <a:moveTo>
                  <a:pt x="0" y="0"/>
                </a:moveTo>
                <a:lnTo>
                  <a:pt x="12281482" y="0"/>
                </a:lnTo>
                <a:lnTo>
                  <a:pt x="12281482" y="8865063"/>
                </a:lnTo>
                <a:lnTo>
                  <a:pt x="0" y="8865063"/>
                </a:lnTo>
                <a:lnTo>
                  <a:pt x="0" y="0"/>
                </a:lnTo>
                <a:close/>
              </a:path>
            </a:pathLst>
          </a:custGeom>
          <a:blipFill>
            <a:blip r:embed="rId2"/>
            <a:stretch>
              <a:fillRect l="-6794" r="-6282" b="-4435"/>
            </a:stretch>
          </a:blipFill>
        </p:spPr>
      </p:sp>
      <p:grpSp>
        <p:nvGrpSpPr>
          <p:cNvPr id="3" name="Group 3"/>
          <p:cNvGrpSpPr/>
          <p:nvPr/>
        </p:nvGrpSpPr>
        <p:grpSpPr>
          <a:xfrm rot="-10800000">
            <a:off x="11189342" y="8692038"/>
            <a:ext cx="7098658" cy="1968877"/>
            <a:chOff x="0" y="0"/>
            <a:chExt cx="906494" cy="251424"/>
          </a:xfrm>
        </p:grpSpPr>
        <p:sp>
          <p:nvSpPr>
            <p:cNvPr id="4" name="Freeform 4"/>
            <p:cNvSpPr/>
            <p:nvPr/>
          </p:nvSpPr>
          <p:spPr>
            <a:xfrm>
              <a:off x="0" y="0"/>
              <a:ext cx="906494" cy="251424"/>
            </a:xfrm>
            <a:custGeom>
              <a:avLst/>
              <a:gdLst/>
              <a:ahLst/>
              <a:cxnLst/>
              <a:rect l="l" t="t" r="r" b="b"/>
              <a:pathLst>
                <a:path w="906494" h="251424">
                  <a:moveTo>
                    <a:pt x="0" y="0"/>
                  </a:moveTo>
                  <a:lnTo>
                    <a:pt x="906494" y="0"/>
                  </a:lnTo>
                  <a:lnTo>
                    <a:pt x="906494" y="251424"/>
                  </a:lnTo>
                  <a:lnTo>
                    <a:pt x="0" y="251424"/>
                  </a:lnTo>
                  <a:close/>
                </a:path>
              </a:pathLst>
            </a:custGeom>
            <a:solidFill>
              <a:srgbClr val="011C50"/>
            </a:solidFill>
          </p:spPr>
        </p:sp>
      </p:grpSp>
      <p:sp>
        <p:nvSpPr>
          <p:cNvPr id="5" name="TextBox 5"/>
          <p:cNvSpPr txBox="1"/>
          <p:nvPr/>
        </p:nvSpPr>
        <p:spPr>
          <a:xfrm>
            <a:off x="-151527" y="2055600"/>
            <a:ext cx="11109613" cy="8423911"/>
          </a:xfrm>
          <a:prstGeom prst="rect">
            <a:avLst/>
          </a:prstGeom>
        </p:spPr>
        <p:txBody>
          <a:bodyPr lIns="0" tIns="0" rIns="0" bIns="0" rtlCol="0" anchor="t">
            <a:spAutoFit/>
          </a:bodyPr>
          <a:lstStyle/>
          <a:p>
            <a:pPr algn="l">
              <a:lnSpc>
                <a:spcPts val="3299"/>
              </a:lnSpc>
            </a:pPr>
            <a:endParaRPr/>
          </a:p>
          <a:p>
            <a:pPr marL="928361" lvl="1" indent="-464181" algn="l">
              <a:lnSpc>
                <a:spcPts val="6449"/>
              </a:lnSpc>
              <a:buFont typeface="Arial"/>
              <a:buChar char="•"/>
            </a:pPr>
            <a:r>
              <a:rPr lang="en-US" sz="4299">
                <a:solidFill>
                  <a:srgbClr val="011C50"/>
                </a:solidFill>
                <a:latin typeface="Gidole"/>
                <a:ea typeface="Gidole"/>
                <a:cs typeface="Gidole"/>
                <a:sym typeface="Gidole"/>
              </a:rPr>
              <a:t>don't get parked in</a:t>
            </a:r>
          </a:p>
          <a:p>
            <a:pPr marL="928361" lvl="1" indent="-464181" algn="l">
              <a:lnSpc>
                <a:spcPts val="6449"/>
              </a:lnSpc>
              <a:buFont typeface="Arial"/>
              <a:buChar char="•"/>
            </a:pPr>
            <a:r>
              <a:rPr lang="en-US" sz="4299">
                <a:solidFill>
                  <a:srgbClr val="011C50"/>
                </a:solidFill>
                <a:latin typeface="Gidole"/>
                <a:ea typeface="Gidole"/>
                <a:cs typeface="Gidole"/>
                <a:sym typeface="Gidole"/>
              </a:rPr>
              <a:t>don't be the first one down stairs or</a:t>
            </a:r>
          </a:p>
          <a:p>
            <a:pPr algn="l">
              <a:lnSpc>
                <a:spcPts val="6449"/>
              </a:lnSpc>
            </a:pPr>
            <a:r>
              <a:rPr lang="en-US" sz="4299">
                <a:solidFill>
                  <a:srgbClr val="011C50"/>
                </a:solidFill>
                <a:latin typeface="Gidole"/>
                <a:ea typeface="Gidole"/>
                <a:cs typeface="Gidole"/>
                <a:sym typeface="Gidole"/>
              </a:rPr>
              <a:t>      into rooms</a:t>
            </a:r>
          </a:p>
          <a:p>
            <a:pPr marL="928361" lvl="1" indent="-464181" algn="l">
              <a:lnSpc>
                <a:spcPts val="6449"/>
              </a:lnSpc>
              <a:buFont typeface="Arial"/>
              <a:buChar char="•"/>
            </a:pPr>
            <a:r>
              <a:rPr lang="en-US" sz="4299">
                <a:solidFill>
                  <a:srgbClr val="011C50"/>
                </a:solidFill>
                <a:latin typeface="Gidole"/>
                <a:ea typeface="Gidole"/>
                <a:cs typeface="Gidole"/>
                <a:sym typeface="Gidole"/>
              </a:rPr>
              <a:t>make sure someone knows where you are</a:t>
            </a:r>
          </a:p>
          <a:p>
            <a:pPr marL="928361" lvl="1" indent="-464181" algn="l">
              <a:lnSpc>
                <a:spcPts val="6449"/>
              </a:lnSpc>
              <a:buFont typeface="Arial"/>
              <a:buChar char="•"/>
            </a:pPr>
            <a:r>
              <a:rPr lang="en-US" sz="4299">
                <a:solidFill>
                  <a:srgbClr val="011C50"/>
                </a:solidFill>
                <a:latin typeface="Gidole"/>
                <a:ea typeface="Gidole"/>
                <a:cs typeface="Gidole"/>
                <a:sym typeface="Gidole"/>
              </a:rPr>
              <a:t>drive separately or have a buddy with you</a:t>
            </a:r>
          </a:p>
          <a:p>
            <a:pPr marL="928361" lvl="1" indent="-464181" algn="l">
              <a:lnSpc>
                <a:spcPts val="6449"/>
              </a:lnSpc>
              <a:buFont typeface="Arial"/>
              <a:buChar char="•"/>
            </a:pPr>
            <a:r>
              <a:rPr lang="en-US" sz="4299">
                <a:solidFill>
                  <a:srgbClr val="011C50"/>
                </a:solidFill>
                <a:latin typeface="Gidole"/>
                <a:ea typeface="Gidole"/>
                <a:cs typeface="Gidole"/>
                <a:sym typeface="Gidole"/>
              </a:rPr>
              <a:t>find the exits</a:t>
            </a:r>
          </a:p>
          <a:p>
            <a:pPr marL="928361" lvl="1" indent="-464181" algn="l">
              <a:lnSpc>
                <a:spcPts val="6449"/>
              </a:lnSpc>
              <a:buFont typeface="Arial"/>
              <a:buChar char="•"/>
            </a:pPr>
            <a:r>
              <a:rPr lang="en-US" sz="4299">
                <a:solidFill>
                  <a:srgbClr val="011C50"/>
                </a:solidFill>
                <a:latin typeface="Gidole"/>
                <a:ea typeface="Gidole"/>
                <a:cs typeface="Gidole"/>
                <a:sym typeface="Gidole"/>
              </a:rPr>
              <a:t>beware of showings that are rushed, last minute, late, during bad weather, remote, or at a vacant property or poorly lit location</a:t>
            </a:r>
          </a:p>
          <a:p>
            <a:pPr algn="l">
              <a:lnSpc>
                <a:spcPts val="6149"/>
              </a:lnSpc>
            </a:pPr>
            <a:endParaRPr lang="en-US" sz="4299">
              <a:solidFill>
                <a:srgbClr val="011C50"/>
              </a:solidFill>
              <a:latin typeface="Gidole"/>
              <a:ea typeface="Gidole"/>
              <a:cs typeface="Gidole"/>
              <a:sym typeface="Gidole"/>
            </a:endParaRPr>
          </a:p>
        </p:txBody>
      </p:sp>
      <p:sp>
        <p:nvSpPr>
          <p:cNvPr id="6" name="TextBox 6"/>
          <p:cNvSpPr txBox="1"/>
          <p:nvPr/>
        </p:nvSpPr>
        <p:spPr>
          <a:xfrm>
            <a:off x="398657" y="779250"/>
            <a:ext cx="9665447" cy="1581150"/>
          </a:xfrm>
          <a:prstGeom prst="rect">
            <a:avLst/>
          </a:prstGeom>
        </p:spPr>
        <p:txBody>
          <a:bodyPr lIns="0" tIns="0" rIns="0" bIns="0" rtlCol="0" anchor="t">
            <a:spAutoFit/>
          </a:bodyPr>
          <a:lstStyle/>
          <a:p>
            <a:pPr algn="l">
              <a:lnSpc>
                <a:spcPts val="6240"/>
              </a:lnSpc>
              <a:spcBef>
                <a:spcPct val="0"/>
              </a:spcBef>
            </a:pPr>
            <a:r>
              <a:rPr lang="en-US" sz="5200">
                <a:solidFill>
                  <a:srgbClr val="000000"/>
                </a:solidFill>
                <a:latin typeface="League Spartan"/>
                <a:ea typeface="League Spartan"/>
                <a:cs typeface="League Spartan"/>
                <a:sym typeface="League Spartan"/>
              </a:rPr>
              <a:t>Tips for When You Do Meet a Stranger On Site</a:t>
            </a:r>
          </a:p>
        </p:txBody>
      </p:sp>
      <p:sp>
        <p:nvSpPr>
          <p:cNvPr id="7" name="Freeform 7"/>
          <p:cNvSpPr/>
          <p:nvPr/>
        </p:nvSpPr>
        <p:spPr>
          <a:xfrm>
            <a:off x="13221459" y="9019349"/>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3361482" cy="11112500"/>
          </a:xfrm>
          <a:prstGeom prst="rect">
            <a:avLst/>
          </a:prstGeom>
          <a:solidFill>
            <a:srgbClr val="FFFFFF"/>
          </a:solidFill>
        </p:spPr>
      </p:sp>
      <p:sp>
        <p:nvSpPr>
          <p:cNvPr id="3" name="TextBox 3"/>
          <p:cNvSpPr txBox="1"/>
          <p:nvPr/>
        </p:nvSpPr>
        <p:spPr>
          <a:xfrm>
            <a:off x="13772451" y="1115059"/>
            <a:ext cx="4077732" cy="2371725"/>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REALTOR® PERSONAL SAFETY</a:t>
            </a:r>
          </a:p>
        </p:txBody>
      </p:sp>
      <p:sp>
        <p:nvSpPr>
          <p:cNvPr id="4" name="TextBox 4"/>
          <p:cNvSpPr txBox="1"/>
          <p:nvPr/>
        </p:nvSpPr>
        <p:spPr>
          <a:xfrm>
            <a:off x="379409" y="1057910"/>
            <a:ext cx="12501062" cy="8285480"/>
          </a:xfrm>
          <a:prstGeom prst="rect">
            <a:avLst/>
          </a:prstGeom>
        </p:spPr>
        <p:txBody>
          <a:bodyPr lIns="0" tIns="0" rIns="0" bIns="0" rtlCol="0" anchor="t">
            <a:spAutoFit/>
          </a:bodyPr>
          <a:lstStyle/>
          <a:p>
            <a:pPr algn="l">
              <a:lnSpc>
                <a:spcPts val="6109"/>
              </a:lnSpc>
            </a:pPr>
            <a:r>
              <a:rPr lang="en-US" sz="4699">
                <a:solidFill>
                  <a:srgbClr val="011C50"/>
                </a:solidFill>
                <a:latin typeface="Gidole"/>
                <a:ea typeface="Gidole"/>
                <a:cs typeface="Gidole"/>
                <a:sym typeface="Gidole"/>
              </a:rPr>
              <a:t>FREE MEMBER SAFETY APP:</a:t>
            </a:r>
          </a:p>
          <a:p>
            <a:pPr algn="l">
              <a:lnSpc>
                <a:spcPts val="3769"/>
              </a:lnSpc>
            </a:pPr>
            <a:endParaRPr lang="en-US" sz="4699">
              <a:solidFill>
                <a:srgbClr val="011C50"/>
              </a:solidFill>
              <a:latin typeface="Gidole"/>
              <a:ea typeface="Gidole"/>
              <a:cs typeface="Gidole"/>
              <a:sym typeface="Gidole"/>
            </a:endParaRPr>
          </a:p>
          <a:p>
            <a:pPr marL="971540" lvl="1" indent="-485770" algn="l">
              <a:lnSpc>
                <a:spcPts val="5849"/>
              </a:lnSpc>
              <a:buFont typeface="Arial"/>
              <a:buChar char="•"/>
            </a:pPr>
            <a:r>
              <a:rPr lang="en-US" sz="4499">
                <a:solidFill>
                  <a:srgbClr val="011C50"/>
                </a:solidFill>
                <a:latin typeface="Gidole"/>
                <a:ea typeface="Gidole"/>
                <a:cs typeface="Gidole"/>
                <a:sym typeface="Gidole"/>
              </a:rPr>
              <a:t>In 2021, RASCW partnered with SafeShowings to provide members free access to their mobile app designed to keep REALTORS® safe.</a:t>
            </a:r>
          </a:p>
          <a:p>
            <a:pPr algn="l">
              <a:lnSpc>
                <a:spcPts val="3119"/>
              </a:lnSpc>
            </a:pPr>
            <a:endParaRPr lang="en-US" sz="4499">
              <a:solidFill>
                <a:srgbClr val="011C50"/>
              </a:solidFill>
              <a:latin typeface="Gidole"/>
              <a:ea typeface="Gidole"/>
              <a:cs typeface="Gidole"/>
              <a:sym typeface="Gidole"/>
            </a:endParaRPr>
          </a:p>
          <a:p>
            <a:pPr marL="971540" lvl="1" indent="-485770" algn="l">
              <a:lnSpc>
                <a:spcPts val="5849"/>
              </a:lnSpc>
              <a:buFont typeface="Arial"/>
              <a:buChar char="•"/>
            </a:pPr>
            <a:r>
              <a:rPr lang="en-US" sz="4499" u="sng">
                <a:solidFill>
                  <a:srgbClr val="011C50"/>
                </a:solidFill>
                <a:latin typeface="Gidole"/>
                <a:ea typeface="Gidole"/>
                <a:cs typeface="Gidole"/>
                <a:sym typeface="Gidole"/>
                <a:hlinkClick r:id="rId2" tooltip="https://www.rascw.org/wp-content/uploads/2021/09/Getting-Started.-SafeShowings.-instructions-SSE-flyer.pdf"/>
              </a:rPr>
              <a:t>Click here for details and to download the app</a:t>
            </a:r>
          </a:p>
          <a:p>
            <a:pPr algn="l">
              <a:lnSpc>
                <a:spcPts val="3119"/>
              </a:lnSpc>
            </a:pPr>
            <a:endParaRPr lang="en-US" sz="4499" u="sng">
              <a:solidFill>
                <a:srgbClr val="011C50"/>
              </a:solidFill>
              <a:latin typeface="Gidole"/>
              <a:ea typeface="Gidole"/>
              <a:cs typeface="Gidole"/>
              <a:sym typeface="Gidole"/>
              <a:hlinkClick r:id="rId2" tooltip="https://www.rascw.org/wp-content/uploads/2021/09/Getting-Started.-SafeShowings.-instructions-SSE-flyer.pdf"/>
            </a:endParaRPr>
          </a:p>
          <a:p>
            <a:pPr marL="971540" lvl="1" indent="-485770" algn="l">
              <a:lnSpc>
                <a:spcPts val="5849"/>
              </a:lnSpc>
              <a:buFont typeface="Arial"/>
              <a:buChar char="•"/>
            </a:pPr>
            <a:r>
              <a:rPr lang="en-US" sz="4499" u="sng">
                <a:solidFill>
                  <a:srgbClr val="011C50"/>
                </a:solidFill>
                <a:latin typeface="Gidole"/>
                <a:ea typeface="Gidole"/>
                <a:cs typeface="Gidole"/>
                <a:sym typeface="Gidole"/>
                <a:hlinkClick r:id="rId3" tooltip="https://www.rascw.org/resources/realtor-safety-tools-resources/"/>
              </a:rPr>
              <a:t>Click here for more RASCW safety resources</a:t>
            </a:r>
          </a:p>
          <a:p>
            <a:pPr algn="l">
              <a:lnSpc>
                <a:spcPts val="3119"/>
              </a:lnSpc>
            </a:pPr>
            <a:endParaRPr lang="en-US" sz="4499" u="sng">
              <a:solidFill>
                <a:srgbClr val="011C50"/>
              </a:solidFill>
              <a:latin typeface="Gidole"/>
              <a:ea typeface="Gidole"/>
              <a:cs typeface="Gidole"/>
              <a:sym typeface="Gidole"/>
              <a:hlinkClick r:id="rId3" tooltip="https://www.rascw.org/resources/realtor-safety-tools-resources/"/>
            </a:endParaRPr>
          </a:p>
          <a:p>
            <a:pPr marL="971540" lvl="1" indent="-485770" algn="l">
              <a:lnSpc>
                <a:spcPts val="5849"/>
              </a:lnSpc>
              <a:buFont typeface="Arial"/>
              <a:buChar char="•"/>
            </a:pPr>
            <a:r>
              <a:rPr lang="en-US" sz="4499">
                <a:solidFill>
                  <a:srgbClr val="011C50"/>
                </a:solidFill>
                <a:latin typeface="Gidole"/>
                <a:ea typeface="Gidole"/>
                <a:cs typeface="Gidole"/>
                <a:sym typeface="Gidole"/>
              </a:rPr>
              <a:t>RASCW offers a free annual safety program, usually in September. Watch the website and social media for information.</a:t>
            </a:r>
          </a:p>
        </p:txBody>
      </p:sp>
      <p:sp>
        <p:nvSpPr>
          <p:cNvPr id="5" name="Freeform 5"/>
          <p:cNvSpPr/>
          <p:nvPr/>
        </p:nvSpPr>
        <p:spPr>
          <a:xfrm>
            <a:off x="14294105" y="9126109"/>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4"/>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1448" y="-1022554"/>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sp>
        <p:nvSpPr>
          <p:cNvPr id="5" name="TextBox 5"/>
          <p:cNvSpPr txBox="1"/>
          <p:nvPr/>
        </p:nvSpPr>
        <p:spPr>
          <a:xfrm>
            <a:off x="3753701" y="2320771"/>
            <a:ext cx="12976209" cy="6617336"/>
          </a:xfrm>
          <a:prstGeom prst="rect">
            <a:avLst/>
          </a:prstGeom>
        </p:spPr>
        <p:txBody>
          <a:bodyPr lIns="0" tIns="0" rIns="0" bIns="0" rtlCol="0" anchor="t">
            <a:spAutoFit/>
          </a:bodyPr>
          <a:lstStyle/>
          <a:p>
            <a:pPr algn="r">
              <a:lnSpc>
                <a:spcPts val="6079"/>
              </a:lnSpc>
            </a:pPr>
            <a:r>
              <a:rPr lang="en-US" sz="3799" spc="37">
                <a:solidFill>
                  <a:srgbClr val="011C50"/>
                </a:solidFill>
                <a:latin typeface="Gidole"/>
                <a:ea typeface="Gidole"/>
                <a:cs typeface="Gidole"/>
                <a:sym typeface="Gidole"/>
              </a:rPr>
              <a:t>Use of “REALTOR®”</a:t>
            </a:r>
          </a:p>
          <a:p>
            <a:pPr algn="r">
              <a:lnSpc>
                <a:spcPts val="6079"/>
              </a:lnSpc>
            </a:pPr>
            <a:r>
              <a:rPr lang="en-US" sz="3799" spc="37">
                <a:solidFill>
                  <a:srgbClr val="011C50"/>
                </a:solidFill>
                <a:latin typeface="Gidole"/>
                <a:ea typeface="Gidole"/>
                <a:cs typeface="Gidole"/>
                <a:sym typeface="Gidole"/>
              </a:rPr>
              <a:t>You &amp; Your Associations</a:t>
            </a:r>
          </a:p>
          <a:p>
            <a:pPr algn="r">
              <a:lnSpc>
                <a:spcPts val="6079"/>
              </a:lnSpc>
            </a:pPr>
            <a:r>
              <a:rPr lang="en-US" sz="3799" spc="37">
                <a:solidFill>
                  <a:srgbClr val="011C50"/>
                </a:solidFill>
                <a:latin typeface="Gidole"/>
                <a:ea typeface="Gidole"/>
                <a:cs typeface="Gidole"/>
                <a:sym typeface="Gidole"/>
              </a:rPr>
              <a:t>Advocacy</a:t>
            </a:r>
          </a:p>
          <a:p>
            <a:pPr algn="r">
              <a:lnSpc>
                <a:spcPts val="6079"/>
              </a:lnSpc>
            </a:pPr>
            <a:r>
              <a:rPr lang="en-US" sz="3799" spc="37">
                <a:solidFill>
                  <a:srgbClr val="011C50"/>
                </a:solidFill>
                <a:latin typeface="Gidole"/>
                <a:ea typeface="Gidole"/>
                <a:cs typeface="Gidole"/>
                <a:sym typeface="Gidole"/>
              </a:rPr>
              <a:t>Professionalism: Antitrust, Personal Safety, and Cybersecurity </a:t>
            </a:r>
          </a:p>
          <a:p>
            <a:pPr algn="r">
              <a:lnSpc>
                <a:spcPts val="6079"/>
              </a:lnSpc>
            </a:pPr>
            <a:r>
              <a:rPr lang="en-US" sz="3799" spc="37">
                <a:solidFill>
                  <a:srgbClr val="011C50"/>
                </a:solidFill>
                <a:latin typeface="Gidole"/>
                <a:ea typeface="Gidole"/>
                <a:cs typeface="Gidole"/>
                <a:sym typeface="Gidole"/>
              </a:rPr>
              <a:t>Professional Standards: Ethics &amp; Arbitration</a:t>
            </a:r>
          </a:p>
          <a:p>
            <a:pPr algn="r">
              <a:lnSpc>
                <a:spcPts val="6079"/>
              </a:lnSpc>
            </a:pPr>
            <a:r>
              <a:rPr lang="en-US" sz="3799" spc="37">
                <a:solidFill>
                  <a:srgbClr val="011C50"/>
                </a:solidFill>
                <a:latin typeface="Gidole"/>
                <a:ea typeface="Gidole"/>
                <a:cs typeface="Gidole"/>
                <a:sym typeface="Gidole"/>
              </a:rPr>
              <a:t>Fair Housing</a:t>
            </a:r>
          </a:p>
          <a:p>
            <a:pPr algn="r">
              <a:lnSpc>
                <a:spcPts val="6079"/>
              </a:lnSpc>
            </a:pPr>
            <a:r>
              <a:rPr lang="en-US" sz="3799" spc="37">
                <a:solidFill>
                  <a:srgbClr val="011C50"/>
                </a:solidFill>
                <a:latin typeface="Gidole"/>
                <a:ea typeface="Gidole"/>
                <a:cs typeface="Gidole"/>
                <a:sym typeface="Gidole"/>
              </a:rPr>
              <a:t>RASCW President &amp; Your Swearing In</a:t>
            </a:r>
          </a:p>
          <a:p>
            <a:pPr algn="r">
              <a:lnSpc>
                <a:spcPts val="3839"/>
              </a:lnSpc>
            </a:pPr>
            <a:endParaRPr lang="en-US" sz="3799" spc="37">
              <a:solidFill>
                <a:srgbClr val="011C50"/>
              </a:solidFill>
              <a:latin typeface="Gidole"/>
              <a:ea typeface="Gidole"/>
              <a:cs typeface="Gidole"/>
              <a:sym typeface="Gidole"/>
            </a:endParaRPr>
          </a:p>
          <a:p>
            <a:pPr algn="r">
              <a:lnSpc>
                <a:spcPts val="6079"/>
              </a:lnSpc>
            </a:pPr>
            <a:r>
              <a:rPr lang="en-US" sz="3799" spc="37">
                <a:solidFill>
                  <a:srgbClr val="011C50"/>
                </a:solidFill>
                <a:latin typeface="Gidole"/>
                <a:ea typeface="Gidole"/>
                <a:cs typeface="Gidole"/>
                <a:sym typeface="Gidole"/>
              </a:rPr>
              <a:t>Optional Paragon Basics Training @3:00</a:t>
            </a:r>
          </a:p>
        </p:txBody>
      </p:sp>
      <p:sp>
        <p:nvSpPr>
          <p:cNvPr id="6" name="TextBox 6"/>
          <p:cNvSpPr txBox="1"/>
          <p:nvPr/>
        </p:nvSpPr>
        <p:spPr>
          <a:xfrm>
            <a:off x="8734130" y="1365606"/>
            <a:ext cx="7995780" cy="790575"/>
          </a:xfrm>
          <a:prstGeom prst="rect">
            <a:avLst/>
          </a:prstGeom>
        </p:spPr>
        <p:txBody>
          <a:bodyPr lIns="0" tIns="0" rIns="0" bIns="0" rtlCol="0" anchor="t">
            <a:spAutoFit/>
          </a:bodyPr>
          <a:lstStyle/>
          <a:p>
            <a:pPr algn="r">
              <a:lnSpc>
                <a:spcPts val="6240"/>
              </a:lnSpc>
            </a:pPr>
            <a:r>
              <a:rPr lang="en-US" sz="5200">
                <a:solidFill>
                  <a:srgbClr val="011C50"/>
                </a:solidFill>
                <a:latin typeface="League Spartan"/>
                <a:ea typeface="League Spartan"/>
                <a:cs typeface="League Spartan"/>
                <a:sym typeface="League Spartan"/>
              </a:rPr>
              <a:t>WHAT WE'LL COVER</a:t>
            </a:r>
          </a:p>
        </p:txBody>
      </p:sp>
      <p:sp>
        <p:nvSpPr>
          <p:cNvPr id="7" name="Freeform 7"/>
          <p:cNvSpPr/>
          <p:nvPr/>
        </p:nvSpPr>
        <p:spPr>
          <a:xfrm>
            <a:off x="244916" y="9140537"/>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6"/>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993691"/>
            <a:ext cx="19636238" cy="2021432"/>
            <a:chOff x="0" y="0"/>
            <a:chExt cx="2507534" cy="258135"/>
          </a:xfrm>
        </p:grpSpPr>
        <p:sp>
          <p:nvSpPr>
            <p:cNvPr id="3" name="Freeform 3"/>
            <p:cNvSpPr/>
            <p:nvPr/>
          </p:nvSpPr>
          <p:spPr>
            <a:xfrm>
              <a:off x="0" y="0"/>
              <a:ext cx="2507534" cy="258135"/>
            </a:xfrm>
            <a:custGeom>
              <a:avLst/>
              <a:gdLst/>
              <a:ahLst/>
              <a:cxnLst/>
              <a:rect l="l" t="t" r="r" b="b"/>
              <a:pathLst>
                <a:path w="2507534" h="258135">
                  <a:moveTo>
                    <a:pt x="0" y="0"/>
                  </a:moveTo>
                  <a:lnTo>
                    <a:pt x="2507534" y="0"/>
                  </a:lnTo>
                  <a:lnTo>
                    <a:pt x="2507534" y="258135"/>
                  </a:lnTo>
                  <a:lnTo>
                    <a:pt x="0" y="258135"/>
                  </a:lnTo>
                  <a:close/>
                </a:path>
              </a:pathLst>
            </a:custGeom>
            <a:solidFill>
              <a:srgbClr val="011C50"/>
            </a:solidFill>
          </p:spPr>
        </p:sp>
      </p:grpSp>
      <p:grpSp>
        <p:nvGrpSpPr>
          <p:cNvPr id="4" name="Group 4"/>
          <p:cNvGrpSpPr/>
          <p:nvPr/>
        </p:nvGrpSpPr>
        <p:grpSpPr>
          <a:xfrm>
            <a:off x="-2047899" y="-2157747"/>
            <a:ext cx="9201199" cy="9700295"/>
            <a:chOff x="0" y="0"/>
            <a:chExt cx="12268265" cy="12933727"/>
          </a:xfrm>
        </p:grpSpPr>
        <p:sp>
          <p:nvSpPr>
            <p:cNvPr id="5" name="Freeform 5"/>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7" name="TextBox 7"/>
          <p:cNvSpPr txBox="1"/>
          <p:nvPr/>
        </p:nvSpPr>
        <p:spPr>
          <a:xfrm>
            <a:off x="815697" y="1200150"/>
            <a:ext cx="10471243" cy="790575"/>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REALTOR® PERSONAL SAFETY</a:t>
            </a:r>
          </a:p>
        </p:txBody>
      </p:sp>
      <p:sp>
        <p:nvSpPr>
          <p:cNvPr id="8" name="TextBox 8"/>
          <p:cNvSpPr txBox="1"/>
          <p:nvPr/>
        </p:nvSpPr>
        <p:spPr>
          <a:xfrm>
            <a:off x="815697" y="2144394"/>
            <a:ext cx="16847106" cy="7171056"/>
          </a:xfrm>
          <a:prstGeom prst="rect">
            <a:avLst/>
          </a:prstGeom>
        </p:spPr>
        <p:txBody>
          <a:bodyPr lIns="0" tIns="0" rIns="0" bIns="0" rtlCol="0" anchor="t">
            <a:spAutoFit/>
          </a:bodyPr>
          <a:lstStyle/>
          <a:p>
            <a:pPr algn="l">
              <a:lnSpc>
                <a:spcPts val="5979"/>
              </a:lnSpc>
            </a:pPr>
            <a:r>
              <a:rPr lang="en-US" sz="4599">
                <a:solidFill>
                  <a:srgbClr val="FFFFFF"/>
                </a:solidFill>
                <a:latin typeface="Gidole"/>
                <a:ea typeface="Gidole"/>
                <a:cs typeface="Gidole"/>
                <a:sym typeface="Gidole"/>
              </a:rPr>
              <a:t>NAR REALTOR® SAFETY PROGRAM PROVIDES:</a:t>
            </a:r>
          </a:p>
          <a:p>
            <a:pPr algn="l">
              <a:lnSpc>
                <a:spcPts val="3899"/>
              </a:lnSpc>
            </a:pPr>
            <a:endParaRPr lang="en-US" sz="4599">
              <a:solidFill>
                <a:srgbClr val="FFFFFF"/>
              </a:solidFill>
              <a:latin typeface="Gidole"/>
              <a:ea typeface="Gidole"/>
              <a:cs typeface="Gidole"/>
              <a:sym typeface="Gidole"/>
            </a:endParaRPr>
          </a:p>
          <a:p>
            <a:pPr marL="993130" lvl="1" indent="-496565" algn="l">
              <a:lnSpc>
                <a:spcPts val="5979"/>
              </a:lnSpc>
              <a:buFont typeface="Arial"/>
              <a:buChar char="•"/>
            </a:pPr>
            <a:r>
              <a:rPr lang="en-US" sz="4599">
                <a:solidFill>
                  <a:srgbClr val="FFFFFF"/>
                </a:solidFill>
                <a:latin typeface="Gidole"/>
                <a:ea typeface="Gidole"/>
                <a:cs typeface="Gidole"/>
                <a:sym typeface="Gidole"/>
              </a:rPr>
              <a:t>Help with planning safety strategy</a:t>
            </a:r>
          </a:p>
          <a:p>
            <a:pPr marL="993130" lvl="1" indent="-496565" algn="l">
              <a:lnSpc>
                <a:spcPts val="5979"/>
              </a:lnSpc>
              <a:buFont typeface="Arial"/>
              <a:buChar char="•"/>
            </a:pPr>
            <a:r>
              <a:rPr lang="en-US" sz="4599">
                <a:solidFill>
                  <a:srgbClr val="FFFFFF"/>
                </a:solidFill>
                <a:latin typeface="Gidole"/>
                <a:ea typeface="Gidole"/>
                <a:cs typeface="Gidole"/>
                <a:sym typeface="Gidole"/>
              </a:rPr>
              <a:t>Tips and best practices</a:t>
            </a:r>
          </a:p>
          <a:p>
            <a:pPr marL="993130" lvl="1" indent="-496565" algn="l">
              <a:lnSpc>
                <a:spcPts val="5979"/>
              </a:lnSpc>
              <a:buFont typeface="Arial"/>
              <a:buChar char="•"/>
            </a:pPr>
            <a:r>
              <a:rPr lang="en-US" sz="4599">
                <a:solidFill>
                  <a:srgbClr val="FFFFFF"/>
                </a:solidFill>
                <a:latin typeface="Gidole"/>
                <a:ea typeface="Gidole"/>
                <a:cs typeface="Gidole"/>
                <a:sym typeface="Gidole"/>
              </a:rPr>
              <a:t>Safety training videos</a:t>
            </a:r>
          </a:p>
          <a:p>
            <a:pPr algn="l">
              <a:lnSpc>
                <a:spcPts val="2989"/>
              </a:lnSpc>
            </a:pPr>
            <a:endParaRPr lang="en-US" sz="4599">
              <a:solidFill>
                <a:srgbClr val="FFFFFF"/>
              </a:solidFill>
              <a:latin typeface="Gidole"/>
              <a:ea typeface="Gidole"/>
              <a:cs typeface="Gidole"/>
              <a:sym typeface="Gidole"/>
            </a:endParaRPr>
          </a:p>
          <a:p>
            <a:pPr marL="993130" lvl="1" indent="-496565" algn="l">
              <a:lnSpc>
                <a:spcPts val="5979"/>
              </a:lnSpc>
              <a:buFont typeface="Arial"/>
              <a:buChar char="•"/>
            </a:pPr>
            <a:r>
              <a:rPr lang="en-US" sz="4599">
                <a:solidFill>
                  <a:srgbClr val="FFFFFF"/>
                </a:solidFill>
                <a:latin typeface="Gidole"/>
                <a:ea typeface="Gidole"/>
                <a:cs typeface="Gidole"/>
                <a:sym typeface="Gidole"/>
              </a:rPr>
              <a:t>Among those who participated in a REALTOR® safety course, 39 percent said they fee</a:t>
            </a:r>
            <a:r>
              <a:rPr lang="en-US" sz="4599" u="none">
                <a:solidFill>
                  <a:srgbClr val="FFFFFF"/>
                </a:solidFill>
                <a:latin typeface="Gidole"/>
                <a:ea typeface="Gidole"/>
                <a:cs typeface="Gidole"/>
                <a:sym typeface="Gidole"/>
              </a:rPr>
              <a:t>l</a:t>
            </a:r>
            <a:r>
              <a:rPr lang="en-US" sz="4599">
                <a:solidFill>
                  <a:srgbClr val="FFFFFF"/>
                </a:solidFill>
                <a:latin typeface="Gidole"/>
                <a:ea typeface="Gidole"/>
                <a:cs typeface="Gidole"/>
                <a:sym typeface="Gidole"/>
              </a:rPr>
              <a:t> more</a:t>
            </a:r>
            <a:r>
              <a:rPr lang="en-US" sz="4599" u="none">
                <a:solidFill>
                  <a:srgbClr val="FFFFFF"/>
                </a:solidFill>
                <a:latin typeface="Gidole"/>
                <a:ea typeface="Gidole"/>
                <a:cs typeface="Gidole"/>
                <a:sym typeface="Gidole"/>
              </a:rPr>
              <a:t> </a:t>
            </a:r>
            <a:r>
              <a:rPr lang="en-US" sz="4599">
                <a:solidFill>
                  <a:srgbClr val="FFFFFF"/>
                </a:solidFill>
                <a:latin typeface="Gidole"/>
                <a:ea typeface="Gidole"/>
                <a:cs typeface="Gidole"/>
                <a:sym typeface="Gidole"/>
              </a:rPr>
              <a:t>pr</a:t>
            </a:r>
            <a:r>
              <a:rPr lang="en-US" sz="4599" u="none">
                <a:solidFill>
                  <a:srgbClr val="FFFFFF"/>
                </a:solidFill>
                <a:latin typeface="Gidole"/>
                <a:ea typeface="Gidole"/>
                <a:cs typeface="Gidole"/>
                <a:sym typeface="Gidole"/>
              </a:rPr>
              <a:t>e</a:t>
            </a:r>
            <a:r>
              <a:rPr lang="en-US" sz="4599">
                <a:solidFill>
                  <a:srgbClr val="FFFFFF"/>
                </a:solidFill>
                <a:latin typeface="Gidole"/>
                <a:ea typeface="Gidole"/>
                <a:cs typeface="Gidole"/>
                <a:sym typeface="Gidole"/>
              </a:rPr>
              <a:t>pa</a:t>
            </a:r>
            <a:r>
              <a:rPr lang="en-US" sz="4599" u="none">
                <a:solidFill>
                  <a:srgbClr val="FFFFFF"/>
                </a:solidFill>
                <a:latin typeface="Gidole"/>
                <a:ea typeface="Gidole"/>
                <a:cs typeface="Gidole"/>
                <a:sym typeface="Gidole"/>
              </a:rPr>
              <a:t>re</a:t>
            </a:r>
            <a:r>
              <a:rPr lang="en-US" sz="4599">
                <a:solidFill>
                  <a:srgbClr val="FFFFFF"/>
                </a:solidFill>
                <a:latin typeface="Gidole"/>
                <a:ea typeface="Gidole"/>
                <a:cs typeface="Gidole"/>
                <a:sym typeface="Gidole"/>
              </a:rPr>
              <a:t>d</a:t>
            </a:r>
            <a:r>
              <a:rPr lang="en-US" sz="4599" u="none">
                <a:solidFill>
                  <a:srgbClr val="FFFFFF"/>
                </a:solidFill>
                <a:latin typeface="Gidole"/>
                <a:ea typeface="Gidole"/>
                <a:cs typeface="Gidole"/>
                <a:sym typeface="Gidole"/>
              </a:rPr>
              <a:t> for </a:t>
            </a:r>
            <a:r>
              <a:rPr lang="en-US" sz="4599">
                <a:solidFill>
                  <a:srgbClr val="FFFFFF"/>
                </a:solidFill>
                <a:latin typeface="Gidole"/>
                <a:ea typeface="Gidole"/>
                <a:cs typeface="Gidole"/>
                <a:sym typeface="Gidole"/>
              </a:rPr>
              <a:t>unknown si</a:t>
            </a:r>
            <a:r>
              <a:rPr lang="en-US" sz="4599" u="none">
                <a:solidFill>
                  <a:srgbClr val="FFFFFF"/>
                </a:solidFill>
                <a:latin typeface="Gidole"/>
                <a:ea typeface="Gidole"/>
                <a:cs typeface="Gidole"/>
                <a:sym typeface="Gidole"/>
              </a:rPr>
              <a:t>t</a:t>
            </a:r>
            <a:r>
              <a:rPr lang="en-US" sz="4599">
                <a:solidFill>
                  <a:srgbClr val="FFFFFF"/>
                </a:solidFill>
                <a:latin typeface="Gidole"/>
                <a:ea typeface="Gidole"/>
                <a:cs typeface="Gidole"/>
                <a:sym typeface="Gidole"/>
              </a:rPr>
              <a:t>u</a:t>
            </a:r>
            <a:r>
              <a:rPr lang="en-US" sz="4599" u="none">
                <a:solidFill>
                  <a:srgbClr val="FFFFFF"/>
                </a:solidFill>
                <a:latin typeface="Gidole"/>
                <a:ea typeface="Gidole"/>
                <a:cs typeface="Gidole"/>
                <a:sym typeface="Gidole"/>
              </a:rPr>
              <a:t>a</a:t>
            </a:r>
            <a:r>
              <a:rPr lang="en-US" sz="4599">
                <a:solidFill>
                  <a:srgbClr val="FFFFFF"/>
                </a:solidFill>
                <a:latin typeface="Gidole"/>
                <a:ea typeface="Gidole"/>
                <a:cs typeface="Gidole"/>
                <a:sym typeface="Gidole"/>
              </a:rPr>
              <a:t>t</a:t>
            </a:r>
            <a:r>
              <a:rPr lang="en-US" sz="4599" u="none">
                <a:solidFill>
                  <a:srgbClr val="FFFFFF"/>
                </a:solidFill>
                <a:latin typeface="Gidole"/>
                <a:ea typeface="Gidole"/>
                <a:cs typeface="Gidole"/>
                <a:sym typeface="Gidole"/>
              </a:rPr>
              <a:t>i</a:t>
            </a:r>
            <a:r>
              <a:rPr lang="en-US" sz="4599">
                <a:solidFill>
                  <a:srgbClr val="FFFFFF"/>
                </a:solidFill>
                <a:latin typeface="Gidole"/>
                <a:ea typeface="Gidole"/>
                <a:cs typeface="Gidole"/>
                <a:sym typeface="Gidole"/>
              </a:rPr>
              <a:t>on</a:t>
            </a:r>
            <a:r>
              <a:rPr lang="en-US" sz="4599" u="none">
                <a:solidFill>
                  <a:srgbClr val="FFFFFF"/>
                </a:solidFill>
                <a:latin typeface="Gidole"/>
                <a:ea typeface="Gidole"/>
                <a:cs typeface="Gidole"/>
                <a:sym typeface="Gidole"/>
              </a:rPr>
              <a:t>s a</a:t>
            </a:r>
            <a:r>
              <a:rPr lang="en-US" sz="4599">
                <a:solidFill>
                  <a:srgbClr val="FFFFFF"/>
                </a:solidFill>
                <a:latin typeface="Gidole"/>
                <a:ea typeface="Gidole"/>
                <a:cs typeface="Gidole"/>
                <a:sym typeface="Gidole"/>
              </a:rPr>
              <a:t>fter</a:t>
            </a:r>
            <a:r>
              <a:rPr lang="en-US" sz="4599" u="none">
                <a:solidFill>
                  <a:srgbClr val="FFFFFF"/>
                </a:solidFill>
                <a:latin typeface="Gidole"/>
                <a:ea typeface="Gidole"/>
                <a:cs typeface="Gidole"/>
                <a:sym typeface="Gidole"/>
              </a:rPr>
              <a:t> t</a:t>
            </a:r>
            <a:r>
              <a:rPr lang="en-US" sz="4599">
                <a:solidFill>
                  <a:srgbClr val="FFFFFF"/>
                </a:solidFill>
                <a:latin typeface="Gidole"/>
                <a:ea typeface="Gidole"/>
                <a:cs typeface="Gidole"/>
                <a:sym typeface="Gidole"/>
              </a:rPr>
              <a:t>aki</a:t>
            </a:r>
            <a:r>
              <a:rPr lang="en-US" sz="4599" u="none">
                <a:solidFill>
                  <a:srgbClr val="FFFFFF"/>
                </a:solidFill>
                <a:latin typeface="Gidole"/>
                <a:ea typeface="Gidole"/>
                <a:cs typeface="Gidole"/>
                <a:sym typeface="Gidole"/>
              </a:rPr>
              <a:t>n</a:t>
            </a:r>
            <a:r>
              <a:rPr lang="en-US" sz="4599">
                <a:solidFill>
                  <a:srgbClr val="FFFFFF"/>
                </a:solidFill>
                <a:latin typeface="Gidole"/>
                <a:ea typeface="Gidole"/>
                <a:cs typeface="Gidole"/>
                <a:sym typeface="Gidole"/>
              </a:rPr>
              <a:t>g</a:t>
            </a:r>
            <a:r>
              <a:rPr lang="en-US" sz="4599" u="none">
                <a:solidFill>
                  <a:srgbClr val="FFFFFF"/>
                </a:solidFill>
                <a:latin typeface="Gidole"/>
                <a:ea typeface="Gidole"/>
                <a:cs typeface="Gidole"/>
                <a:sym typeface="Gidole"/>
              </a:rPr>
              <a:t> the </a:t>
            </a:r>
            <a:r>
              <a:rPr lang="en-US" sz="4599">
                <a:solidFill>
                  <a:srgbClr val="FFFFFF"/>
                </a:solidFill>
                <a:latin typeface="Gidole"/>
                <a:ea typeface="Gidole"/>
                <a:cs typeface="Gidole"/>
                <a:sym typeface="Gidole"/>
              </a:rPr>
              <a:t>course.</a:t>
            </a:r>
          </a:p>
          <a:p>
            <a:pPr algn="l">
              <a:lnSpc>
                <a:spcPts val="2470"/>
              </a:lnSpc>
            </a:pPr>
            <a:endParaRPr lang="en-US" sz="4599">
              <a:solidFill>
                <a:srgbClr val="FFFFFF"/>
              </a:solidFill>
              <a:latin typeface="Gidole"/>
              <a:ea typeface="Gidole"/>
              <a:cs typeface="Gidole"/>
              <a:sym typeface="Gidole"/>
            </a:endParaRPr>
          </a:p>
          <a:p>
            <a:pPr algn="ctr">
              <a:lnSpc>
                <a:spcPts val="5979"/>
              </a:lnSpc>
            </a:pPr>
            <a:r>
              <a:rPr lang="en-US" sz="4599" u="sng">
                <a:solidFill>
                  <a:srgbClr val="FFFFFF"/>
                </a:solidFill>
                <a:latin typeface="Gidole"/>
                <a:ea typeface="Gidole"/>
                <a:cs typeface="Gidole"/>
                <a:sym typeface="Gidole"/>
                <a:hlinkClick r:id="rId4" tooltip="https://www.nar.realtor/safety"/>
              </a:rPr>
              <a:t>https://www.nar.realtor/safety</a:t>
            </a:r>
          </a:p>
        </p:txBody>
      </p:sp>
      <p:sp>
        <p:nvSpPr>
          <p:cNvPr id="9" name="Freeform 9"/>
          <p:cNvSpPr/>
          <p:nvPr/>
        </p:nvSpPr>
        <p:spPr>
          <a:xfrm>
            <a:off x="14736263" y="9220200"/>
            <a:ext cx="2732936" cy="806216"/>
          </a:xfrm>
          <a:custGeom>
            <a:avLst/>
            <a:gdLst/>
            <a:ahLst/>
            <a:cxnLst/>
            <a:rect l="l" t="t" r="r" b="b"/>
            <a:pathLst>
              <a:path w="2732936" h="806216">
                <a:moveTo>
                  <a:pt x="0" y="0"/>
                </a:moveTo>
                <a:lnTo>
                  <a:pt x="2732936" y="0"/>
                </a:lnTo>
                <a:lnTo>
                  <a:pt x="2732936" y="806216"/>
                </a:lnTo>
                <a:lnTo>
                  <a:pt x="0" y="806216"/>
                </a:lnTo>
                <a:lnTo>
                  <a:pt x="0" y="0"/>
                </a:lnTo>
                <a:close/>
              </a:path>
            </a:pathLst>
          </a:custGeom>
          <a:blipFill>
            <a:blip r:embed="rId5"/>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8238" y="8864483"/>
            <a:ext cx="21890488" cy="2150639"/>
            <a:chOff x="0" y="0"/>
            <a:chExt cx="2795400" cy="274635"/>
          </a:xfrm>
        </p:grpSpPr>
        <p:sp>
          <p:nvSpPr>
            <p:cNvPr id="3" name="Freeform 3"/>
            <p:cNvSpPr/>
            <p:nvPr/>
          </p:nvSpPr>
          <p:spPr>
            <a:xfrm>
              <a:off x="0" y="0"/>
              <a:ext cx="2795400" cy="274635"/>
            </a:xfrm>
            <a:custGeom>
              <a:avLst/>
              <a:gdLst/>
              <a:ahLst/>
              <a:cxnLst/>
              <a:rect l="l" t="t" r="r" b="b"/>
              <a:pathLst>
                <a:path w="2795400" h="274635">
                  <a:moveTo>
                    <a:pt x="0" y="0"/>
                  </a:moveTo>
                  <a:lnTo>
                    <a:pt x="2795400" y="0"/>
                  </a:lnTo>
                  <a:lnTo>
                    <a:pt x="2795400" y="274635"/>
                  </a:lnTo>
                  <a:lnTo>
                    <a:pt x="0" y="274635"/>
                  </a:lnTo>
                  <a:close/>
                </a:path>
              </a:pathLst>
            </a:custGeom>
            <a:solidFill>
              <a:srgbClr val="011C50"/>
            </a:solidFill>
          </p:spPr>
        </p:sp>
      </p:grpSp>
      <p:sp>
        <p:nvSpPr>
          <p:cNvPr id="4" name="Freeform 4"/>
          <p:cNvSpPr/>
          <p:nvPr/>
        </p:nvSpPr>
        <p:spPr>
          <a:xfrm>
            <a:off x="13944551" y="1998122"/>
            <a:ext cx="3651722" cy="2434482"/>
          </a:xfrm>
          <a:custGeom>
            <a:avLst/>
            <a:gdLst/>
            <a:ahLst/>
            <a:cxnLst/>
            <a:rect l="l" t="t" r="r" b="b"/>
            <a:pathLst>
              <a:path w="3651722" h="2434482">
                <a:moveTo>
                  <a:pt x="0" y="0"/>
                </a:moveTo>
                <a:lnTo>
                  <a:pt x="3651723" y="0"/>
                </a:lnTo>
                <a:lnTo>
                  <a:pt x="3651723" y="2434481"/>
                </a:lnTo>
                <a:lnTo>
                  <a:pt x="0" y="2434481"/>
                </a:lnTo>
                <a:lnTo>
                  <a:pt x="0" y="0"/>
                </a:lnTo>
                <a:close/>
              </a:path>
            </a:pathLst>
          </a:custGeom>
          <a:blipFill>
            <a:blip r:embed="rId2"/>
            <a:stretch>
              <a:fillRect/>
            </a:stretch>
          </a:blipFill>
        </p:spPr>
      </p:sp>
      <p:sp>
        <p:nvSpPr>
          <p:cNvPr id="5" name="TextBox 5"/>
          <p:cNvSpPr txBox="1"/>
          <p:nvPr/>
        </p:nvSpPr>
        <p:spPr>
          <a:xfrm>
            <a:off x="559175" y="1486257"/>
            <a:ext cx="13205092" cy="6964681"/>
          </a:xfrm>
          <a:prstGeom prst="rect">
            <a:avLst/>
          </a:prstGeom>
        </p:spPr>
        <p:txBody>
          <a:bodyPr lIns="0" tIns="0" rIns="0" bIns="0" rtlCol="0" anchor="t">
            <a:spAutoFit/>
          </a:bodyPr>
          <a:lstStyle/>
          <a:p>
            <a:pPr algn="l">
              <a:lnSpc>
                <a:spcPts val="5719"/>
              </a:lnSpc>
            </a:pPr>
            <a:r>
              <a:rPr lang="en-US" sz="4399">
                <a:solidFill>
                  <a:srgbClr val="000000"/>
                </a:solidFill>
                <a:latin typeface="Gidole"/>
                <a:ea typeface="Gidole"/>
                <a:cs typeface="Gidole"/>
                <a:sym typeface="Gidole"/>
              </a:rPr>
              <a:t>What is the projected annual global cost of cybercrime</a:t>
            </a:r>
          </a:p>
          <a:p>
            <a:pPr algn="l">
              <a:lnSpc>
                <a:spcPts val="5719"/>
              </a:lnSpc>
            </a:pPr>
            <a:r>
              <a:rPr lang="en-US" sz="4399">
                <a:solidFill>
                  <a:srgbClr val="000000"/>
                </a:solidFill>
                <a:latin typeface="Gidole"/>
                <a:ea typeface="Gidole"/>
                <a:cs typeface="Gidole"/>
                <a:sym typeface="Gidole"/>
              </a:rPr>
              <a:t>by 2025?</a:t>
            </a:r>
          </a:p>
          <a:p>
            <a:pPr algn="l">
              <a:lnSpc>
                <a:spcPts val="2989"/>
              </a:lnSpc>
            </a:pPr>
            <a:endParaRPr lang="en-US" sz="4399">
              <a:solidFill>
                <a:srgbClr val="000000"/>
              </a:solidFill>
              <a:latin typeface="Gidole"/>
              <a:ea typeface="Gidole"/>
              <a:cs typeface="Gidole"/>
              <a:sym typeface="Gidole"/>
            </a:endParaRPr>
          </a:p>
          <a:p>
            <a:pPr algn="l">
              <a:lnSpc>
                <a:spcPts val="5719"/>
              </a:lnSpc>
            </a:pPr>
            <a:r>
              <a:rPr lang="en-US" sz="4399">
                <a:solidFill>
                  <a:srgbClr val="000000"/>
                </a:solidFill>
                <a:latin typeface="Gidole"/>
                <a:ea typeface="Gidole"/>
                <a:cs typeface="Gidole"/>
                <a:sym typeface="Gidole"/>
              </a:rPr>
              <a:t>An Estimated $10.5 Trillion!</a:t>
            </a:r>
          </a:p>
          <a:p>
            <a:pPr algn="l">
              <a:lnSpc>
                <a:spcPts val="3639"/>
              </a:lnSpc>
            </a:pPr>
            <a:endParaRPr lang="en-US" sz="4399">
              <a:solidFill>
                <a:srgbClr val="000000"/>
              </a:solidFill>
              <a:latin typeface="Gidole"/>
              <a:ea typeface="Gidole"/>
              <a:cs typeface="Gidole"/>
              <a:sym typeface="Gidole"/>
            </a:endParaRPr>
          </a:p>
          <a:p>
            <a:pPr algn="l">
              <a:lnSpc>
                <a:spcPts val="5719"/>
              </a:lnSpc>
            </a:pPr>
            <a:r>
              <a:rPr lang="en-US" sz="4399">
                <a:solidFill>
                  <a:srgbClr val="000000"/>
                </a:solidFill>
                <a:latin typeface="Gidole"/>
                <a:ea typeface="Gidole"/>
                <a:cs typeface="Gidole"/>
                <a:sym typeface="Gidole"/>
              </a:rPr>
              <a:t>Most of that will not come from large corporations, but from small businesses with 25 employees or less. It is</a:t>
            </a:r>
          </a:p>
          <a:p>
            <a:pPr algn="l">
              <a:lnSpc>
                <a:spcPts val="5719"/>
              </a:lnSpc>
            </a:pPr>
            <a:r>
              <a:rPr lang="en-US" sz="4399">
                <a:solidFill>
                  <a:srgbClr val="000000"/>
                </a:solidFill>
                <a:latin typeface="Gidole"/>
                <a:ea typeface="Gidole"/>
                <a:cs typeface="Gidole"/>
                <a:sym typeface="Gidole"/>
              </a:rPr>
              <a:t>the “small fish” that are largely unprotected.</a:t>
            </a:r>
          </a:p>
          <a:p>
            <a:pPr algn="l">
              <a:lnSpc>
                <a:spcPts val="2989"/>
              </a:lnSpc>
            </a:pPr>
            <a:endParaRPr lang="en-US" sz="4399">
              <a:solidFill>
                <a:srgbClr val="000000"/>
              </a:solidFill>
              <a:latin typeface="Gidole"/>
              <a:ea typeface="Gidole"/>
              <a:cs typeface="Gidole"/>
              <a:sym typeface="Gidole"/>
            </a:endParaRPr>
          </a:p>
          <a:p>
            <a:pPr algn="l">
              <a:lnSpc>
                <a:spcPts val="5589"/>
              </a:lnSpc>
            </a:pPr>
            <a:r>
              <a:rPr lang="en-US" sz="4299" u="sng">
                <a:solidFill>
                  <a:srgbClr val="000000"/>
                </a:solidFill>
                <a:latin typeface="Gidole"/>
                <a:ea typeface="Gidole"/>
                <a:cs typeface="Gidole"/>
                <a:sym typeface="Gidole"/>
                <a:hlinkClick r:id="rId3" tooltip="https://www.nar.realtor/law-and-ethics/cybersecurity-checklist-best-practices-for-real-estate-professionals"/>
              </a:rPr>
              <a:t>https://www.nar.realtor/law-and-ethics/cybersecurity-checklist-best-practices-for-real-estate-professionals</a:t>
            </a:r>
          </a:p>
        </p:txBody>
      </p:sp>
      <p:sp>
        <p:nvSpPr>
          <p:cNvPr id="6" name="TextBox 6"/>
          <p:cNvSpPr txBox="1"/>
          <p:nvPr/>
        </p:nvSpPr>
        <p:spPr>
          <a:xfrm>
            <a:off x="559175" y="738188"/>
            <a:ext cx="9684768" cy="790575"/>
          </a:xfrm>
          <a:prstGeom prst="rect">
            <a:avLst/>
          </a:prstGeom>
        </p:spPr>
        <p:txBody>
          <a:bodyPr lIns="0" tIns="0" rIns="0" bIns="0" rtlCol="0" anchor="t">
            <a:spAutoFit/>
          </a:bodyPr>
          <a:lstStyle/>
          <a:p>
            <a:pPr algn="l">
              <a:lnSpc>
                <a:spcPts val="6240"/>
              </a:lnSpc>
            </a:pPr>
            <a:r>
              <a:rPr lang="en-US" sz="5200">
                <a:solidFill>
                  <a:srgbClr val="011C50"/>
                </a:solidFill>
                <a:latin typeface="League Spartan"/>
                <a:ea typeface="League Spartan"/>
                <a:cs typeface="League Spartan"/>
                <a:sym typeface="League Spartan"/>
              </a:rPr>
              <a:t>REALTOR® CYBER SECURITY</a:t>
            </a:r>
          </a:p>
        </p:txBody>
      </p:sp>
      <p:sp>
        <p:nvSpPr>
          <p:cNvPr id="7" name="Freeform 7"/>
          <p:cNvSpPr/>
          <p:nvPr/>
        </p:nvSpPr>
        <p:spPr>
          <a:xfrm>
            <a:off x="14877475" y="908685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5762" y="-1098369"/>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sp>
        <p:nvSpPr>
          <p:cNvPr id="5" name="TextBox 5"/>
          <p:cNvSpPr txBox="1"/>
          <p:nvPr/>
        </p:nvSpPr>
        <p:spPr>
          <a:xfrm>
            <a:off x="94739" y="1422082"/>
            <a:ext cx="4948662" cy="485775"/>
          </a:xfrm>
          <a:prstGeom prst="rect">
            <a:avLst/>
          </a:prstGeom>
        </p:spPr>
        <p:txBody>
          <a:bodyPr lIns="0" tIns="0" rIns="0" bIns="0" rtlCol="0" anchor="t">
            <a:spAutoFit/>
          </a:bodyPr>
          <a:lstStyle/>
          <a:p>
            <a:pPr algn="l">
              <a:lnSpc>
                <a:spcPts val="3840"/>
              </a:lnSpc>
            </a:pPr>
            <a:endParaRPr/>
          </a:p>
        </p:txBody>
      </p:sp>
      <p:sp>
        <p:nvSpPr>
          <p:cNvPr id="6" name="TextBox 6"/>
          <p:cNvSpPr txBox="1"/>
          <p:nvPr/>
        </p:nvSpPr>
        <p:spPr>
          <a:xfrm>
            <a:off x="3290069" y="1564389"/>
            <a:ext cx="11707862" cy="2619375"/>
          </a:xfrm>
          <a:prstGeom prst="rect">
            <a:avLst/>
          </a:prstGeom>
        </p:spPr>
        <p:txBody>
          <a:bodyPr lIns="0" tIns="0" rIns="0" bIns="0" rtlCol="0" anchor="t">
            <a:spAutoFit/>
          </a:bodyPr>
          <a:lstStyle/>
          <a:p>
            <a:pPr algn="ctr">
              <a:lnSpc>
                <a:spcPts val="6960"/>
              </a:lnSpc>
            </a:pPr>
            <a:r>
              <a:rPr lang="en-US" sz="5800">
                <a:solidFill>
                  <a:srgbClr val="000000"/>
                </a:solidFill>
                <a:latin typeface="League Spartan"/>
                <a:ea typeface="League Spartan"/>
                <a:cs typeface="League Spartan"/>
                <a:sym typeface="League Spartan"/>
              </a:rPr>
              <a:t>TIME FOR A BREAK!</a:t>
            </a:r>
          </a:p>
          <a:p>
            <a:pPr algn="ctr">
              <a:lnSpc>
                <a:spcPts val="6960"/>
              </a:lnSpc>
            </a:pPr>
            <a:endParaRPr lang="en-US" sz="5800">
              <a:solidFill>
                <a:srgbClr val="000000"/>
              </a:solidFill>
              <a:latin typeface="League Spartan"/>
              <a:ea typeface="League Spartan"/>
              <a:cs typeface="League Spartan"/>
              <a:sym typeface="League Spartan"/>
            </a:endParaRPr>
          </a:p>
          <a:p>
            <a:pPr algn="ctr">
              <a:lnSpc>
                <a:spcPts val="6960"/>
              </a:lnSpc>
              <a:spcBef>
                <a:spcPct val="0"/>
              </a:spcBef>
            </a:pPr>
            <a:r>
              <a:rPr lang="en-US" sz="5800">
                <a:solidFill>
                  <a:srgbClr val="000000"/>
                </a:solidFill>
                <a:latin typeface="League Spartan"/>
                <a:ea typeface="League Spartan"/>
                <a:cs typeface="League Spartan"/>
                <a:sym typeface="League Spartan"/>
              </a:rPr>
              <a:t>PLEASE BE BACK IN 5 MINUTES</a:t>
            </a:r>
          </a:p>
        </p:txBody>
      </p:sp>
      <p:sp>
        <p:nvSpPr>
          <p:cNvPr id="7" name="Freeform 7"/>
          <p:cNvSpPr/>
          <p:nvPr/>
        </p:nvSpPr>
        <p:spPr>
          <a:xfrm>
            <a:off x="276375" y="9159100"/>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6"/>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44876" y="0"/>
            <a:ext cx="6243124" cy="10287000"/>
            <a:chOff x="0" y="0"/>
            <a:chExt cx="2111871" cy="3479800"/>
          </a:xfrm>
        </p:grpSpPr>
        <p:sp>
          <p:nvSpPr>
            <p:cNvPr id="3" name="Freeform 3"/>
            <p:cNvSpPr/>
            <p:nvPr/>
          </p:nvSpPr>
          <p:spPr>
            <a:xfrm>
              <a:off x="0" y="0"/>
              <a:ext cx="2111871" cy="3479800"/>
            </a:xfrm>
            <a:custGeom>
              <a:avLst/>
              <a:gdLst/>
              <a:ahLst/>
              <a:cxnLst/>
              <a:rect l="l" t="t" r="r" b="b"/>
              <a:pathLst>
                <a:path w="2111871" h="3479800">
                  <a:moveTo>
                    <a:pt x="0" y="0"/>
                  </a:moveTo>
                  <a:lnTo>
                    <a:pt x="2111871" y="0"/>
                  </a:lnTo>
                  <a:lnTo>
                    <a:pt x="2111871" y="3479800"/>
                  </a:lnTo>
                  <a:lnTo>
                    <a:pt x="0" y="3479800"/>
                  </a:lnTo>
                  <a:close/>
                </a:path>
              </a:pathLst>
            </a:custGeom>
            <a:solidFill>
              <a:srgbClr val="011C50"/>
            </a:solidFill>
          </p:spPr>
        </p:sp>
      </p:grpSp>
      <p:grpSp>
        <p:nvGrpSpPr>
          <p:cNvPr id="4" name="Group 4"/>
          <p:cNvGrpSpPr/>
          <p:nvPr/>
        </p:nvGrpSpPr>
        <p:grpSpPr>
          <a:xfrm>
            <a:off x="10101691" y="2677679"/>
            <a:ext cx="12202208" cy="8169007"/>
            <a:chOff x="0" y="0"/>
            <a:chExt cx="16269610" cy="10892009"/>
          </a:xfrm>
        </p:grpSpPr>
        <p:sp>
          <p:nvSpPr>
            <p:cNvPr id="5" name="Freeform 5"/>
            <p:cNvSpPr/>
            <p:nvPr/>
          </p:nvSpPr>
          <p:spPr>
            <a:xfrm>
              <a:off x="0" y="0"/>
              <a:ext cx="16269610" cy="10778617"/>
            </a:xfrm>
            <a:custGeom>
              <a:avLst/>
              <a:gdLst/>
              <a:ahLst/>
              <a:cxnLst/>
              <a:rect l="l" t="t" r="r" b="b"/>
              <a:pathLst>
                <a:path w="16269610" h="10778617">
                  <a:moveTo>
                    <a:pt x="0" y="0"/>
                  </a:moveTo>
                  <a:lnTo>
                    <a:pt x="16269610" y="0"/>
                  </a:lnTo>
                  <a:lnTo>
                    <a:pt x="16269610" y="10778617"/>
                  </a:lnTo>
                  <a:lnTo>
                    <a:pt x="0" y="1077861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042892" y="2009289"/>
              <a:ext cx="13407879" cy="8882720"/>
            </a:xfrm>
            <a:custGeom>
              <a:avLst/>
              <a:gdLst/>
              <a:ahLst/>
              <a:cxnLst/>
              <a:rect l="l" t="t" r="r" b="b"/>
              <a:pathLst>
                <a:path w="13407879" h="8882720">
                  <a:moveTo>
                    <a:pt x="0" y="0"/>
                  </a:moveTo>
                  <a:lnTo>
                    <a:pt x="13407879" y="0"/>
                  </a:lnTo>
                  <a:lnTo>
                    <a:pt x="13407879" y="8882720"/>
                  </a:lnTo>
                  <a:lnTo>
                    <a:pt x="0" y="888272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2044876" y="8663340"/>
            <a:ext cx="8726854" cy="2351782"/>
            <a:chOff x="0" y="0"/>
            <a:chExt cx="1114413" cy="300321"/>
          </a:xfrm>
        </p:grpSpPr>
        <p:sp>
          <p:nvSpPr>
            <p:cNvPr id="8" name="Freeform 8"/>
            <p:cNvSpPr/>
            <p:nvPr/>
          </p:nvSpPr>
          <p:spPr>
            <a:xfrm>
              <a:off x="0" y="0"/>
              <a:ext cx="1114413" cy="300321"/>
            </a:xfrm>
            <a:custGeom>
              <a:avLst/>
              <a:gdLst/>
              <a:ahLst/>
              <a:cxnLst/>
              <a:rect l="l" t="t" r="r" b="b"/>
              <a:pathLst>
                <a:path w="1114413" h="300321">
                  <a:moveTo>
                    <a:pt x="0" y="0"/>
                  </a:moveTo>
                  <a:lnTo>
                    <a:pt x="1114413" y="0"/>
                  </a:lnTo>
                  <a:lnTo>
                    <a:pt x="1114413" y="300321"/>
                  </a:lnTo>
                  <a:lnTo>
                    <a:pt x="0" y="300321"/>
                  </a:lnTo>
                  <a:close/>
                </a:path>
              </a:pathLst>
            </a:custGeom>
            <a:solidFill>
              <a:srgbClr val="011C50"/>
            </a:solidFill>
          </p:spPr>
        </p:sp>
      </p:grpSp>
      <p:sp>
        <p:nvSpPr>
          <p:cNvPr id="9" name="Freeform 9"/>
          <p:cNvSpPr/>
          <p:nvPr/>
        </p:nvSpPr>
        <p:spPr>
          <a:xfrm>
            <a:off x="12174565" y="2874670"/>
            <a:ext cx="1597137" cy="1767045"/>
          </a:xfrm>
          <a:custGeom>
            <a:avLst/>
            <a:gdLst/>
            <a:ahLst/>
            <a:cxnLst/>
            <a:rect l="l" t="t" r="r" b="b"/>
            <a:pathLst>
              <a:path w="1597137" h="1767045">
                <a:moveTo>
                  <a:pt x="0" y="0"/>
                </a:moveTo>
                <a:lnTo>
                  <a:pt x="1597137" y="0"/>
                </a:lnTo>
                <a:lnTo>
                  <a:pt x="1597137" y="1767044"/>
                </a:lnTo>
                <a:lnTo>
                  <a:pt x="0" y="1767044"/>
                </a:lnTo>
                <a:lnTo>
                  <a:pt x="0" y="0"/>
                </a:lnTo>
                <a:close/>
              </a:path>
            </a:pathLst>
          </a:custGeom>
          <a:blipFill>
            <a:blip r:embed="rId4"/>
            <a:stretch>
              <a:fillRect/>
            </a:stretch>
          </a:blipFill>
        </p:spPr>
      </p:sp>
      <p:sp>
        <p:nvSpPr>
          <p:cNvPr id="10" name="TextBox 10"/>
          <p:cNvSpPr txBox="1"/>
          <p:nvPr/>
        </p:nvSpPr>
        <p:spPr>
          <a:xfrm>
            <a:off x="11607771" y="1141632"/>
            <a:ext cx="6179673" cy="3219450"/>
          </a:xfrm>
          <a:prstGeom prst="rect">
            <a:avLst/>
          </a:prstGeom>
        </p:spPr>
        <p:txBody>
          <a:bodyPr lIns="0" tIns="0" rIns="0" bIns="0" rtlCol="0" anchor="t">
            <a:spAutoFit/>
          </a:bodyPr>
          <a:lstStyle/>
          <a:p>
            <a:pPr algn="r">
              <a:lnSpc>
                <a:spcPts val="6240"/>
              </a:lnSpc>
            </a:pPr>
            <a:r>
              <a:rPr lang="en-US" sz="5200">
                <a:solidFill>
                  <a:srgbClr val="FFFFFF"/>
                </a:solidFill>
                <a:latin typeface="League Spartan"/>
                <a:ea typeface="League Spartan"/>
                <a:cs typeface="League Spartan"/>
                <a:sym typeface="League Spartan"/>
              </a:rPr>
              <a:t>PROFESSIONAL STANDARDS:</a:t>
            </a:r>
          </a:p>
          <a:p>
            <a:pPr algn="r">
              <a:lnSpc>
                <a:spcPts val="2879"/>
              </a:lnSpc>
            </a:pPr>
            <a:endParaRPr lang="en-US" sz="5200">
              <a:solidFill>
                <a:srgbClr val="FFFFFF"/>
              </a:solidFill>
              <a:latin typeface="League Spartan"/>
              <a:ea typeface="League Spartan"/>
              <a:cs typeface="League Spartan"/>
              <a:sym typeface="League Spartan"/>
            </a:endParaRPr>
          </a:p>
          <a:p>
            <a:pPr algn="r">
              <a:lnSpc>
                <a:spcPts val="5040"/>
              </a:lnSpc>
            </a:pPr>
            <a:r>
              <a:rPr lang="en-US" sz="4200">
                <a:solidFill>
                  <a:srgbClr val="FFFFFF"/>
                </a:solidFill>
                <a:latin typeface="League Spartan"/>
                <a:ea typeface="League Spartan"/>
                <a:cs typeface="League Spartan"/>
                <a:sym typeface="League Spartan"/>
              </a:rPr>
              <a:t>ETHICS &amp; ARBITRATION</a:t>
            </a:r>
          </a:p>
        </p:txBody>
      </p:sp>
      <p:sp>
        <p:nvSpPr>
          <p:cNvPr id="11" name="TextBox 11"/>
          <p:cNvSpPr txBox="1"/>
          <p:nvPr/>
        </p:nvSpPr>
        <p:spPr>
          <a:xfrm>
            <a:off x="510500" y="1008282"/>
            <a:ext cx="11078221" cy="8297545"/>
          </a:xfrm>
          <a:prstGeom prst="rect">
            <a:avLst/>
          </a:prstGeom>
        </p:spPr>
        <p:txBody>
          <a:bodyPr lIns="0" tIns="0" rIns="0" bIns="0" rtlCol="0" anchor="t">
            <a:spAutoFit/>
          </a:bodyPr>
          <a:lstStyle/>
          <a:p>
            <a:pPr algn="l">
              <a:lnSpc>
                <a:spcPts val="5719"/>
              </a:lnSpc>
            </a:pPr>
            <a:r>
              <a:rPr lang="en-US" sz="4399">
                <a:solidFill>
                  <a:srgbClr val="011C50"/>
                </a:solidFill>
                <a:latin typeface="Gidole"/>
                <a:ea typeface="Gidole"/>
                <a:cs typeface="Gidole"/>
                <a:sym typeface="Gidole"/>
              </a:rPr>
              <a:t>The National Association of Realtors® requires Local Associations to provide at least 2 ½ hours of Professional Standards training to all new Realtors®.</a:t>
            </a:r>
          </a:p>
          <a:p>
            <a:pPr algn="l">
              <a:lnSpc>
                <a:spcPts val="3639"/>
              </a:lnSpc>
            </a:pPr>
            <a:endParaRPr lang="en-US" sz="4399">
              <a:solidFill>
                <a:srgbClr val="011C50"/>
              </a:solidFill>
              <a:latin typeface="Gidole"/>
              <a:ea typeface="Gidole"/>
              <a:cs typeface="Gidole"/>
              <a:sym typeface="Gidole"/>
            </a:endParaRPr>
          </a:p>
          <a:p>
            <a:pPr algn="l">
              <a:lnSpc>
                <a:spcPts val="6239"/>
              </a:lnSpc>
            </a:pPr>
            <a:r>
              <a:rPr lang="en-US" sz="4799">
                <a:solidFill>
                  <a:srgbClr val="011C50"/>
                </a:solidFill>
                <a:latin typeface="Gidole"/>
                <a:ea typeface="Gidole"/>
                <a:cs typeface="Gidole"/>
                <a:sym typeface="Gidole"/>
              </a:rPr>
              <a:t>CODE OF ETHICS</a:t>
            </a:r>
          </a:p>
          <a:p>
            <a:pPr algn="l">
              <a:lnSpc>
                <a:spcPts val="5719"/>
              </a:lnSpc>
            </a:pPr>
            <a:r>
              <a:rPr lang="en-US" sz="4399">
                <a:solidFill>
                  <a:srgbClr val="011C50"/>
                </a:solidFill>
                <a:latin typeface="Gidole"/>
                <a:ea typeface="Gidole"/>
                <a:cs typeface="Gidole"/>
                <a:sym typeface="Gidole"/>
              </a:rPr>
              <a:t>The Code is the core philosophy that guides how we do business.</a:t>
            </a:r>
          </a:p>
          <a:p>
            <a:pPr algn="l">
              <a:lnSpc>
                <a:spcPts val="3639"/>
              </a:lnSpc>
            </a:pPr>
            <a:endParaRPr lang="en-US" sz="4399">
              <a:solidFill>
                <a:srgbClr val="011C50"/>
              </a:solidFill>
              <a:latin typeface="Gidole"/>
              <a:ea typeface="Gidole"/>
              <a:cs typeface="Gidole"/>
              <a:sym typeface="Gidole"/>
            </a:endParaRPr>
          </a:p>
          <a:p>
            <a:pPr algn="l">
              <a:lnSpc>
                <a:spcPts val="6240"/>
              </a:lnSpc>
            </a:pPr>
            <a:r>
              <a:rPr lang="en-US" sz="4800">
                <a:solidFill>
                  <a:srgbClr val="011C50"/>
                </a:solidFill>
                <a:latin typeface="Gidole"/>
                <a:ea typeface="Gidole"/>
                <a:cs typeface="Gidole"/>
                <a:sym typeface="Gidole"/>
              </a:rPr>
              <a:t>OUR GOAL TODAY: </a:t>
            </a:r>
          </a:p>
          <a:p>
            <a:pPr algn="l">
              <a:lnSpc>
                <a:spcPts val="5719"/>
              </a:lnSpc>
            </a:pPr>
            <a:r>
              <a:rPr lang="en-US" sz="4399">
                <a:solidFill>
                  <a:srgbClr val="011C50"/>
                </a:solidFill>
                <a:latin typeface="Gidole"/>
                <a:ea typeface="Gidole"/>
                <a:cs typeface="Gidole"/>
                <a:sym typeface="Gidole"/>
              </a:rPr>
              <a:t>To get you familiarized with how the Code of Ethics works in our day-to-day business</a:t>
            </a:r>
          </a:p>
        </p:txBody>
      </p:sp>
      <p:sp>
        <p:nvSpPr>
          <p:cNvPr id="12" name="Freeform 12"/>
          <p:cNvSpPr/>
          <p:nvPr/>
        </p:nvSpPr>
        <p:spPr>
          <a:xfrm>
            <a:off x="13649227" y="9058275"/>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5"/>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3603396" y="8817874"/>
            <a:ext cx="4684604" cy="1843041"/>
            <a:chOff x="0" y="0"/>
            <a:chExt cx="598221" cy="235355"/>
          </a:xfrm>
        </p:grpSpPr>
        <p:sp>
          <p:nvSpPr>
            <p:cNvPr id="3" name="Freeform 3"/>
            <p:cNvSpPr/>
            <p:nvPr/>
          </p:nvSpPr>
          <p:spPr>
            <a:xfrm>
              <a:off x="0" y="0"/>
              <a:ext cx="598221" cy="235355"/>
            </a:xfrm>
            <a:custGeom>
              <a:avLst/>
              <a:gdLst/>
              <a:ahLst/>
              <a:cxnLst/>
              <a:rect l="l" t="t" r="r" b="b"/>
              <a:pathLst>
                <a:path w="598221" h="235355">
                  <a:moveTo>
                    <a:pt x="0" y="0"/>
                  </a:moveTo>
                  <a:lnTo>
                    <a:pt x="598221" y="0"/>
                  </a:lnTo>
                  <a:lnTo>
                    <a:pt x="598221" y="235355"/>
                  </a:lnTo>
                  <a:lnTo>
                    <a:pt x="0" y="235355"/>
                  </a:lnTo>
                  <a:close/>
                </a:path>
              </a:pathLst>
            </a:custGeom>
            <a:solidFill>
              <a:srgbClr val="011C50"/>
            </a:solidFill>
          </p:spPr>
        </p:sp>
      </p:grpSp>
      <p:sp>
        <p:nvSpPr>
          <p:cNvPr id="4" name="Freeform 4"/>
          <p:cNvSpPr/>
          <p:nvPr/>
        </p:nvSpPr>
        <p:spPr>
          <a:xfrm>
            <a:off x="13603396" y="0"/>
            <a:ext cx="8754218" cy="8817874"/>
          </a:xfrm>
          <a:custGeom>
            <a:avLst/>
            <a:gdLst/>
            <a:ahLst/>
            <a:cxnLst/>
            <a:rect l="l" t="t" r="r" b="b"/>
            <a:pathLst>
              <a:path w="8754218" h="8817874">
                <a:moveTo>
                  <a:pt x="0" y="0"/>
                </a:moveTo>
                <a:lnTo>
                  <a:pt x="8754218" y="0"/>
                </a:lnTo>
                <a:lnTo>
                  <a:pt x="8754218" y="8817874"/>
                </a:lnTo>
                <a:lnTo>
                  <a:pt x="0" y="8817874"/>
                </a:lnTo>
                <a:lnTo>
                  <a:pt x="0" y="0"/>
                </a:lnTo>
                <a:close/>
              </a:path>
            </a:pathLst>
          </a:custGeom>
          <a:blipFill>
            <a:blip r:embed="rId2"/>
            <a:stretch>
              <a:fillRect l="-49777" r="-8810" b="-4994"/>
            </a:stretch>
          </a:blipFill>
        </p:spPr>
      </p:sp>
      <p:sp>
        <p:nvSpPr>
          <p:cNvPr id="5" name="TextBox 5"/>
          <p:cNvSpPr txBox="1"/>
          <p:nvPr/>
        </p:nvSpPr>
        <p:spPr>
          <a:xfrm>
            <a:off x="524493" y="1911984"/>
            <a:ext cx="12748584" cy="8013066"/>
          </a:xfrm>
          <a:prstGeom prst="rect">
            <a:avLst/>
          </a:prstGeom>
        </p:spPr>
        <p:txBody>
          <a:bodyPr lIns="0" tIns="0" rIns="0" bIns="0" rtlCol="0" anchor="t">
            <a:spAutoFit/>
          </a:bodyPr>
          <a:lstStyle/>
          <a:p>
            <a:pPr algn="l">
              <a:lnSpc>
                <a:spcPts val="5719"/>
              </a:lnSpc>
            </a:pPr>
            <a:r>
              <a:rPr lang="en-US" sz="4399">
                <a:solidFill>
                  <a:srgbClr val="011C50"/>
                </a:solidFill>
                <a:latin typeface="Gidole"/>
                <a:ea typeface="Gidole"/>
                <a:cs typeface="Gidole"/>
                <a:sym typeface="Gidole"/>
              </a:rPr>
              <a:t>HISTORY &amp; BACKGROUND</a:t>
            </a:r>
          </a:p>
          <a:p>
            <a:pPr algn="l">
              <a:lnSpc>
                <a:spcPts val="363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In 1908, the National Association of Real Estate Exchanges (now National Association of Realtors®) was founded by real estate practitioners determined to unite the real estate profession with the goal of establishing high ethical standards to protect buyers and sellers.</a:t>
            </a:r>
          </a:p>
          <a:p>
            <a:pPr algn="l">
              <a:lnSpc>
                <a:spcPts val="2730"/>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In 1913, the National Code of Ethics was the first created and has been revised over time.</a:t>
            </a:r>
          </a:p>
          <a:p>
            <a:pPr algn="l">
              <a:lnSpc>
                <a:spcPts val="5459"/>
              </a:lnSpc>
            </a:pPr>
            <a:endParaRPr lang="en-US" sz="4399">
              <a:solidFill>
                <a:srgbClr val="011C50"/>
              </a:solidFill>
              <a:latin typeface="Gidole"/>
              <a:ea typeface="Gidole"/>
              <a:cs typeface="Gidole"/>
              <a:sym typeface="Gidole"/>
            </a:endParaRPr>
          </a:p>
        </p:txBody>
      </p:sp>
      <p:sp>
        <p:nvSpPr>
          <p:cNvPr id="6" name="TextBox 6"/>
          <p:cNvSpPr txBox="1"/>
          <p:nvPr/>
        </p:nvSpPr>
        <p:spPr>
          <a:xfrm>
            <a:off x="524493" y="538872"/>
            <a:ext cx="5685234" cy="790575"/>
          </a:xfrm>
          <a:prstGeom prst="rect">
            <a:avLst/>
          </a:prstGeom>
        </p:spPr>
        <p:txBody>
          <a:bodyPr lIns="0" tIns="0" rIns="0" bIns="0" rtlCol="0" anchor="t">
            <a:spAutoFit/>
          </a:bodyPr>
          <a:lstStyle/>
          <a:p>
            <a:pPr algn="l">
              <a:lnSpc>
                <a:spcPts val="6240"/>
              </a:lnSpc>
              <a:spcBef>
                <a:spcPct val="0"/>
              </a:spcBef>
            </a:pPr>
            <a:r>
              <a:rPr lang="en-US" sz="5200">
                <a:solidFill>
                  <a:srgbClr val="000000"/>
                </a:solidFill>
                <a:latin typeface="League Spartan"/>
                <a:ea typeface="League Spartan"/>
                <a:cs typeface="League Spartan"/>
                <a:sym typeface="League Spartan"/>
              </a:rPr>
              <a:t>CODE OF ETHICS</a:t>
            </a:r>
          </a:p>
        </p:txBody>
      </p:sp>
      <p:sp>
        <p:nvSpPr>
          <p:cNvPr id="7" name="Freeform 7"/>
          <p:cNvSpPr/>
          <p:nvPr/>
        </p:nvSpPr>
        <p:spPr>
          <a:xfrm>
            <a:off x="14580886" y="9163050"/>
            <a:ext cx="2650886" cy="782011"/>
          </a:xfrm>
          <a:custGeom>
            <a:avLst/>
            <a:gdLst/>
            <a:ahLst/>
            <a:cxnLst/>
            <a:rect l="l" t="t" r="r" b="b"/>
            <a:pathLst>
              <a:path w="2650886" h="782011">
                <a:moveTo>
                  <a:pt x="0" y="0"/>
                </a:moveTo>
                <a:lnTo>
                  <a:pt x="2650886" y="0"/>
                </a:lnTo>
                <a:lnTo>
                  <a:pt x="2650886" y="782011"/>
                </a:lnTo>
                <a:lnTo>
                  <a:pt x="0" y="782011"/>
                </a:lnTo>
                <a:lnTo>
                  <a:pt x="0" y="0"/>
                </a:lnTo>
                <a:close/>
              </a:path>
            </a:pathLst>
          </a:custGeom>
          <a:blipFill>
            <a:blip r:embed="rId3"/>
            <a:stretch>
              <a:fillRect/>
            </a:stretch>
          </a:blipFill>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4634410"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869817"/>
            <a:ext cx="5982648" cy="2145305"/>
            <a:chOff x="0" y="0"/>
            <a:chExt cx="763980" cy="273954"/>
          </a:xfrm>
        </p:grpSpPr>
        <p:sp>
          <p:nvSpPr>
            <p:cNvPr id="7" name="Freeform 7"/>
            <p:cNvSpPr/>
            <p:nvPr/>
          </p:nvSpPr>
          <p:spPr>
            <a:xfrm>
              <a:off x="0" y="0"/>
              <a:ext cx="763980" cy="273954"/>
            </a:xfrm>
            <a:custGeom>
              <a:avLst/>
              <a:gdLst/>
              <a:ahLst/>
              <a:cxnLst/>
              <a:rect l="l" t="t" r="r" b="b"/>
              <a:pathLst>
                <a:path w="763980" h="273954">
                  <a:moveTo>
                    <a:pt x="0" y="0"/>
                  </a:moveTo>
                  <a:lnTo>
                    <a:pt x="763980" y="0"/>
                  </a:lnTo>
                  <a:lnTo>
                    <a:pt x="763980" y="273954"/>
                  </a:lnTo>
                  <a:lnTo>
                    <a:pt x="0" y="273954"/>
                  </a:lnTo>
                  <a:close/>
                </a:path>
              </a:pathLst>
            </a:custGeom>
            <a:solidFill>
              <a:srgbClr val="011C50"/>
            </a:solidFill>
          </p:spPr>
        </p:sp>
      </p:grpSp>
      <p:sp>
        <p:nvSpPr>
          <p:cNvPr id="8" name="TextBox 8"/>
          <p:cNvSpPr txBox="1"/>
          <p:nvPr/>
        </p:nvSpPr>
        <p:spPr>
          <a:xfrm>
            <a:off x="4754084" y="200556"/>
            <a:ext cx="9942589" cy="2906395"/>
          </a:xfrm>
          <a:prstGeom prst="rect">
            <a:avLst/>
          </a:prstGeom>
        </p:spPr>
        <p:txBody>
          <a:bodyPr lIns="0" tIns="0" rIns="0" bIns="0" rtlCol="0" anchor="t">
            <a:spAutoFit/>
          </a:bodyPr>
          <a:lstStyle/>
          <a:p>
            <a:pPr marL="949952" lvl="1" indent="-474976" algn="l">
              <a:lnSpc>
                <a:spcPts val="5719"/>
              </a:lnSpc>
              <a:buAutoNum type="arabicPeriod"/>
            </a:pPr>
            <a:r>
              <a:rPr lang="en-US" sz="4399" u="sng">
                <a:solidFill>
                  <a:srgbClr val="011C50"/>
                </a:solidFill>
                <a:latin typeface="Gidole"/>
                <a:ea typeface="Gidole"/>
                <a:cs typeface="Gidole"/>
                <a:sym typeface="Gidole"/>
              </a:rPr>
              <a:t>PREAMBLE</a:t>
            </a:r>
          </a:p>
          <a:p>
            <a:pPr marL="949952" lvl="1" indent="-474976" algn="l">
              <a:lnSpc>
                <a:spcPts val="5719"/>
              </a:lnSpc>
              <a:buFont typeface="Arial"/>
              <a:buChar char="•"/>
            </a:pPr>
            <a:r>
              <a:rPr lang="en-US" sz="4399">
                <a:solidFill>
                  <a:srgbClr val="011C50"/>
                </a:solidFill>
                <a:latin typeface="Gidole"/>
                <a:ea typeface="Gidole"/>
                <a:cs typeface="Gidole"/>
                <a:sym typeface="Gidole"/>
              </a:rPr>
              <a:t>Sets the tone</a:t>
            </a:r>
          </a:p>
          <a:p>
            <a:pPr marL="949952" lvl="1" indent="-474976" algn="l">
              <a:lnSpc>
                <a:spcPts val="5719"/>
              </a:lnSpc>
              <a:buFont typeface="Arial"/>
              <a:buChar char="•"/>
            </a:pPr>
            <a:r>
              <a:rPr lang="en-US" sz="4399">
                <a:solidFill>
                  <a:srgbClr val="011C50"/>
                </a:solidFill>
                <a:latin typeface="Gidole"/>
                <a:ea typeface="Gidole"/>
                <a:cs typeface="Gidole"/>
                <a:sym typeface="Gidole"/>
              </a:rPr>
              <a:t>Importance of real estate to society</a:t>
            </a:r>
          </a:p>
          <a:p>
            <a:pPr marL="949952" lvl="1" indent="-474976" algn="l">
              <a:lnSpc>
                <a:spcPts val="5719"/>
              </a:lnSpc>
              <a:buFont typeface="Arial"/>
              <a:buChar char="•"/>
            </a:pPr>
            <a:r>
              <a:rPr lang="en-US" sz="4399">
                <a:solidFill>
                  <a:srgbClr val="011C50"/>
                </a:solidFill>
                <a:latin typeface="Gidole"/>
                <a:ea typeface="Gidole"/>
                <a:cs typeface="Gidole"/>
                <a:sym typeface="Gidole"/>
              </a:rPr>
              <a:t>Duties of real estate professionals</a:t>
            </a:r>
          </a:p>
        </p:txBody>
      </p:sp>
      <p:sp>
        <p:nvSpPr>
          <p:cNvPr id="9" name="Freeform 9"/>
          <p:cNvSpPr/>
          <p:nvPr/>
        </p:nvSpPr>
        <p:spPr>
          <a:xfrm>
            <a:off x="6185021" y="5143500"/>
            <a:ext cx="2111420" cy="1774235"/>
          </a:xfrm>
          <a:custGeom>
            <a:avLst/>
            <a:gdLst/>
            <a:ahLst/>
            <a:cxnLst/>
            <a:rect l="l" t="t" r="r" b="b"/>
            <a:pathLst>
              <a:path w="2111420" h="1774235">
                <a:moveTo>
                  <a:pt x="0" y="0"/>
                </a:moveTo>
                <a:lnTo>
                  <a:pt x="2111420" y="0"/>
                </a:lnTo>
                <a:lnTo>
                  <a:pt x="2111420" y="1774235"/>
                </a:lnTo>
                <a:lnTo>
                  <a:pt x="0" y="1774235"/>
                </a:lnTo>
                <a:lnTo>
                  <a:pt x="0" y="0"/>
                </a:lnTo>
                <a:close/>
              </a:path>
            </a:pathLst>
          </a:custGeom>
          <a:blipFill>
            <a:blip r:embed="rId4"/>
            <a:stretch>
              <a:fillRect/>
            </a:stretch>
          </a:blipFill>
        </p:spPr>
      </p:sp>
      <p:sp>
        <p:nvSpPr>
          <p:cNvPr id="10" name="Freeform 10"/>
          <p:cNvSpPr/>
          <p:nvPr/>
        </p:nvSpPr>
        <p:spPr>
          <a:xfrm>
            <a:off x="10312466" y="5143500"/>
            <a:ext cx="1971725" cy="1656849"/>
          </a:xfrm>
          <a:custGeom>
            <a:avLst/>
            <a:gdLst/>
            <a:ahLst/>
            <a:cxnLst/>
            <a:rect l="l" t="t" r="r" b="b"/>
            <a:pathLst>
              <a:path w="1971725" h="1656849">
                <a:moveTo>
                  <a:pt x="0" y="0"/>
                </a:moveTo>
                <a:lnTo>
                  <a:pt x="1971725" y="0"/>
                </a:lnTo>
                <a:lnTo>
                  <a:pt x="1971725" y="1656849"/>
                </a:lnTo>
                <a:lnTo>
                  <a:pt x="0" y="1656849"/>
                </a:lnTo>
                <a:lnTo>
                  <a:pt x="0" y="0"/>
                </a:lnTo>
                <a:close/>
              </a:path>
            </a:pathLst>
          </a:custGeom>
          <a:blipFill>
            <a:blip r:embed="rId5"/>
            <a:stretch>
              <a:fillRect/>
            </a:stretch>
          </a:blipFill>
        </p:spPr>
      </p:sp>
      <p:sp>
        <p:nvSpPr>
          <p:cNvPr id="11" name="Freeform 11"/>
          <p:cNvSpPr/>
          <p:nvPr/>
        </p:nvSpPr>
        <p:spPr>
          <a:xfrm>
            <a:off x="14574478" y="5192606"/>
            <a:ext cx="1986959" cy="1676023"/>
          </a:xfrm>
          <a:custGeom>
            <a:avLst/>
            <a:gdLst/>
            <a:ahLst/>
            <a:cxnLst/>
            <a:rect l="l" t="t" r="r" b="b"/>
            <a:pathLst>
              <a:path w="1986959" h="1676023">
                <a:moveTo>
                  <a:pt x="0" y="0"/>
                </a:moveTo>
                <a:lnTo>
                  <a:pt x="1986959" y="0"/>
                </a:lnTo>
                <a:lnTo>
                  <a:pt x="1986959" y="1676023"/>
                </a:lnTo>
                <a:lnTo>
                  <a:pt x="0" y="1676023"/>
                </a:lnTo>
                <a:lnTo>
                  <a:pt x="0" y="0"/>
                </a:lnTo>
                <a:close/>
              </a:path>
            </a:pathLst>
          </a:custGeom>
          <a:blipFill>
            <a:blip r:embed="rId6"/>
            <a:stretch>
              <a:fillRect/>
            </a:stretch>
          </a:blipFill>
        </p:spPr>
      </p:sp>
      <p:sp>
        <p:nvSpPr>
          <p:cNvPr id="12" name="TextBox 12"/>
          <p:cNvSpPr txBox="1"/>
          <p:nvPr/>
        </p:nvSpPr>
        <p:spPr>
          <a:xfrm>
            <a:off x="585371" y="1162204"/>
            <a:ext cx="3768467" cy="158115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CODE</a:t>
            </a:r>
          </a:p>
          <a:p>
            <a:pPr algn="l">
              <a:lnSpc>
                <a:spcPts val="6240"/>
              </a:lnSpc>
            </a:pPr>
            <a:r>
              <a:rPr lang="en-US" sz="5200">
                <a:solidFill>
                  <a:srgbClr val="FFFFFF"/>
                </a:solidFill>
                <a:latin typeface="League Spartan"/>
                <a:ea typeface="League Spartan"/>
                <a:cs typeface="League Spartan"/>
                <a:sym typeface="League Spartan"/>
              </a:rPr>
              <a:t>OF ETHICS</a:t>
            </a:r>
          </a:p>
        </p:txBody>
      </p:sp>
      <p:sp>
        <p:nvSpPr>
          <p:cNvPr id="13" name="TextBox 13"/>
          <p:cNvSpPr txBox="1"/>
          <p:nvPr/>
        </p:nvSpPr>
        <p:spPr>
          <a:xfrm>
            <a:off x="4754084" y="3433937"/>
            <a:ext cx="10789704" cy="1458595"/>
          </a:xfrm>
          <a:prstGeom prst="rect">
            <a:avLst/>
          </a:prstGeom>
        </p:spPr>
        <p:txBody>
          <a:bodyPr lIns="0" tIns="0" rIns="0" bIns="0" rtlCol="0" anchor="t">
            <a:spAutoFit/>
          </a:bodyPr>
          <a:lstStyle/>
          <a:p>
            <a:pPr algn="l">
              <a:lnSpc>
                <a:spcPts val="5719"/>
              </a:lnSpc>
            </a:pPr>
            <a:r>
              <a:rPr lang="en-US" sz="4399">
                <a:solidFill>
                  <a:srgbClr val="011C50"/>
                </a:solidFill>
                <a:latin typeface="Gidole"/>
                <a:ea typeface="Gidole"/>
                <a:cs typeface="Gidole"/>
                <a:sym typeface="Gidole"/>
              </a:rPr>
              <a:t>    2. </a:t>
            </a:r>
            <a:r>
              <a:rPr lang="en-US" sz="4399" u="sng">
                <a:solidFill>
                  <a:srgbClr val="011C50"/>
                </a:solidFill>
                <a:latin typeface="Gidole"/>
                <a:ea typeface="Gidole"/>
                <a:cs typeface="Gidole"/>
                <a:sym typeface="Gidole"/>
              </a:rPr>
              <a:t>ARTICLES</a:t>
            </a:r>
          </a:p>
          <a:p>
            <a:pPr marL="949952" lvl="1" indent="-474976" algn="l">
              <a:lnSpc>
                <a:spcPts val="5719"/>
              </a:lnSpc>
              <a:buFont typeface="Arial"/>
              <a:buChar char="•"/>
            </a:pPr>
            <a:r>
              <a:rPr lang="en-US" sz="4399">
                <a:solidFill>
                  <a:srgbClr val="011C50"/>
                </a:solidFill>
                <a:latin typeface="Gidole"/>
                <a:ea typeface="Gidole"/>
                <a:cs typeface="Gidole"/>
                <a:sym typeface="Gidole"/>
              </a:rPr>
              <a:t>The rules grouped into three categories:</a:t>
            </a:r>
          </a:p>
        </p:txBody>
      </p:sp>
      <p:sp>
        <p:nvSpPr>
          <p:cNvPr id="14" name="TextBox 14"/>
          <p:cNvSpPr txBox="1"/>
          <p:nvPr/>
        </p:nvSpPr>
        <p:spPr>
          <a:xfrm>
            <a:off x="4754084" y="7098710"/>
            <a:ext cx="13088489" cy="2906395"/>
          </a:xfrm>
          <a:prstGeom prst="rect">
            <a:avLst/>
          </a:prstGeom>
        </p:spPr>
        <p:txBody>
          <a:bodyPr lIns="0" tIns="0" rIns="0" bIns="0" rtlCol="0" anchor="t">
            <a:spAutoFit/>
          </a:bodyPr>
          <a:lstStyle/>
          <a:p>
            <a:pPr algn="l">
              <a:lnSpc>
                <a:spcPts val="5719"/>
              </a:lnSpc>
            </a:pPr>
            <a:r>
              <a:rPr lang="en-US" sz="4399">
                <a:solidFill>
                  <a:srgbClr val="011C50"/>
                </a:solidFill>
                <a:latin typeface="Gidole"/>
                <a:ea typeface="Gidole"/>
                <a:cs typeface="Gidole"/>
                <a:sym typeface="Gidole"/>
              </a:rPr>
              <a:t>    3. </a:t>
            </a:r>
            <a:r>
              <a:rPr lang="en-US" sz="4399" u="sng">
                <a:solidFill>
                  <a:srgbClr val="011C50"/>
                </a:solidFill>
                <a:latin typeface="Gidole"/>
                <a:ea typeface="Gidole"/>
                <a:cs typeface="Gidole"/>
                <a:sym typeface="Gidole"/>
              </a:rPr>
              <a:t>STANDARDS OF PRACTICE</a:t>
            </a:r>
          </a:p>
          <a:p>
            <a:pPr marL="949952" lvl="1" indent="-474976" algn="l">
              <a:lnSpc>
                <a:spcPts val="5719"/>
              </a:lnSpc>
              <a:buFont typeface="Arial"/>
              <a:buChar char="•"/>
            </a:pPr>
            <a:r>
              <a:rPr lang="en-US" sz="4399">
                <a:solidFill>
                  <a:srgbClr val="011C50"/>
                </a:solidFill>
                <a:latin typeface="Gidole"/>
                <a:ea typeface="Gidole"/>
                <a:cs typeface="Gidole"/>
                <a:sym typeface="Gidole"/>
              </a:rPr>
              <a:t>Provisions that expound upon and clarify the rules</a:t>
            </a:r>
          </a:p>
          <a:p>
            <a:pPr marL="949952" lvl="1" indent="-474976" algn="l">
              <a:lnSpc>
                <a:spcPts val="5719"/>
              </a:lnSpc>
              <a:buFont typeface="Arial"/>
              <a:buChar char="•"/>
            </a:pPr>
            <a:r>
              <a:rPr lang="en-US" sz="4399">
                <a:solidFill>
                  <a:srgbClr val="011C50"/>
                </a:solidFill>
                <a:latin typeface="Gidole"/>
                <a:ea typeface="Gidole"/>
                <a:cs typeface="Gidole"/>
                <a:sym typeface="Gidole"/>
              </a:rPr>
              <a:t>Interpret, amplify, and give examples of how rules are applied</a:t>
            </a:r>
          </a:p>
        </p:txBody>
      </p:sp>
      <p:sp>
        <p:nvSpPr>
          <p:cNvPr id="15" name="Freeform 15"/>
          <p:cNvSpPr/>
          <p:nvPr/>
        </p:nvSpPr>
        <p:spPr>
          <a:xfrm>
            <a:off x="772066" y="9166249"/>
            <a:ext cx="2811293" cy="829331"/>
          </a:xfrm>
          <a:custGeom>
            <a:avLst/>
            <a:gdLst/>
            <a:ahLst/>
            <a:cxnLst/>
            <a:rect l="l" t="t" r="r" b="b"/>
            <a:pathLst>
              <a:path w="2811293" h="829331">
                <a:moveTo>
                  <a:pt x="0" y="0"/>
                </a:moveTo>
                <a:lnTo>
                  <a:pt x="2811292" y="0"/>
                </a:lnTo>
                <a:lnTo>
                  <a:pt x="2811292" y="829331"/>
                </a:lnTo>
                <a:lnTo>
                  <a:pt x="0" y="829331"/>
                </a:lnTo>
                <a:lnTo>
                  <a:pt x="0" y="0"/>
                </a:lnTo>
                <a:close/>
              </a:path>
            </a:pathLst>
          </a:custGeom>
          <a:blipFill>
            <a:blip r:embed="rId7"/>
            <a:stretch>
              <a:fillRect/>
            </a:stretch>
          </a:blipFill>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6813315" cy="12683720"/>
          </a:xfrm>
          <a:prstGeom prst="rect">
            <a:avLst/>
          </a:prstGeom>
          <a:solidFill>
            <a:srgbClr val="011C50"/>
          </a:solidFill>
        </p:spPr>
      </p:sp>
      <p:sp>
        <p:nvSpPr>
          <p:cNvPr id="3" name="Freeform 3"/>
          <p:cNvSpPr/>
          <p:nvPr/>
        </p:nvSpPr>
        <p:spPr>
          <a:xfrm>
            <a:off x="1830338" y="4411354"/>
            <a:ext cx="2946561" cy="2484668"/>
          </a:xfrm>
          <a:custGeom>
            <a:avLst/>
            <a:gdLst/>
            <a:ahLst/>
            <a:cxnLst/>
            <a:rect l="l" t="t" r="r" b="b"/>
            <a:pathLst>
              <a:path w="2946561" h="2484668">
                <a:moveTo>
                  <a:pt x="0" y="0"/>
                </a:moveTo>
                <a:lnTo>
                  <a:pt x="2946561" y="0"/>
                </a:lnTo>
                <a:lnTo>
                  <a:pt x="2946561" y="2484668"/>
                </a:lnTo>
                <a:lnTo>
                  <a:pt x="0" y="2484668"/>
                </a:lnTo>
                <a:lnTo>
                  <a:pt x="0" y="0"/>
                </a:lnTo>
                <a:close/>
              </a:path>
            </a:pathLst>
          </a:custGeom>
          <a:blipFill>
            <a:blip r:embed="rId2"/>
            <a:stretch>
              <a:fillRect/>
            </a:stretch>
          </a:blipFill>
        </p:spPr>
      </p:sp>
      <p:sp>
        <p:nvSpPr>
          <p:cNvPr id="4" name="TextBox 4"/>
          <p:cNvSpPr txBox="1"/>
          <p:nvPr/>
        </p:nvSpPr>
        <p:spPr>
          <a:xfrm>
            <a:off x="419238" y="1209675"/>
            <a:ext cx="6091108"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1</a:t>
            </a:r>
          </a:p>
        </p:txBody>
      </p:sp>
      <p:sp>
        <p:nvSpPr>
          <p:cNvPr id="5" name="TextBox 5"/>
          <p:cNvSpPr txBox="1"/>
          <p:nvPr/>
        </p:nvSpPr>
        <p:spPr>
          <a:xfrm>
            <a:off x="7025739" y="339246"/>
            <a:ext cx="11262261" cy="9611996"/>
          </a:xfrm>
          <a:prstGeom prst="rect">
            <a:avLst/>
          </a:prstGeom>
        </p:spPr>
        <p:txBody>
          <a:bodyPr lIns="0" tIns="0" rIns="0" bIns="0" rtlCol="0" anchor="t">
            <a:spAutoFit/>
          </a:bodyPr>
          <a:lstStyle/>
          <a:p>
            <a:pPr algn="l">
              <a:lnSpc>
                <a:spcPts val="5719"/>
              </a:lnSpc>
            </a:pPr>
            <a:r>
              <a:rPr lang="en-US" sz="4399">
                <a:solidFill>
                  <a:srgbClr val="011C50"/>
                </a:solidFill>
                <a:latin typeface="Gidole"/>
                <a:ea typeface="Gidole"/>
                <a:cs typeface="Gidole"/>
                <a:sym typeface="Gidole"/>
              </a:rPr>
              <a:t>Protect and promote client's interest while treating all parties honestly</a:t>
            </a:r>
          </a:p>
          <a:p>
            <a:pPr algn="l">
              <a:lnSpc>
                <a:spcPts val="571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1-3: Don't mislead about value to get a listing. “I can get you $10k more than the other guy.”</a:t>
            </a:r>
          </a:p>
          <a:p>
            <a:pPr algn="l">
              <a:lnSpc>
                <a:spcPts val="363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1-6: Submit all offers timely and objectively. “That buyer is being unreasonable.”</a:t>
            </a:r>
          </a:p>
          <a:p>
            <a:pPr algn="l">
              <a:lnSpc>
                <a:spcPts val="363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1-15: Disclose existence of offers if seller approves. This covers offers before acceptance.</a:t>
            </a:r>
          </a:p>
        </p:txBody>
      </p:sp>
      <p:sp>
        <p:nvSpPr>
          <p:cNvPr id="6" name="Freeform 6"/>
          <p:cNvSpPr/>
          <p:nvPr/>
        </p:nvSpPr>
        <p:spPr>
          <a:xfrm>
            <a:off x="1786407" y="8922737"/>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709884" cy="11112500"/>
          </a:xfrm>
          <a:prstGeom prst="rect">
            <a:avLst/>
          </a:prstGeom>
          <a:solidFill>
            <a:srgbClr val="FFFFFF"/>
          </a:solidFill>
        </p:spPr>
      </p:sp>
      <p:sp>
        <p:nvSpPr>
          <p:cNvPr id="3" name="TextBox 3"/>
          <p:cNvSpPr txBox="1"/>
          <p:nvPr/>
        </p:nvSpPr>
        <p:spPr>
          <a:xfrm>
            <a:off x="11967223" y="898776"/>
            <a:ext cx="6019968"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2</a:t>
            </a:r>
          </a:p>
        </p:txBody>
      </p:sp>
      <p:sp>
        <p:nvSpPr>
          <p:cNvPr id="4" name="TextBox 4"/>
          <p:cNvSpPr txBox="1"/>
          <p:nvPr/>
        </p:nvSpPr>
        <p:spPr>
          <a:xfrm>
            <a:off x="1028700" y="1253172"/>
            <a:ext cx="10025247" cy="7733031"/>
          </a:xfrm>
          <a:prstGeom prst="rect">
            <a:avLst/>
          </a:prstGeom>
        </p:spPr>
        <p:txBody>
          <a:bodyPr lIns="0" tIns="0" rIns="0" bIns="0" rtlCol="0" anchor="t">
            <a:spAutoFit/>
          </a:bodyPr>
          <a:lstStyle/>
          <a:p>
            <a:pPr algn="l">
              <a:lnSpc>
                <a:spcPts val="5979"/>
              </a:lnSpc>
            </a:pPr>
            <a:r>
              <a:rPr lang="en-US" sz="4599">
                <a:solidFill>
                  <a:srgbClr val="011C50"/>
                </a:solidFill>
                <a:latin typeface="Gidole"/>
                <a:ea typeface="Gidole"/>
                <a:cs typeface="Gidole"/>
                <a:sym typeface="Gidole"/>
              </a:rPr>
              <a:t>Don't exaggerate, misrepresent, or conceal pertinent facts. “We've never had any flooding </a:t>
            </a:r>
            <a:r>
              <a:rPr lang="en-US" sz="4599" u="none">
                <a:solidFill>
                  <a:srgbClr val="011C50"/>
                </a:solidFill>
                <a:latin typeface="Gidole"/>
                <a:ea typeface="Gidole"/>
                <a:cs typeface="Gidole"/>
                <a:sym typeface="Gidole"/>
              </a:rPr>
              <a:t>i</a:t>
            </a:r>
            <a:r>
              <a:rPr lang="en-US" sz="4599">
                <a:solidFill>
                  <a:srgbClr val="011C50"/>
                </a:solidFill>
                <a:latin typeface="Gidole"/>
                <a:ea typeface="Gidole"/>
                <a:cs typeface="Gidole"/>
                <a:sym typeface="Gidole"/>
              </a:rPr>
              <a:t>n</a:t>
            </a:r>
            <a:r>
              <a:rPr lang="en-US" sz="4599" u="none">
                <a:solidFill>
                  <a:srgbClr val="011C50"/>
                </a:solidFill>
                <a:latin typeface="Gidole"/>
                <a:ea typeface="Gidole"/>
                <a:cs typeface="Gidole"/>
                <a:sym typeface="Gidole"/>
              </a:rPr>
              <a:t> the </a:t>
            </a:r>
            <a:r>
              <a:rPr lang="en-US" sz="4599">
                <a:solidFill>
                  <a:srgbClr val="011C50"/>
                </a:solidFill>
                <a:latin typeface="Gidole"/>
                <a:ea typeface="Gidole"/>
                <a:cs typeface="Gidole"/>
                <a:sym typeface="Gidole"/>
              </a:rPr>
              <a:t>bas</a:t>
            </a:r>
            <a:r>
              <a:rPr lang="en-US" sz="4599" u="none">
                <a:solidFill>
                  <a:srgbClr val="011C50"/>
                </a:solidFill>
                <a:latin typeface="Gidole"/>
                <a:ea typeface="Gidole"/>
                <a:cs typeface="Gidole"/>
                <a:sym typeface="Gidole"/>
              </a:rPr>
              <a:t>e</a:t>
            </a:r>
            <a:r>
              <a:rPr lang="en-US" sz="4599">
                <a:solidFill>
                  <a:srgbClr val="011C50"/>
                </a:solidFill>
                <a:latin typeface="Gidole"/>
                <a:ea typeface="Gidole"/>
                <a:cs typeface="Gidole"/>
                <a:sym typeface="Gidole"/>
              </a:rPr>
              <a:t>m</a:t>
            </a:r>
            <a:r>
              <a:rPr lang="en-US" sz="4599" u="none">
                <a:solidFill>
                  <a:srgbClr val="011C50"/>
                </a:solidFill>
                <a:latin typeface="Gidole"/>
                <a:ea typeface="Gidole"/>
                <a:cs typeface="Gidole"/>
                <a:sym typeface="Gidole"/>
              </a:rPr>
              <a:t>e</a:t>
            </a:r>
            <a:r>
              <a:rPr lang="en-US" sz="4599">
                <a:solidFill>
                  <a:srgbClr val="011C50"/>
                </a:solidFill>
                <a:latin typeface="Gidole"/>
                <a:ea typeface="Gidole"/>
                <a:cs typeface="Gidole"/>
                <a:sym typeface="Gidole"/>
              </a:rPr>
              <a:t>nt.”</a:t>
            </a:r>
          </a:p>
          <a:p>
            <a:pPr algn="l">
              <a:lnSpc>
                <a:spcPts val="3899"/>
              </a:lnSpc>
            </a:pPr>
            <a:endParaRPr lang="en-US" sz="4599">
              <a:solidFill>
                <a:srgbClr val="011C50"/>
              </a:solidFill>
              <a:latin typeface="Gidole"/>
              <a:ea typeface="Gidole"/>
              <a:cs typeface="Gidole"/>
              <a:sym typeface="Gidole"/>
            </a:endParaRPr>
          </a:p>
          <a:p>
            <a:pPr algn="l">
              <a:lnSpc>
                <a:spcPts val="5979"/>
              </a:lnSpc>
            </a:pPr>
            <a:r>
              <a:rPr lang="en-US" sz="4599">
                <a:solidFill>
                  <a:srgbClr val="011C50"/>
                </a:solidFill>
                <a:latin typeface="Gidole"/>
                <a:ea typeface="Gidole"/>
                <a:cs typeface="Gidole"/>
                <a:sym typeface="Gidole"/>
              </a:rPr>
              <a:t>Y</a:t>
            </a:r>
            <a:r>
              <a:rPr lang="en-US" sz="4599" u="none">
                <a:solidFill>
                  <a:srgbClr val="011C50"/>
                </a:solidFill>
                <a:latin typeface="Gidole"/>
                <a:ea typeface="Gidole"/>
                <a:cs typeface="Gidole"/>
                <a:sym typeface="Gidole"/>
              </a:rPr>
              <a:t>o</a:t>
            </a:r>
            <a:r>
              <a:rPr lang="en-US" sz="4599">
                <a:solidFill>
                  <a:srgbClr val="011C50"/>
                </a:solidFill>
                <a:latin typeface="Gidole"/>
                <a:ea typeface="Gidole"/>
                <a:cs typeface="Gidole"/>
                <a:sym typeface="Gidole"/>
              </a:rPr>
              <a:t>u</a:t>
            </a:r>
            <a:r>
              <a:rPr lang="en-US" sz="4599" u="none">
                <a:solidFill>
                  <a:srgbClr val="011C50"/>
                </a:solidFill>
                <a:latin typeface="Gidole"/>
                <a:ea typeface="Gidole"/>
                <a:cs typeface="Gidole"/>
                <a:sym typeface="Gidole"/>
              </a:rPr>
              <a:t> d</a:t>
            </a:r>
            <a:r>
              <a:rPr lang="en-US" sz="4599">
                <a:solidFill>
                  <a:srgbClr val="011C50"/>
                </a:solidFill>
                <a:latin typeface="Gidole"/>
                <a:ea typeface="Gidole"/>
                <a:cs typeface="Gidole"/>
                <a:sym typeface="Gidole"/>
              </a:rPr>
              <a:t>on't</a:t>
            </a:r>
            <a:r>
              <a:rPr lang="en-US" sz="4599" u="none">
                <a:solidFill>
                  <a:srgbClr val="011C50"/>
                </a:solidFill>
                <a:latin typeface="Gidole"/>
                <a:ea typeface="Gidole"/>
                <a:cs typeface="Gidole"/>
                <a:sym typeface="Gidole"/>
              </a:rPr>
              <a:t> </a:t>
            </a:r>
            <a:r>
              <a:rPr lang="en-US" sz="4599">
                <a:solidFill>
                  <a:srgbClr val="011C50"/>
                </a:solidFill>
                <a:latin typeface="Gidole"/>
                <a:ea typeface="Gidole"/>
                <a:cs typeface="Gidole"/>
                <a:sym typeface="Gidole"/>
              </a:rPr>
              <a:t>h</a:t>
            </a:r>
            <a:r>
              <a:rPr lang="en-US" sz="4599" u="none">
                <a:solidFill>
                  <a:srgbClr val="011C50"/>
                </a:solidFill>
                <a:latin typeface="Gidole"/>
                <a:ea typeface="Gidole"/>
                <a:cs typeface="Gidole"/>
                <a:sym typeface="Gidole"/>
              </a:rPr>
              <a:t>a</a:t>
            </a:r>
            <a:r>
              <a:rPr lang="en-US" sz="4599">
                <a:solidFill>
                  <a:srgbClr val="011C50"/>
                </a:solidFill>
                <a:latin typeface="Gidole"/>
                <a:ea typeface="Gidole"/>
                <a:cs typeface="Gidole"/>
                <a:sym typeface="Gidole"/>
              </a:rPr>
              <a:t>ve</a:t>
            </a:r>
            <a:r>
              <a:rPr lang="en-US" sz="4599" u="none">
                <a:solidFill>
                  <a:srgbClr val="011C50"/>
                </a:solidFill>
                <a:latin typeface="Gidole"/>
                <a:ea typeface="Gidole"/>
                <a:cs typeface="Gidole"/>
                <a:sym typeface="Gidole"/>
              </a:rPr>
              <a:t> to d</a:t>
            </a:r>
            <a:r>
              <a:rPr lang="en-US" sz="4599">
                <a:solidFill>
                  <a:srgbClr val="011C50"/>
                </a:solidFill>
                <a:latin typeface="Gidole"/>
                <a:ea typeface="Gidole"/>
                <a:cs typeface="Gidole"/>
                <a:sym typeface="Gidole"/>
              </a:rPr>
              <a:t>isc</a:t>
            </a:r>
            <a:r>
              <a:rPr lang="en-US" sz="4599" u="none">
                <a:solidFill>
                  <a:srgbClr val="011C50"/>
                </a:solidFill>
                <a:latin typeface="Gidole"/>
                <a:ea typeface="Gidole"/>
                <a:cs typeface="Gidole"/>
                <a:sym typeface="Gidole"/>
              </a:rPr>
              <a:t>o</a:t>
            </a:r>
            <a:r>
              <a:rPr lang="en-US" sz="4599">
                <a:solidFill>
                  <a:srgbClr val="011C50"/>
                </a:solidFill>
                <a:latin typeface="Gidole"/>
                <a:ea typeface="Gidole"/>
                <a:cs typeface="Gidole"/>
                <a:sym typeface="Gidole"/>
              </a:rPr>
              <a:t>ver </a:t>
            </a:r>
            <a:r>
              <a:rPr lang="en-US" sz="4599" u="none">
                <a:solidFill>
                  <a:srgbClr val="011C50"/>
                </a:solidFill>
                <a:latin typeface="Gidole"/>
                <a:ea typeface="Gidole"/>
                <a:cs typeface="Gidole"/>
                <a:sym typeface="Gidole"/>
              </a:rPr>
              <a:t>late</a:t>
            </a:r>
            <a:r>
              <a:rPr lang="en-US" sz="4599">
                <a:solidFill>
                  <a:srgbClr val="011C50"/>
                </a:solidFill>
                <a:latin typeface="Gidole"/>
                <a:ea typeface="Gidole"/>
                <a:cs typeface="Gidole"/>
                <a:sym typeface="Gidole"/>
              </a:rPr>
              <a:t>nt</a:t>
            </a:r>
            <a:r>
              <a:rPr lang="en-US" sz="4599" u="none">
                <a:solidFill>
                  <a:srgbClr val="011C50"/>
                </a:solidFill>
                <a:latin typeface="Gidole"/>
                <a:ea typeface="Gidole"/>
                <a:cs typeface="Gidole"/>
                <a:sym typeface="Gidole"/>
              </a:rPr>
              <a:t> </a:t>
            </a:r>
            <a:r>
              <a:rPr lang="en-US" sz="4599">
                <a:solidFill>
                  <a:srgbClr val="011C50"/>
                </a:solidFill>
                <a:latin typeface="Gidole"/>
                <a:ea typeface="Gidole"/>
                <a:cs typeface="Gidole"/>
                <a:sym typeface="Gidole"/>
              </a:rPr>
              <a:t>defe</a:t>
            </a:r>
            <a:r>
              <a:rPr lang="en-US" sz="4599" u="none">
                <a:solidFill>
                  <a:srgbClr val="011C50"/>
                </a:solidFill>
                <a:latin typeface="Gidole"/>
                <a:ea typeface="Gidole"/>
                <a:cs typeface="Gidole"/>
                <a:sym typeface="Gidole"/>
              </a:rPr>
              <a:t>c</a:t>
            </a:r>
            <a:r>
              <a:rPr lang="en-US" sz="4599">
                <a:solidFill>
                  <a:srgbClr val="011C50"/>
                </a:solidFill>
                <a:latin typeface="Gidole"/>
                <a:ea typeface="Gidole"/>
                <a:cs typeface="Gidole"/>
                <a:sym typeface="Gidole"/>
              </a:rPr>
              <a:t>ts. W</a:t>
            </a:r>
            <a:r>
              <a:rPr lang="en-US" sz="4599" u="none">
                <a:solidFill>
                  <a:srgbClr val="011C50"/>
                </a:solidFill>
                <a:latin typeface="Gidole"/>
                <a:ea typeface="Gidole"/>
                <a:cs typeface="Gidole"/>
                <a:sym typeface="Gidole"/>
              </a:rPr>
              <a:t>h</a:t>
            </a:r>
            <a:r>
              <a:rPr lang="en-US" sz="4599">
                <a:solidFill>
                  <a:srgbClr val="011C50"/>
                </a:solidFill>
                <a:latin typeface="Gidole"/>
                <a:ea typeface="Gidole"/>
                <a:cs typeface="Gidole"/>
                <a:sym typeface="Gidole"/>
              </a:rPr>
              <a:t>at</a:t>
            </a:r>
            <a:r>
              <a:rPr lang="en-US" sz="4599" u="none">
                <a:solidFill>
                  <a:srgbClr val="011C50"/>
                </a:solidFill>
                <a:latin typeface="Gidole"/>
                <a:ea typeface="Gidole"/>
                <a:cs typeface="Gidole"/>
                <a:sym typeface="Gidole"/>
              </a:rPr>
              <a:t> </a:t>
            </a:r>
            <a:r>
              <a:rPr lang="en-US" sz="4599">
                <a:solidFill>
                  <a:srgbClr val="011C50"/>
                </a:solidFill>
                <a:latin typeface="Gidole"/>
                <a:ea typeface="Gidole"/>
                <a:cs typeface="Gidole"/>
                <a:sym typeface="Gidole"/>
              </a:rPr>
              <a:t>d</a:t>
            </a:r>
            <a:r>
              <a:rPr lang="en-US" sz="4599" u="none">
                <a:solidFill>
                  <a:srgbClr val="011C50"/>
                </a:solidFill>
                <a:latin typeface="Gidole"/>
                <a:ea typeface="Gidole"/>
                <a:cs typeface="Gidole"/>
                <a:sym typeface="Gidole"/>
              </a:rPr>
              <a:t>o </a:t>
            </a:r>
            <a:r>
              <a:rPr lang="en-US" sz="4599">
                <a:solidFill>
                  <a:srgbClr val="011C50"/>
                </a:solidFill>
                <a:latin typeface="Gidole"/>
                <a:ea typeface="Gidole"/>
                <a:cs typeface="Gidole"/>
                <a:sym typeface="Gidole"/>
              </a:rPr>
              <a:t>y</a:t>
            </a:r>
            <a:r>
              <a:rPr lang="en-US" sz="4599" u="none">
                <a:solidFill>
                  <a:srgbClr val="011C50"/>
                </a:solidFill>
                <a:latin typeface="Gidole"/>
                <a:ea typeface="Gidole"/>
                <a:cs typeface="Gidole"/>
                <a:sym typeface="Gidole"/>
              </a:rPr>
              <a:t>o</a:t>
            </a:r>
            <a:r>
              <a:rPr lang="en-US" sz="4599">
                <a:solidFill>
                  <a:srgbClr val="011C50"/>
                </a:solidFill>
                <a:latin typeface="Gidole"/>
                <a:ea typeface="Gidole"/>
                <a:cs typeface="Gidole"/>
                <a:sym typeface="Gidole"/>
              </a:rPr>
              <a:t>u</a:t>
            </a:r>
            <a:r>
              <a:rPr lang="en-US" sz="4599" u="none">
                <a:solidFill>
                  <a:srgbClr val="011C50"/>
                </a:solidFill>
                <a:latin typeface="Gidole"/>
                <a:ea typeface="Gidole"/>
                <a:cs typeface="Gidole"/>
                <a:sym typeface="Gidole"/>
              </a:rPr>
              <a:t> </a:t>
            </a:r>
            <a:r>
              <a:rPr lang="en-US" sz="4599">
                <a:solidFill>
                  <a:srgbClr val="011C50"/>
                </a:solidFill>
                <a:latin typeface="Gidole"/>
                <a:ea typeface="Gidole"/>
                <a:cs typeface="Gidole"/>
                <a:sym typeface="Gidole"/>
              </a:rPr>
              <a:t>do</a:t>
            </a:r>
            <a:r>
              <a:rPr lang="en-US" sz="4599" u="none">
                <a:solidFill>
                  <a:srgbClr val="011C50"/>
                </a:solidFill>
                <a:latin typeface="Gidole"/>
                <a:ea typeface="Gidole"/>
                <a:cs typeface="Gidole"/>
                <a:sym typeface="Gidole"/>
              </a:rPr>
              <a:t> </a:t>
            </a:r>
            <a:r>
              <a:rPr lang="en-US" sz="4599">
                <a:solidFill>
                  <a:srgbClr val="011C50"/>
                </a:solidFill>
                <a:latin typeface="Gidole"/>
                <a:ea typeface="Gidole"/>
                <a:cs typeface="Gidole"/>
                <a:sym typeface="Gidole"/>
              </a:rPr>
              <a:t>onc</a:t>
            </a:r>
            <a:r>
              <a:rPr lang="en-US" sz="4599" u="none">
                <a:solidFill>
                  <a:srgbClr val="011C50"/>
                </a:solidFill>
                <a:latin typeface="Gidole"/>
                <a:ea typeface="Gidole"/>
                <a:cs typeface="Gidole"/>
                <a:sym typeface="Gidole"/>
              </a:rPr>
              <a:t>e</a:t>
            </a:r>
            <a:r>
              <a:rPr lang="en-US" sz="4599">
                <a:solidFill>
                  <a:srgbClr val="011C50"/>
                </a:solidFill>
                <a:latin typeface="Gidole"/>
                <a:ea typeface="Gidole"/>
                <a:cs typeface="Gidole"/>
                <a:sym typeface="Gidole"/>
              </a:rPr>
              <a:t> </a:t>
            </a:r>
            <a:r>
              <a:rPr lang="en-US" sz="4599" u="none">
                <a:solidFill>
                  <a:srgbClr val="011C50"/>
                </a:solidFill>
                <a:latin typeface="Gidole"/>
                <a:ea typeface="Gidole"/>
                <a:cs typeface="Gidole"/>
                <a:sym typeface="Gidole"/>
              </a:rPr>
              <a:t>you</a:t>
            </a:r>
            <a:r>
              <a:rPr lang="en-US" sz="4599">
                <a:solidFill>
                  <a:srgbClr val="011C50"/>
                </a:solidFill>
                <a:latin typeface="Gidole"/>
                <a:ea typeface="Gidole"/>
                <a:cs typeface="Gidole"/>
                <a:sym typeface="Gidole"/>
              </a:rPr>
              <a:t> a</a:t>
            </a:r>
            <a:r>
              <a:rPr lang="en-US" sz="4599" u="none">
                <a:solidFill>
                  <a:srgbClr val="011C50"/>
                </a:solidFill>
                <a:latin typeface="Gidole"/>
                <a:ea typeface="Gidole"/>
                <a:cs typeface="Gidole"/>
                <a:sym typeface="Gidole"/>
              </a:rPr>
              <a:t>re</a:t>
            </a:r>
            <a:r>
              <a:rPr lang="en-US" sz="4599">
                <a:solidFill>
                  <a:srgbClr val="011C50"/>
                </a:solidFill>
                <a:latin typeface="Gidole"/>
                <a:ea typeface="Gidole"/>
                <a:cs typeface="Gidole"/>
                <a:sym typeface="Gidole"/>
              </a:rPr>
              <a:t> aware of them?</a:t>
            </a:r>
          </a:p>
          <a:p>
            <a:pPr algn="l">
              <a:lnSpc>
                <a:spcPts val="3899"/>
              </a:lnSpc>
            </a:pPr>
            <a:endParaRPr lang="en-US" sz="4599">
              <a:solidFill>
                <a:srgbClr val="011C50"/>
              </a:solidFill>
              <a:latin typeface="Gidole"/>
              <a:ea typeface="Gidole"/>
              <a:cs typeface="Gidole"/>
              <a:sym typeface="Gidole"/>
            </a:endParaRPr>
          </a:p>
          <a:p>
            <a:pPr algn="l">
              <a:lnSpc>
                <a:spcPts val="5979"/>
              </a:lnSpc>
            </a:pPr>
            <a:r>
              <a:rPr lang="en-US" sz="4599">
                <a:solidFill>
                  <a:srgbClr val="011C50"/>
                </a:solidFill>
                <a:latin typeface="Gidole"/>
                <a:ea typeface="Gidole"/>
                <a:cs typeface="Gidole"/>
                <a:sym typeface="Gidole"/>
              </a:rPr>
              <a:t>Don't disclose facts which are confidential. e.g. marital status, financial info, other deals...</a:t>
            </a:r>
          </a:p>
        </p:txBody>
      </p:sp>
      <p:sp>
        <p:nvSpPr>
          <p:cNvPr id="5" name="Freeform 5"/>
          <p:cNvSpPr/>
          <p:nvPr/>
        </p:nvSpPr>
        <p:spPr>
          <a:xfrm>
            <a:off x="13415015" y="4669010"/>
            <a:ext cx="3124383" cy="2634615"/>
          </a:xfrm>
          <a:custGeom>
            <a:avLst/>
            <a:gdLst/>
            <a:ahLst/>
            <a:cxnLst/>
            <a:rect l="l" t="t" r="r" b="b"/>
            <a:pathLst>
              <a:path w="3124383" h="2634615">
                <a:moveTo>
                  <a:pt x="0" y="0"/>
                </a:moveTo>
                <a:lnTo>
                  <a:pt x="3124384" y="0"/>
                </a:lnTo>
                <a:lnTo>
                  <a:pt x="3124384" y="2634615"/>
                </a:lnTo>
                <a:lnTo>
                  <a:pt x="0" y="2634615"/>
                </a:lnTo>
                <a:lnTo>
                  <a:pt x="0" y="0"/>
                </a:lnTo>
                <a:close/>
              </a:path>
            </a:pathLst>
          </a:custGeom>
          <a:blipFill>
            <a:blip r:embed="rId2"/>
            <a:stretch>
              <a:fillRect/>
            </a:stretch>
          </a:blipFill>
        </p:spPr>
      </p:sp>
      <p:sp>
        <p:nvSpPr>
          <p:cNvPr id="6" name="Freeform 6"/>
          <p:cNvSpPr/>
          <p:nvPr/>
        </p:nvSpPr>
        <p:spPr>
          <a:xfrm>
            <a:off x="13459995" y="9062755"/>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3"/>
            <a:stretch>
              <a:fillRect/>
            </a:stretch>
          </a:blip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7112176" cy="12683720"/>
          </a:xfrm>
          <a:prstGeom prst="rect">
            <a:avLst/>
          </a:prstGeom>
          <a:solidFill>
            <a:srgbClr val="011C50"/>
          </a:solidFill>
        </p:spPr>
      </p:sp>
      <p:sp>
        <p:nvSpPr>
          <p:cNvPr id="3" name="Freeform 3"/>
          <p:cNvSpPr/>
          <p:nvPr/>
        </p:nvSpPr>
        <p:spPr>
          <a:xfrm>
            <a:off x="1954944" y="4765992"/>
            <a:ext cx="2996210" cy="2526533"/>
          </a:xfrm>
          <a:custGeom>
            <a:avLst/>
            <a:gdLst/>
            <a:ahLst/>
            <a:cxnLst/>
            <a:rect l="l" t="t" r="r" b="b"/>
            <a:pathLst>
              <a:path w="2996210" h="2526533">
                <a:moveTo>
                  <a:pt x="0" y="0"/>
                </a:moveTo>
                <a:lnTo>
                  <a:pt x="2996209" y="0"/>
                </a:lnTo>
                <a:lnTo>
                  <a:pt x="2996209" y="2526533"/>
                </a:lnTo>
                <a:lnTo>
                  <a:pt x="0" y="2526533"/>
                </a:lnTo>
                <a:lnTo>
                  <a:pt x="0" y="0"/>
                </a:lnTo>
                <a:close/>
              </a:path>
            </a:pathLst>
          </a:custGeom>
          <a:blipFill>
            <a:blip r:embed="rId2"/>
            <a:stretch>
              <a:fillRect/>
            </a:stretch>
          </a:blipFill>
        </p:spPr>
      </p:sp>
      <p:sp>
        <p:nvSpPr>
          <p:cNvPr id="4" name="TextBox 4"/>
          <p:cNvSpPr txBox="1"/>
          <p:nvPr/>
        </p:nvSpPr>
        <p:spPr>
          <a:xfrm>
            <a:off x="549060" y="1028700"/>
            <a:ext cx="6138297"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3</a:t>
            </a:r>
          </a:p>
        </p:txBody>
      </p:sp>
      <p:sp>
        <p:nvSpPr>
          <p:cNvPr id="5" name="TextBox 5"/>
          <p:cNvSpPr txBox="1"/>
          <p:nvPr/>
        </p:nvSpPr>
        <p:spPr>
          <a:xfrm>
            <a:off x="7575398" y="553843"/>
            <a:ext cx="10445200" cy="9459596"/>
          </a:xfrm>
          <a:prstGeom prst="rect">
            <a:avLst/>
          </a:prstGeom>
        </p:spPr>
        <p:txBody>
          <a:bodyPr lIns="0" tIns="0" rIns="0" bIns="0" rtlCol="0" anchor="t">
            <a:spAutoFit/>
          </a:bodyPr>
          <a:lstStyle/>
          <a:p>
            <a:pPr algn="l">
              <a:lnSpc>
                <a:spcPts val="5979"/>
              </a:lnSpc>
            </a:pPr>
            <a:r>
              <a:rPr lang="en-US" sz="4599">
                <a:solidFill>
                  <a:srgbClr val="011C50"/>
                </a:solidFill>
                <a:latin typeface="Gidole"/>
                <a:ea typeface="Gidole"/>
                <a:cs typeface="Gidole"/>
                <a:sym typeface="Gidole"/>
              </a:rPr>
              <a:t>Cooperate with other brokers as long as it helps your client.</a:t>
            </a:r>
          </a:p>
          <a:p>
            <a:pPr algn="l">
              <a:lnSpc>
                <a:spcPts val="5979"/>
              </a:lnSpc>
            </a:pPr>
            <a:endParaRPr lang="en-US" sz="45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3-1: Listing broker sets the terms of offers to cooperate</a:t>
            </a:r>
          </a:p>
          <a:p>
            <a:pPr algn="l">
              <a:lnSpc>
                <a:spcPts val="389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3-4: Disclose variable rate commission</a:t>
            </a:r>
          </a:p>
          <a:p>
            <a:pPr algn="l">
              <a:lnSpc>
                <a:spcPts val="389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3-6: Disclose existence of accepted offers</a:t>
            </a:r>
          </a:p>
          <a:p>
            <a:pPr algn="l">
              <a:lnSpc>
                <a:spcPts val="389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3-8: Don't lie about availability of a property for showings</a:t>
            </a:r>
          </a:p>
          <a:p>
            <a:pPr algn="l">
              <a:lnSpc>
                <a:spcPts val="5459"/>
              </a:lnSpc>
            </a:pPr>
            <a:endParaRPr lang="en-US" sz="4399">
              <a:solidFill>
                <a:srgbClr val="011C50"/>
              </a:solidFill>
              <a:latin typeface="Gidole"/>
              <a:ea typeface="Gidole"/>
              <a:cs typeface="Gidole"/>
              <a:sym typeface="Gidole"/>
            </a:endParaRPr>
          </a:p>
        </p:txBody>
      </p:sp>
      <p:sp>
        <p:nvSpPr>
          <p:cNvPr id="6" name="Freeform 6"/>
          <p:cNvSpPr/>
          <p:nvPr/>
        </p:nvSpPr>
        <p:spPr>
          <a:xfrm>
            <a:off x="1935837" y="9118283"/>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323645" cy="11112500"/>
          </a:xfrm>
          <a:prstGeom prst="rect">
            <a:avLst/>
          </a:prstGeom>
          <a:solidFill>
            <a:srgbClr val="FFFFFF"/>
          </a:solidFill>
        </p:spPr>
      </p:sp>
      <p:sp>
        <p:nvSpPr>
          <p:cNvPr id="3" name="TextBox 3"/>
          <p:cNvSpPr txBox="1"/>
          <p:nvPr/>
        </p:nvSpPr>
        <p:spPr>
          <a:xfrm>
            <a:off x="11586461" y="1028700"/>
            <a:ext cx="6138297"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4</a:t>
            </a:r>
          </a:p>
        </p:txBody>
      </p:sp>
      <p:sp>
        <p:nvSpPr>
          <p:cNvPr id="4" name="TextBox 4"/>
          <p:cNvSpPr txBox="1"/>
          <p:nvPr/>
        </p:nvSpPr>
        <p:spPr>
          <a:xfrm>
            <a:off x="577176" y="1738947"/>
            <a:ext cx="10319364" cy="6761481"/>
          </a:xfrm>
          <a:prstGeom prst="rect">
            <a:avLst/>
          </a:prstGeom>
        </p:spPr>
        <p:txBody>
          <a:bodyPr lIns="0" tIns="0" rIns="0" bIns="0" rtlCol="0" anchor="t">
            <a:spAutoFit/>
          </a:bodyPr>
          <a:lstStyle/>
          <a:p>
            <a:pPr algn="l">
              <a:lnSpc>
                <a:spcPts val="5979"/>
              </a:lnSpc>
            </a:pPr>
            <a:r>
              <a:rPr lang="en-US" sz="4599">
                <a:solidFill>
                  <a:srgbClr val="011C50"/>
                </a:solidFill>
                <a:latin typeface="Gidole"/>
                <a:ea typeface="Gidole"/>
                <a:cs typeface="Gidole"/>
                <a:sym typeface="Gidole"/>
              </a:rPr>
              <a:t>If sale or purchase is for you or immediate family member, disclose in writing before signing of any contract</a:t>
            </a:r>
          </a:p>
          <a:p>
            <a:pPr algn="l">
              <a:lnSpc>
                <a:spcPts val="5979"/>
              </a:lnSpc>
            </a:pPr>
            <a:endParaRPr lang="en-US" sz="4599">
              <a:solidFill>
                <a:srgbClr val="011C50"/>
              </a:solidFill>
              <a:latin typeface="Gidole"/>
              <a:ea typeface="Gidole"/>
              <a:cs typeface="Gidole"/>
              <a:sym typeface="Gidole"/>
            </a:endParaRPr>
          </a:p>
          <a:p>
            <a:pPr marL="993130" lvl="1" indent="-496565" algn="l">
              <a:lnSpc>
                <a:spcPts val="5979"/>
              </a:lnSpc>
              <a:buFont typeface="Arial"/>
              <a:buChar char="•"/>
            </a:pPr>
            <a:r>
              <a:rPr lang="en-US" sz="4599">
                <a:solidFill>
                  <a:srgbClr val="011C50"/>
                </a:solidFill>
                <a:latin typeface="Gidole"/>
                <a:ea typeface="Gidole"/>
                <a:cs typeface="Gidole"/>
                <a:sym typeface="Gidole"/>
              </a:rPr>
              <a:t>Put it in broker-to-broker remarks</a:t>
            </a:r>
          </a:p>
          <a:p>
            <a:pPr marL="993130" lvl="1" indent="-496565" algn="l">
              <a:lnSpc>
                <a:spcPts val="5979"/>
              </a:lnSpc>
              <a:buFont typeface="Arial"/>
              <a:buChar char="•"/>
            </a:pPr>
            <a:r>
              <a:rPr lang="en-US" sz="4599">
                <a:solidFill>
                  <a:srgbClr val="011C50"/>
                </a:solidFill>
                <a:latin typeface="Gidole"/>
                <a:ea typeface="Gidole"/>
                <a:cs typeface="Gidole"/>
                <a:sym typeface="Gidole"/>
              </a:rPr>
              <a:t>Put it in the offer</a:t>
            </a:r>
          </a:p>
          <a:p>
            <a:pPr algn="l">
              <a:lnSpc>
                <a:spcPts val="5979"/>
              </a:lnSpc>
            </a:pPr>
            <a:endParaRPr lang="en-US" sz="4599">
              <a:solidFill>
                <a:srgbClr val="011C50"/>
              </a:solidFill>
              <a:latin typeface="Gidole"/>
              <a:ea typeface="Gidole"/>
              <a:cs typeface="Gidole"/>
              <a:sym typeface="Gidole"/>
            </a:endParaRPr>
          </a:p>
          <a:p>
            <a:pPr algn="l">
              <a:lnSpc>
                <a:spcPts val="5979"/>
              </a:lnSpc>
            </a:pPr>
            <a:r>
              <a:rPr lang="en-US" sz="4599">
                <a:solidFill>
                  <a:srgbClr val="011C50"/>
                </a:solidFill>
                <a:latin typeface="Gidole"/>
                <a:ea typeface="Gidole"/>
                <a:cs typeface="Gidole"/>
                <a:sym typeface="Gidole"/>
              </a:rPr>
              <a:t>“Agent drafting this offer is the father of the buyer…”</a:t>
            </a:r>
          </a:p>
        </p:txBody>
      </p:sp>
      <p:sp>
        <p:nvSpPr>
          <p:cNvPr id="5" name="Freeform 5"/>
          <p:cNvSpPr/>
          <p:nvPr/>
        </p:nvSpPr>
        <p:spPr>
          <a:xfrm>
            <a:off x="13556286" y="4988230"/>
            <a:ext cx="2940249" cy="2479345"/>
          </a:xfrm>
          <a:custGeom>
            <a:avLst/>
            <a:gdLst/>
            <a:ahLst/>
            <a:cxnLst/>
            <a:rect l="l" t="t" r="r" b="b"/>
            <a:pathLst>
              <a:path w="2940249" h="2479345">
                <a:moveTo>
                  <a:pt x="0" y="0"/>
                </a:moveTo>
                <a:lnTo>
                  <a:pt x="2940249" y="0"/>
                </a:lnTo>
                <a:lnTo>
                  <a:pt x="2940249" y="2479345"/>
                </a:lnTo>
                <a:lnTo>
                  <a:pt x="0" y="2479345"/>
                </a:lnTo>
                <a:lnTo>
                  <a:pt x="0" y="0"/>
                </a:lnTo>
                <a:close/>
              </a:path>
            </a:pathLst>
          </a:custGeom>
          <a:blipFill>
            <a:blip r:embed="rId2"/>
            <a:stretch>
              <a:fillRect/>
            </a:stretch>
          </a:blipFill>
        </p:spPr>
      </p:sp>
      <p:sp>
        <p:nvSpPr>
          <p:cNvPr id="6" name="Freeform 6"/>
          <p:cNvSpPr/>
          <p:nvPr/>
        </p:nvSpPr>
        <p:spPr>
          <a:xfrm>
            <a:off x="13509199" y="9041257"/>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grpSp>
      <p:grpSp>
        <p:nvGrpSpPr>
          <p:cNvPr id="5" name="Group 5"/>
          <p:cNvGrpSpPr/>
          <p:nvPr/>
        </p:nvGrpSpPr>
        <p:grpSpPr>
          <a:xfrm>
            <a:off x="1028700" y="1122264"/>
            <a:ext cx="11140599" cy="1278285"/>
            <a:chOff x="0" y="0"/>
            <a:chExt cx="14854132" cy="1704380"/>
          </a:xfrm>
        </p:grpSpPr>
        <p:sp>
          <p:nvSpPr>
            <p:cNvPr id="6" name="TextBox 6"/>
            <p:cNvSpPr txBox="1"/>
            <p:nvPr/>
          </p:nvSpPr>
          <p:spPr>
            <a:xfrm>
              <a:off x="0" y="0"/>
              <a:ext cx="14854132" cy="1054100"/>
            </a:xfrm>
            <a:prstGeom prst="rect">
              <a:avLst/>
            </a:prstGeom>
          </p:spPr>
          <p:txBody>
            <a:bodyPr lIns="0" tIns="0" rIns="0" bIns="0" rtlCol="0" anchor="t">
              <a:spAutoFit/>
            </a:bodyPr>
            <a:lstStyle/>
            <a:p>
              <a:pPr algn="l">
                <a:lnSpc>
                  <a:spcPts val="6240"/>
                </a:lnSpc>
              </a:pPr>
              <a:r>
                <a:rPr lang="en-US" sz="5200">
                  <a:solidFill>
                    <a:srgbClr val="011C50"/>
                  </a:solidFill>
                  <a:latin typeface="League Spartan"/>
                  <a:ea typeface="League Spartan"/>
                  <a:cs typeface="League Spartan"/>
                  <a:sym typeface="League Spartan"/>
                </a:rPr>
                <a:t>PROPER USE OF “REALTOR®”</a:t>
              </a:r>
            </a:p>
          </p:txBody>
        </p:sp>
        <p:sp>
          <p:nvSpPr>
            <p:cNvPr id="7" name="TextBox 7"/>
            <p:cNvSpPr txBox="1"/>
            <p:nvPr/>
          </p:nvSpPr>
          <p:spPr>
            <a:xfrm>
              <a:off x="0" y="1054100"/>
              <a:ext cx="14854132" cy="650280"/>
            </a:xfrm>
            <a:prstGeom prst="rect">
              <a:avLst/>
            </a:prstGeom>
          </p:spPr>
          <p:txBody>
            <a:bodyPr lIns="0" tIns="0" rIns="0" bIns="0" rtlCol="0" anchor="t">
              <a:spAutoFit/>
            </a:bodyPr>
            <a:lstStyle/>
            <a:p>
              <a:pPr algn="l">
                <a:lnSpc>
                  <a:spcPts val="3840"/>
                </a:lnSpc>
              </a:pPr>
              <a:endParaRPr/>
            </a:p>
          </p:txBody>
        </p:sp>
      </p:grpSp>
      <p:sp>
        <p:nvSpPr>
          <p:cNvPr id="8" name="Freeform 8"/>
          <p:cNvSpPr/>
          <p:nvPr/>
        </p:nvSpPr>
        <p:spPr>
          <a:xfrm>
            <a:off x="15487556" y="9379668"/>
            <a:ext cx="2637577" cy="778085"/>
          </a:xfrm>
          <a:custGeom>
            <a:avLst/>
            <a:gdLst/>
            <a:ahLst/>
            <a:cxnLst/>
            <a:rect l="l" t="t" r="r" b="b"/>
            <a:pathLst>
              <a:path w="2637577" h="778085">
                <a:moveTo>
                  <a:pt x="0" y="0"/>
                </a:moveTo>
                <a:lnTo>
                  <a:pt x="2637577" y="0"/>
                </a:lnTo>
                <a:lnTo>
                  <a:pt x="2637577" y="778085"/>
                </a:lnTo>
                <a:lnTo>
                  <a:pt x="0" y="778085"/>
                </a:lnTo>
                <a:lnTo>
                  <a:pt x="0" y="0"/>
                </a:lnTo>
                <a:close/>
              </a:path>
            </a:pathLst>
          </a:custGeom>
          <a:blipFill>
            <a:blip r:embed="rId7"/>
            <a:stretch>
              <a:fillRect/>
            </a:stretch>
          </a:blipFill>
        </p:spPr>
      </p:sp>
      <p:pic>
        <p:nvPicPr>
          <p:cNvPr id="9" name="Picture 9"/>
          <p:cNvPicPr>
            <a:picLocks noChangeAspect="1"/>
          </p:cNvPicPr>
          <p:nvPr>
            <a:videoFile r:link="rId1"/>
          </p:nvPr>
        </p:nvPicPr>
        <p:blipFill>
          <a:blip r:embed="rId8"/>
          <a:stretch>
            <a:fillRect/>
          </a:stretch>
        </p:blipFill>
        <p:spPr>
          <a:xfrm>
            <a:off x="2331240" y="2400549"/>
            <a:ext cx="12823491" cy="7213213"/>
          </a:xfrm>
          <a:prstGeom prst="rect">
            <a:avLst/>
          </a:prstGeom>
        </p:spPr>
      </p:pic>
      <p:sp>
        <p:nvSpPr>
          <p:cNvPr id="10" name="Rectangle 1">
            <a:extLst>
              <a:ext uri="{FF2B5EF4-FFF2-40B4-BE49-F238E27FC236}">
                <a16:creationId xmlns:a16="http://schemas.microsoft.com/office/drawing/2014/main" id="{2E1D8FEF-8AAE-4C77-4438-55203774421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7127905" cy="12683720"/>
          </a:xfrm>
          <a:prstGeom prst="rect">
            <a:avLst/>
          </a:prstGeom>
          <a:solidFill>
            <a:srgbClr val="011C50"/>
          </a:solidFill>
        </p:spPr>
      </p:sp>
      <p:sp>
        <p:nvSpPr>
          <p:cNvPr id="3" name="Freeform 3"/>
          <p:cNvSpPr/>
          <p:nvPr/>
        </p:nvSpPr>
        <p:spPr>
          <a:xfrm>
            <a:off x="1921568" y="4860369"/>
            <a:ext cx="3078690" cy="2596084"/>
          </a:xfrm>
          <a:custGeom>
            <a:avLst/>
            <a:gdLst/>
            <a:ahLst/>
            <a:cxnLst/>
            <a:rect l="l" t="t" r="r" b="b"/>
            <a:pathLst>
              <a:path w="3078690" h="2596084">
                <a:moveTo>
                  <a:pt x="0" y="0"/>
                </a:moveTo>
                <a:lnTo>
                  <a:pt x="3078690" y="0"/>
                </a:lnTo>
                <a:lnTo>
                  <a:pt x="3078690" y="2596084"/>
                </a:lnTo>
                <a:lnTo>
                  <a:pt x="0" y="2596084"/>
                </a:lnTo>
                <a:lnTo>
                  <a:pt x="0" y="0"/>
                </a:lnTo>
                <a:close/>
              </a:path>
            </a:pathLst>
          </a:custGeom>
          <a:blipFill>
            <a:blip r:embed="rId2"/>
            <a:stretch>
              <a:fillRect/>
            </a:stretch>
          </a:blipFill>
        </p:spPr>
      </p:sp>
      <p:sp>
        <p:nvSpPr>
          <p:cNvPr id="4" name="TextBox 4"/>
          <p:cNvSpPr txBox="1"/>
          <p:nvPr/>
        </p:nvSpPr>
        <p:spPr>
          <a:xfrm>
            <a:off x="543713" y="1028700"/>
            <a:ext cx="6075379"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5</a:t>
            </a:r>
          </a:p>
        </p:txBody>
      </p:sp>
      <p:sp>
        <p:nvSpPr>
          <p:cNvPr id="5" name="TextBox 5"/>
          <p:cNvSpPr txBox="1"/>
          <p:nvPr/>
        </p:nvSpPr>
        <p:spPr>
          <a:xfrm>
            <a:off x="7764152" y="1926238"/>
            <a:ext cx="9800291" cy="5530215"/>
          </a:xfrm>
          <a:prstGeom prst="rect">
            <a:avLst/>
          </a:prstGeom>
        </p:spPr>
        <p:txBody>
          <a:bodyPr lIns="0" tIns="0" rIns="0" bIns="0" rtlCol="0" anchor="t">
            <a:spAutoFit/>
          </a:bodyPr>
          <a:lstStyle/>
          <a:p>
            <a:pPr algn="l">
              <a:lnSpc>
                <a:spcPts val="6239"/>
              </a:lnSpc>
            </a:pPr>
            <a:r>
              <a:rPr lang="en-US" sz="4799">
                <a:solidFill>
                  <a:srgbClr val="011C50"/>
                </a:solidFill>
                <a:latin typeface="Gidole"/>
                <a:ea typeface="Gidole"/>
                <a:cs typeface="Gidole"/>
                <a:sym typeface="Gidole"/>
              </a:rPr>
              <a:t>Disclose your present or contemplated interest in a property before providing professional service</a:t>
            </a:r>
          </a:p>
          <a:p>
            <a:pPr algn="l">
              <a:lnSpc>
                <a:spcPts val="6239"/>
              </a:lnSpc>
            </a:pPr>
            <a:endParaRPr lang="en-US" sz="4799">
              <a:solidFill>
                <a:srgbClr val="011C50"/>
              </a:solidFill>
              <a:latin typeface="Gidole"/>
              <a:ea typeface="Gidole"/>
              <a:cs typeface="Gidole"/>
              <a:sym typeface="Gidole"/>
            </a:endParaRPr>
          </a:p>
          <a:p>
            <a:pPr marL="1036318" lvl="1" indent="-518159" algn="l">
              <a:lnSpc>
                <a:spcPts val="6239"/>
              </a:lnSpc>
              <a:buFont typeface="Arial"/>
              <a:buChar char="•"/>
            </a:pPr>
            <a:r>
              <a:rPr lang="en-US" sz="4799">
                <a:solidFill>
                  <a:srgbClr val="011C50"/>
                </a:solidFill>
                <a:latin typeface="Gidole"/>
                <a:ea typeface="Gidole"/>
                <a:cs typeface="Gidole"/>
                <a:sym typeface="Gidole"/>
              </a:rPr>
              <a:t>Get another agent to help out with the market analysis if you think you might want to buy it…</a:t>
            </a:r>
          </a:p>
        </p:txBody>
      </p:sp>
      <p:sp>
        <p:nvSpPr>
          <p:cNvPr id="6" name="Freeform 6"/>
          <p:cNvSpPr/>
          <p:nvPr/>
        </p:nvSpPr>
        <p:spPr>
          <a:xfrm>
            <a:off x="1943702" y="9102554"/>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386563" cy="11112500"/>
          </a:xfrm>
          <a:prstGeom prst="rect">
            <a:avLst/>
          </a:prstGeom>
          <a:solidFill>
            <a:srgbClr val="FFFFFF"/>
          </a:solidFill>
        </p:spPr>
      </p:sp>
      <p:sp>
        <p:nvSpPr>
          <p:cNvPr id="3" name="TextBox 3"/>
          <p:cNvSpPr txBox="1"/>
          <p:nvPr/>
        </p:nvSpPr>
        <p:spPr>
          <a:xfrm>
            <a:off x="11618075" y="1028700"/>
            <a:ext cx="6185485"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6</a:t>
            </a:r>
          </a:p>
        </p:txBody>
      </p:sp>
      <p:sp>
        <p:nvSpPr>
          <p:cNvPr id="4" name="TextBox 4"/>
          <p:cNvSpPr txBox="1"/>
          <p:nvPr/>
        </p:nvSpPr>
        <p:spPr>
          <a:xfrm>
            <a:off x="231127" y="2176480"/>
            <a:ext cx="10586766" cy="5530215"/>
          </a:xfrm>
          <a:prstGeom prst="rect">
            <a:avLst/>
          </a:prstGeom>
        </p:spPr>
        <p:txBody>
          <a:bodyPr lIns="0" tIns="0" rIns="0" bIns="0" rtlCol="0" anchor="t">
            <a:spAutoFit/>
          </a:bodyPr>
          <a:lstStyle/>
          <a:p>
            <a:pPr marL="1036320" lvl="1" indent="-518160" algn="l">
              <a:lnSpc>
                <a:spcPts val="6240"/>
              </a:lnSpc>
              <a:buFont typeface="Arial"/>
              <a:buChar char="•"/>
            </a:pPr>
            <a:r>
              <a:rPr lang="en-US" sz="4800">
                <a:solidFill>
                  <a:srgbClr val="011C50"/>
                </a:solidFill>
                <a:latin typeface="Gidole"/>
                <a:ea typeface="Gidole"/>
                <a:cs typeface="Gidole"/>
                <a:sym typeface="Gidole"/>
              </a:rPr>
              <a:t>Disclose any fee or financial benefit you may receive from</a:t>
            </a:r>
            <a:r>
              <a:rPr lang="en-US" sz="4800" u="none">
                <a:solidFill>
                  <a:srgbClr val="011C50"/>
                </a:solidFill>
                <a:latin typeface="Gidole"/>
                <a:ea typeface="Gidole"/>
                <a:cs typeface="Gidole"/>
                <a:sym typeface="Gidole"/>
              </a:rPr>
              <a:t> recom</a:t>
            </a:r>
            <a:r>
              <a:rPr lang="en-US" sz="4800">
                <a:solidFill>
                  <a:srgbClr val="011C50"/>
                </a:solidFill>
                <a:latin typeface="Gidole"/>
                <a:ea typeface="Gidole"/>
                <a:cs typeface="Gidole"/>
                <a:sym typeface="Gidole"/>
              </a:rPr>
              <a:t>m</a:t>
            </a:r>
            <a:r>
              <a:rPr lang="en-US" sz="4800" u="none">
                <a:solidFill>
                  <a:srgbClr val="011C50"/>
                </a:solidFill>
                <a:latin typeface="Gidole"/>
                <a:ea typeface="Gidole"/>
                <a:cs typeface="Gidole"/>
                <a:sym typeface="Gidole"/>
              </a:rPr>
              <a:t>e</a:t>
            </a:r>
            <a:r>
              <a:rPr lang="en-US" sz="4800">
                <a:solidFill>
                  <a:srgbClr val="011C50"/>
                </a:solidFill>
                <a:latin typeface="Gidole"/>
                <a:ea typeface="Gidole"/>
                <a:cs typeface="Gidole"/>
                <a:sym typeface="Gidole"/>
              </a:rPr>
              <a:t>n</a:t>
            </a:r>
            <a:r>
              <a:rPr lang="en-US" sz="4800" u="none">
                <a:solidFill>
                  <a:srgbClr val="011C50"/>
                </a:solidFill>
                <a:latin typeface="Gidole"/>
                <a:ea typeface="Gidole"/>
                <a:cs typeface="Gidole"/>
                <a:sym typeface="Gidole"/>
              </a:rPr>
              <a:t>di</a:t>
            </a:r>
            <a:r>
              <a:rPr lang="en-US" sz="4800">
                <a:solidFill>
                  <a:srgbClr val="011C50"/>
                </a:solidFill>
                <a:latin typeface="Gidole"/>
                <a:ea typeface="Gidole"/>
                <a:cs typeface="Gidole"/>
                <a:sym typeface="Gidole"/>
              </a:rPr>
              <a:t>ng</a:t>
            </a:r>
            <a:r>
              <a:rPr lang="en-US" sz="4800" u="none">
                <a:solidFill>
                  <a:srgbClr val="011C50"/>
                </a:solidFill>
                <a:latin typeface="Gidole"/>
                <a:ea typeface="Gidole"/>
                <a:cs typeface="Gidole"/>
                <a:sym typeface="Gidole"/>
              </a:rPr>
              <a:t> </a:t>
            </a:r>
            <a:r>
              <a:rPr lang="en-US" sz="4800">
                <a:solidFill>
                  <a:srgbClr val="011C50"/>
                </a:solidFill>
                <a:latin typeface="Gidole"/>
                <a:ea typeface="Gidole"/>
                <a:cs typeface="Gidole"/>
                <a:sym typeface="Gidole"/>
              </a:rPr>
              <a:t>re</a:t>
            </a:r>
            <a:r>
              <a:rPr lang="en-US" sz="4800" u="none">
                <a:solidFill>
                  <a:srgbClr val="011C50"/>
                </a:solidFill>
                <a:latin typeface="Gidole"/>
                <a:ea typeface="Gidole"/>
                <a:cs typeface="Gidole"/>
                <a:sym typeface="Gidole"/>
              </a:rPr>
              <a:t>lated r</a:t>
            </a:r>
            <a:r>
              <a:rPr lang="en-US" sz="4800">
                <a:solidFill>
                  <a:srgbClr val="011C50"/>
                </a:solidFill>
                <a:latin typeface="Gidole"/>
                <a:ea typeface="Gidole"/>
                <a:cs typeface="Gidole"/>
                <a:sym typeface="Gidole"/>
              </a:rPr>
              <a:t>eal estate</a:t>
            </a:r>
            <a:r>
              <a:rPr lang="en-US" sz="4800" u="none">
                <a:solidFill>
                  <a:srgbClr val="011C50"/>
                </a:solidFill>
                <a:latin typeface="Gidole"/>
                <a:ea typeface="Gidole"/>
                <a:cs typeface="Gidole"/>
                <a:sym typeface="Gidole"/>
              </a:rPr>
              <a:t> pro</a:t>
            </a:r>
            <a:r>
              <a:rPr lang="en-US" sz="4800">
                <a:solidFill>
                  <a:srgbClr val="011C50"/>
                </a:solidFill>
                <a:latin typeface="Gidole"/>
                <a:ea typeface="Gidole"/>
                <a:cs typeface="Gidole"/>
                <a:sym typeface="Gidole"/>
              </a:rPr>
              <a:t>ducts </a:t>
            </a:r>
            <a:r>
              <a:rPr lang="en-US" sz="4800" u="none">
                <a:solidFill>
                  <a:srgbClr val="011C50"/>
                </a:solidFill>
                <a:latin typeface="Gidole"/>
                <a:ea typeface="Gidole"/>
                <a:cs typeface="Gidole"/>
                <a:sym typeface="Gidole"/>
              </a:rPr>
              <a:t>or</a:t>
            </a:r>
            <a:r>
              <a:rPr lang="en-US" sz="4800">
                <a:solidFill>
                  <a:srgbClr val="011C50"/>
                </a:solidFill>
                <a:latin typeface="Gidole"/>
                <a:ea typeface="Gidole"/>
                <a:cs typeface="Gidole"/>
                <a:sym typeface="Gidole"/>
              </a:rPr>
              <a:t> services.</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Get client's informed consent before accepting any compensation.</a:t>
            </a:r>
          </a:p>
        </p:txBody>
      </p:sp>
      <p:sp>
        <p:nvSpPr>
          <p:cNvPr id="5" name="Freeform 5"/>
          <p:cNvSpPr/>
          <p:nvPr/>
        </p:nvSpPr>
        <p:spPr>
          <a:xfrm>
            <a:off x="13612105" y="4970162"/>
            <a:ext cx="3015234" cy="2542576"/>
          </a:xfrm>
          <a:custGeom>
            <a:avLst/>
            <a:gdLst/>
            <a:ahLst/>
            <a:cxnLst/>
            <a:rect l="l" t="t" r="r" b="b"/>
            <a:pathLst>
              <a:path w="3015234" h="2542576">
                <a:moveTo>
                  <a:pt x="0" y="0"/>
                </a:moveTo>
                <a:lnTo>
                  <a:pt x="3015234" y="0"/>
                </a:lnTo>
                <a:lnTo>
                  <a:pt x="3015234" y="2542576"/>
                </a:lnTo>
                <a:lnTo>
                  <a:pt x="0" y="2542576"/>
                </a:lnTo>
                <a:lnTo>
                  <a:pt x="0" y="0"/>
                </a:lnTo>
                <a:close/>
              </a:path>
            </a:pathLst>
          </a:custGeom>
          <a:blipFill>
            <a:blip r:embed="rId2"/>
            <a:stretch>
              <a:fillRect/>
            </a:stretch>
          </a:blipFill>
        </p:spPr>
      </p:sp>
      <p:sp>
        <p:nvSpPr>
          <p:cNvPr id="6" name="Freeform 6"/>
          <p:cNvSpPr/>
          <p:nvPr/>
        </p:nvSpPr>
        <p:spPr>
          <a:xfrm>
            <a:off x="13612105" y="8978339"/>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7143635" cy="12683720"/>
          </a:xfrm>
          <a:prstGeom prst="rect">
            <a:avLst/>
          </a:prstGeom>
          <a:solidFill>
            <a:srgbClr val="011C50"/>
          </a:solidFill>
        </p:spPr>
      </p:sp>
      <p:sp>
        <p:nvSpPr>
          <p:cNvPr id="3" name="Freeform 3"/>
          <p:cNvSpPr/>
          <p:nvPr/>
        </p:nvSpPr>
        <p:spPr>
          <a:xfrm>
            <a:off x="1906596" y="9025528"/>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
        <p:nvSpPr>
          <p:cNvPr id="4" name="Freeform 4"/>
          <p:cNvSpPr/>
          <p:nvPr/>
        </p:nvSpPr>
        <p:spPr>
          <a:xfrm>
            <a:off x="2020914" y="4772780"/>
            <a:ext cx="2895727" cy="2441803"/>
          </a:xfrm>
          <a:custGeom>
            <a:avLst/>
            <a:gdLst/>
            <a:ahLst/>
            <a:cxnLst/>
            <a:rect l="l" t="t" r="r" b="b"/>
            <a:pathLst>
              <a:path w="2895727" h="2441803">
                <a:moveTo>
                  <a:pt x="0" y="0"/>
                </a:moveTo>
                <a:lnTo>
                  <a:pt x="2895728" y="0"/>
                </a:lnTo>
                <a:lnTo>
                  <a:pt x="2895728" y="2441803"/>
                </a:lnTo>
                <a:lnTo>
                  <a:pt x="0" y="2441803"/>
                </a:lnTo>
                <a:lnTo>
                  <a:pt x="0" y="0"/>
                </a:lnTo>
                <a:close/>
              </a:path>
            </a:pathLst>
          </a:custGeom>
          <a:blipFill>
            <a:blip r:embed="rId3"/>
            <a:stretch>
              <a:fillRect/>
            </a:stretch>
          </a:blipFill>
        </p:spPr>
      </p:sp>
      <p:sp>
        <p:nvSpPr>
          <p:cNvPr id="5" name="TextBox 5"/>
          <p:cNvSpPr txBox="1"/>
          <p:nvPr/>
        </p:nvSpPr>
        <p:spPr>
          <a:xfrm>
            <a:off x="588384" y="1028700"/>
            <a:ext cx="6154026"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7</a:t>
            </a:r>
          </a:p>
        </p:txBody>
      </p:sp>
      <p:sp>
        <p:nvSpPr>
          <p:cNvPr id="6" name="TextBox 6"/>
          <p:cNvSpPr txBox="1"/>
          <p:nvPr/>
        </p:nvSpPr>
        <p:spPr>
          <a:xfrm>
            <a:off x="7889988" y="1559242"/>
            <a:ext cx="9831750" cy="7111365"/>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Realtors® receive compensation from one party only, unless they make full disclosure and receive informed consent from their client.</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Listing Agreement and Buyer Agency Agreement both have language available to handle this.</a:t>
            </a:r>
          </a:p>
          <a:p>
            <a:pPr algn="l">
              <a:lnSpc>
                <a:spcPts val="6240"/>
              </a:lnSpc>
            </a:pPr>
            <a:endParaRPr lang="en-US" sz="4800">
              <a:solidFill>
                <a:srgbClr val="011C50"/>
              </a:solidFill>
              <a:latin typeface="Gidole"/>
              <a:ea typeface="Gidole"/>
              <a:cs typeface="Gidole"/>
              <a:sym typeface="Gidole"/>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402292" cy="11112500"/>
          </a:xfrm>
          <a:prstGeom prst="rect">
            <a:avLst/>
          </a:prstGeom>
          <a:solidFill>
            <a:srgbClr val="FFFFFF"/>
          </a:solidFill>
        </p:spPr>
      </p:sp>
      <p:sp>
        <p:nvSpPr>
          <p:cNvPr id="3" name="TextBox 3"/>
          <p:cNvSpPr txBox="1"/>
          <p:nvPr/>
        </p:nvSpPr>
        <p:spPr>
          <a:xfrm>
            <a:off x="11573405" y="1028700"/>
            <a:ext cx="6201215"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8</a:t>
            </a:r>
          </a:p>
        </p:txBody>
      </p:sp>
      <p:sp>
        <p:nvSpPr>
          <p:cNvPr id="4" name="TextBox 4"/>
          <p:cNvSpPr txBox="1"/>
          <p:nvPr/>
        </p:nvSpPr>
        <p:spPr>
          <a:xfrm>
            <a:off x="1127708" y="3600741"/>
            <a:ext cx="9045275" cy="2367915"/>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Realtors® holding client or customer funds should keep them in a separate escrow account.</a:t>
            </a:r>
          </a:p>
        </p:txBody>
      </p:sp>
      <p:sp>
        <p:nvSpPr>
          <p:cNvPr id="5" name="Freeform 5"/>
          <p:cNvSpPr/>
          <p:nvPr/>
        </p:nvSpPr>
        <p:spPr>
          <a:xfrm>
            <a:off x="13547516" y="4986205"/>
            <a:ext cx="2940249" cy="2479345"/>
          </a:xfrm>
          <a:custGeom>
            <a:avLst/>
            <a:gdLst/>
            <a:ahLst/>
            <a:cxnLst/>
            <a:rect l="l" t="t" r="r" b="b"/>
            <a:pathLst>
              <a:path w="2940249" h="2479345">
                <a:moveTo>
                  <a:pt x="0" y="0"/>
                </a:moveTo>
                <a:lnTo>
                  <a:pt x="2940248" y="0"/>
                </a:lnTo>
                <a:lnTo>
                  <a:pt x="2940248" y="2479345"/>
                </a:lnTo>
                <a:lnTo>
                  <a:pt x="0" y="2479345"/>
                </a:lnTo>
                <a:lnTo>
                  <a:pt x="0" y="0"/>
                </a:lnTo>
                <a:close/>
              </a:path>
            </a:pathLst>
          </a:custGeom>
          <a:blipFill>
            <a:blip r:embed="rId2"/>
            <a:stretch>
              <a:fillRect/>
            </a:stretch>
          </a:blipFill>
        </p:spPr>
      </p:sp>
      <p:sp>
        <p:nvSpPr>
          <p:cNvPr id="6" name="Freeform 6"/>
          <p:cNvSpPr/>
          <p:nvPr/>
        </p:nvSpPr>
        <p:spPr>
          <a:xfrm>
            <a:off x="13500428" y="9056987"/>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3"/>
            <a:stretch>
              <a:fillRect/>
            </a:stretch>
          </a:blipFill>
        </p:spPr>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6986340" cy="12683720"/>
          </a:xfrm>
          <a:prstGeom prst="rect">
            <a:avLst/>
          </a:prstGeom>
          <a:solidFill>
            <a:srgbClr val="011C50"/>
          </a:solidFill>
        </p:spPr>
      </p:sp>
      <p:sp>
        <p:nvSpPr>
          <p:cNvPr id="3" name="Freeform 3"/>
          <p:cNvSpPr/>
          <p:nvPr/>
        </p:nvSpPr>
        <p:spPr>
          <a:xfrm>
            <a:off x="1639958" y="9025528"/>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
        <p:nvSpPr>
          <p:cNvPr id="4" name="Freeform 4"/>
          <p:cNvSpPr/>
          <p:nvPr/>
        </p:nvSpPr>
        <p:spPr>
          <a:xfrm>
            <a:off x="1704536" y="4843383"/>
            <a:ext cx="2905268" cy="2449848"/>
          </a:xfrm>
          <a:custGeom>
            <a:avLst/>
            <a:gdLst/>
            <a:ahLst/>
            <a:cxnLst/>
            <a:rect l="l" t="t" r="r" b="b"/>
            <a:pathLst>
              <a:path w="2905268" h="2449848">
                <a:moveTo>
                  <a:pt x="0" y="0"/>
                </a:moveTo>
                <a:lnTo>
                  <a:pt x="2905268" y="0"/>
                </a:lnTo>
                <a:lnTo>
                  <a:pt x="2905268" y="2449847"/>
                </a:lnTo>
                <a:lnTo>
                  <a:pt x="0" y="2449847"/>
                </a:lnTo>
                <a:lnTo>
                  <a:pt x="0" y="0"/>
                </a:lnTo>
                <a:close/>
              </a:path>
            </a:pathLst>
          </a:custGeom>
          <a:blipFill>
            <a:blip r:embed="rId3"/>
            <a:stretch>
              <a:fillRect/>
            </a:stretch>
          </a:blipFill>
        </p:spPr>
      </p:sp>
      <p:sp>
        <p:nvSpPr>
          <p:cNvPr id="5" name="TextBox 5"/>
          <p:cNvSpPr txBox="1"/>
          <p:nvPr/>
        </p:nvSpPr>
        <p:spPr>
          <a:xfrm>
            <a:off x="697815" y="1028700"/>
            <a:ext cx="6185485"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9</a:t>
            </a:r>
          </a:p>
        </p:txBody>
      </p:sp>
      <p:sp>
        <p:nvSpPr>
          <p:cNvPr id="6" name="TextBox 6"/>
          <p:cNvSpPr txBox="1"/>
          <p:nvPr/>
        </p:nvSpPr>
        <p:spPr>
          <a:xfrm>
            <a:off x="7528210" y="1362604"/>
            <a:ext cx="10240717" cy="7111365"/>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All agreements related to real estate transactions should be in writing and a copy given to each party upon signing.</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Use written extensions or amendments</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Disclose and explain terms prior to getting electronic signatures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496669" cy="11112500"/>
          </a:xfrm>
          <a:prstGeom prst="rect">
            <a:avLst/>
          </a:prstGeom>
          <a:solidFill>
            <a:srgbClr val="FFFFFF"/>
          </a:solidFill>
        </p:spPr>
      </p:sp>
      <p:sp>
        <p:nvSpPr>
          <p:cNvPr id="3" name="Freeform 3"/>
          <p:cNvSpPr/>
          <p:nvPr/>
        </p:nvSpPr>
        <p:spPr>
          <a:xfrm>
            <a:off x="13699034" y="4986205"/>
            <a:ext cx="2952106" cy="2505301"/>
          </a:xfrm>
          <a:custGeom>
            <a:avLst/>
            <a:gdLst/>
            <a:ahLst/>
            <a:cxnLst/>
            <a:rect l="l" t="t" r="r" b="b"/>
            <a:pathLst>
              <a:path w="2952106" h="2505301">
                <a:moveTo>
                  <a:pt x="0" y="0"/>
                </a:moveTo>
                <a:lnTo>
                  <a:pt x="2952106" y="0"/>
                </a:lnTo>
                <a:lnTo>
                  <a:pt x="2952106" y="2505301"/>
                </a:lnTo>
                <a:lnTo>
                  <a:pt x="0" y="2505301"/>
                </a:lnTo>
                <a:lnTo>
                  <a:pt x="0" y="0"/>
                </a:lnTo>
                <a:close/>
              </a:path>
            </a:pathLst>
          </a:custGeom>
          <a:blipFill>
            <a:blip r:embed="rId2"/>
            <a:stretch>
              <a:fillRect/>
            </a:stretch>
          </a:blipFill>
        </p:spPr>
      </p:sp>
      <p:sp>
        <p:nvSpPr>
          <p:cNvPr id="4" name="TextBox 4"/>
          <p:cNvSpPr txBox="1"/>
          <p:nvPr/>
        </p:nvSpPr>
        <p:spPr>
          <a:xfrm>
            <a:off x="11737020" y="1028700"/>
            <a:ext cx="6175210"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10</a:t>
            </a:r>
          </a:p>
        </p:txBody>
      </p:sp>
      <p:sp>
        <p:nvSpPr>
          <p:cNvPr id="5" name="TextBox 5"/>
          <p:cNvSpPr txBox="1"/>
          <p:nvPr/>
        </p:nvSpPr>
        <p:spPr>
          <a:xfrm>
            <a:off x="493998" y="466090"/>
            <a:ext cx="10407072" cy="9288146"/>
          </a:xfrm>
          <a:prstGeom prst="rect">
            <a:avLst/>
          </a:prstGeom>
        </p:spPr>
        <p:txBody>
          <a:bodyPr lIns="0" tIns="0" rIns="0" bIns="0" rtlCol="0" anchor="t">
            <a:spAutoFit/>
          </a:bodyPr>
          <a:lstStyle/>
          <a:p>
            <a:pPr algn="l">
              <a:lnSpc>
                <a:spcPts val="5719"/>
              </a:lnSpc>
            </a:pPr>
            <a:r>
              <a:rPr lang="en-US" sz="4399">
                <a:solidFill>
                  <a:srgbClr val="011C50"/>
                </a:solidFill>
                <a:latin typeface="Gidole"/>
                <a:ea typeface="Gidole"/>
                <a:cs typeface="Gidole"/>
                <a:sym typeface="Gidole"/>
              </a:rPr>
              <a:t>Do not discriminate in providing services or real estate employment for reasons of:</a:t>
            </a:r>
          </a:p>
          <a:p>
            <a:pPr algn="l">
              <a:lnSpc>
                <a:spcPts val="5719"/>
              </a:lnSpc>
            </a:pPr>
            <a:r>
              <a:rPr lang="en-US" sz="4399">
                <a:solidFill>
                  <a:srgbClr val="011C50"/>
                </a:solidFill>
                <a:latin typeface="Gidole"/>
                <a:ea typeface="Gidole"/>
                <a:cs typeface="Gidole"/>
                <a:sym typeface="Gidole"/>
              </a:rPr>
              <a:t>race, color, religion, sex, handicap, familial status, national origin, sexual orientation or gender identity.</a:t>
            </a:r>
          </a:p>
          <a:p>
            <a:pPr algn="l">
              <a:lnSpc>
                <a:spcPts val="467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10-5: REALTORS® must not use harassing speech, hate speech, epithets, or slurs based on</a:t>
            </a:r>
            <a:r>
              <a:rPr lang="en-US" sz="4399" u="none">
                <a:solidFill>
                  <a:srgbClr val="011C50"/>
                </a:solidFill>
                <a:latin typeface="Gidole"/>
                <a:ea typeface="Gidole"/>
                <a:cs typeface="Gidole"/>
                <a:sym typeface="Gidole"/>
              </a:rPr>
              <a:t> race, color, religio</a:t>
            </a:r>
            <a:r>
              <a:rPr lang="en-US" sz="4399">
                <a:solidFill>
                  <a:srgbClr val="011C50"/>
                </a:solidFill>
                <a:latin typeface="Gidole"/>
                <a:ea typeface="Gidole"/>
                <a:cs typeface="Gidole"/>
                <a:sym typeface="Gidole"/>
              </a:rPr>
              <a:t>n,</a:t>
            </a:r>
            <a:r>
              <a:rPr lang="en-US" sz="4399" u="none">
                <a:solidFill>
                  <a:srgbClr val="011C50"/>
                </a:solidFill>
                <a:latin typeface="Gidole"/>
                <a:ea typeface="Gidole"/>
                <a:cs typeface="Gidole"/>
                <a:sym typeface="Gidole"/>
              </a:rPr>
              <a:t> s</a:t>
            </a:r>
            <a:r>
              <a:rPr lang="en-US" sz="4399">
                <a:solidFill>
                  <a:srgbClr val="011C50"/>
                </a:solidFill>
                <a:latin typeface="Gidole"/>
                <a:ea typeface="Gidole"/>
                <a:cs typeface="Gidole"/>
                <a:sym typeface="Gidole"/>
              </a:rPr>
              <a:t>ex, h</a:t>
            </a:r>
            <a:r>
              <a:rPr lang="en-US" sz="4399" u="none">
                <a:solidFill>
                  <a:srgbClr val="011C50"/>
                </a:solidFill>
                <a:latin typeface="Gidole"/>
                <a:ea typeface="Gidole"/>
                <a:cs typeface="Gidole"/>
                <a:sym typeface="Gidole"/>
              </a:rPr>
              <a:t>andicap, famili</a:t>
            </a:r>
            <a:r>
              <a:rPr lang="en-US" sz="4399">
                <a:solidFill>
                  <a:srgbClr val="011C50"/>
                </a:solidFill>
                <a:latin typeface="Gidole"/>
                <a:ea typeface="Gidole"/>
                <a:cs typeface="Gidole"/>
                <a:sym typeface="Gidole"/>
              </a:rPr>
              <a:t>al status, nati</a:t>
            </a:r>
            <a:r>
              <a:rPr lang="en-US" sz="4399" u="none">
                <a:solidFill>
                  <a:srgbClr val="011C50"/>
                </a:solidFill>
                <a:latin typeface="Gidole"/>
                <a:ea typeface="Gidole"/>
                <a:cs typeface="Gidole"/>
                <a:sym typeface="Gidole"/>
              </a:rPr>
              <a:t>onal</a:t>
            </a:r>
            <a:r>
              <a:rPr lang="en-US" sz="4399">
                <a:solidFill>
                  <a:srgbClr val="011C50"/>
                </a:solidFill>
                <a:latin typeface="Gidole"/>
                <a:ea typeface="Gidole"/>
                <a:cs typeface="Gidole"/>
                <a:sym typeface="Gidole"/>
              </a:rPr>
              <a:t> origin, sexual orientation, or gender identity. (Adopted and Effective 11/2020)</a:t>
            </a:r>
          </a:p>
        </p:txBody>
      </p:sp>
      <p:sp>
        <p:nvSpPr>
          <p:cNvPr id="6" name="Freeform 6"/>
          <p:cNvSpPr/>
          <p:nvPr/>
        </p:nvSpPr>
        <p:spPr>
          <a:xfrm>
            <a:off x="13657876" y="9135634"/>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7049258" cy="12683720"/>
          </a:xfrm>
          <a:prstGeom prst="rect">
            <a:avLst/>
          </a:prstGeom>
          <a:solidFill>
            <a:srgbClr val="011C50"/>
          </a:solidFill>
        </p:spPr>
      </p:sp>
      <p:sp>
        <p:nvSpPr>
          <p:cNvPr id="3" name="Freeform 3"/>
          <p:cNvSpPr/>
          <p:nvPr/>
        </p:nvSpPr>
        <p:spPr>
          <a:xfrm>
            <a:off x="2014484" y="9088446"/>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2"/>
            <a:stretch>
              <a:fillRect/>
            </a:stretch>
          </a:blipFill>
        </p:spPr>
      </p:sp>
      <p:sp>
        <p:nvSpPr>
          <p:cNvPr id="4" name="TextBox 4"/>
          <p:cNvSpPr txBox="1"/>
          <p:nvPr/>
        </p:nvSpPr>
        <p:spPr>
          <a:xfrm>
            <a:off x="612288" y="1028700"/>
            <a:ext cx="6059649"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11</a:t>
            </a:r>
          </a:p>
        </p:txBody>
      </p:sp>
      <p:sp>
        <p:nvSpPr>
          <p:cNvPr id="5" name="TextBox 5"/>
          <p:cNvSpPr txBox="1"/>
          <p:nvPr/>
        </p:nvSpPr>
        <p:spPr>
          <a:xfrm>
            <a:off x="7685505" y="971550"/>
            <a:ext cx="10272176" cy="9483090"/>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Practice competently.</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Live up to the standards of practice and competency reasonably expected in your discipline.</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Don't practice outside your expertise unless you get help or without full disclosure to client.</a:t>
            </a:r>
          </a:p>
          <a:p>
            <a:pPr algn="l">
              <a:lnSpc>
                <a:spcPts val="6240"/>
              </a:lnSpc>
            </a:pPr>
            <a:endParaRPr lang="en-US" sz="4800">
              <a:solidFill>
                <a:srgbClr val="011C50"/>
              </a:solidFill>
              <a:latin typeface="Gidole"/>
              <a:ea typeface="Gidole"/>
              <a:cs typeface="Gidole"/>
              <a:sym typeface="Gidole"/>
            </a:endParaRPr>
          </a:p>
          <a:p>
            <a:pPr algn="l">
              <a:lnSpc>
                <a:spcPts val="6240"/>
              </a:lnSpc>
            </a:pPr>
            <a:endParaRPr lang="en-US" sz="4800">
              <a:solidFill>
                <a:srgbClr val="011C50"/>
              </a:solidFill>
              <a:latin typeface="Gidole"/>
              <a:ea typeface="Gidole"/>
              <a:cs typeface="Gidole"/>
              <a:sym typeface="Gidole"/>
            </a:endParaRPr>
          </a:p>
        </p:txBody>
      </p:sp>
      <p:sp>
        <p:nvSpPr>
          <p:cNvPr id="6" name="Freeform 6"/>
          <p:cNvSpPr/>
          <p:nvPr/>
        </p:nvSpPr>
        <p:spPr>
          <a:xfrm>
            <a:off x="1894648" y="5143500"/>
            <a:ext cx="3053884" cy="2591674"/>
          </a:xfrm>
          <a:custGeom>
            <a:avLst/>
            <a:gdLst/>
            <a:ahLst/>
            <a:cxnLst/>
            <a:rect l="l" t="t" r="r" b="b"/>
            <a:pathLst>
              <a:path w="3053884" h="2591674">
                <a:moveTo>
                  <a:pt x="0" y="0"/>
                </a:moveTo>
                <a:lnTo>
                  <a:pt x="3053883" y="0"/>
                </a:lnTo>
                <a:lnTo>
                  <a:pt x="3053883" y="2591674"/>
                </a:lnTo>
                <a:lnTo>
                  <a:pt x="0" y="2591674"/>
                </a:lnTo>
                <a:lnTo>
                  <a:pt x="0" y="0"/>
                </a:lnTo>
                <a:close/>
              </a:path>
            </a:pathLst>
          </a:custGeom>
          <a:blipFill>
            <a:blip r:embed="rId3"/>
            <a:stretch>
              <a:fillRect/>
            </a:stretch>
          </a:blipFill>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495526" cy="11112500"/>
          </a:xfrm>
          <a:prstGeom prst="rect">
            <a:avLst/>
          </a:prstGeom>
          <a:solidFill>
            <a:srgbClr val="FFFFFF"/>
          </a:solidFill>
        </p:spPr>
      </p:sp>
      <p:sp>
        <p:nvSpPr>
          <p:cNvPr id="3" name="Freeform 3"/>
          <p:cNvSpPr/>
          <p:nvPr/>
        </p:nvSpPr>
        <p:spPr>
          <a:xfrm>
            <a:off x="13556301" y="4844640"/>
            <a:ext cx="3093588" cy="2625369"/>
          </a:xfrm>
          <a:custGeom>
            <a:avLst/>
            <a:gdLst/>
            <a:ahLst/>
            <a:cxnLst/>
            <a:rect l="l" t="t" r="r" b="b"/>
            <a:pathLst>
              <a:path w="3093588" h="2625369">
                <a:moveTo>
                  <a:pt x="0" y="0"/>
                </a:moveTo>
                <a:lnTo>
                  <a:pt x="3093588" y="0"/>
                </a:lnTo>
                <a:lnTo>
                  <a:pt x="3093588" y="2625368"/>
                </a:lnTo>
                <a:lnTo>
                  <a:pt x="0" y="2625368"/>
                </a:lnTo>
                <a:lnTo>
                  <a:pt x="0" y="0"/>
                </a:lnTo>
                <a:close/>
              </a:path>
            </a:pathLst>
          </a:custGeom>
          <a:blipFill>
            <a:blip r:embed="rId2"/>
            <a:stretch>
              <a:fillRect/>
            </a:stretch>
          </a:blipFill>
        </p:spPr>
      </p:sp>
      <p:sp>
        <p:nvSpPr>
          <p:cNvPr id="4" name="TextBox 4"/>
          <p:cNvSpPr txBox="1"/>
          <p:nvPr/>
        </p:nvSpPr>
        <p:spPr>
          <a:xfrm>
            <a:off x="11640077" y="1028700"/>
            <a:ext cx="6181771"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12</a:t>
            </a:r>
          </a:p>
        </p:txBody>
      </p:sp>
      <p:sp>
        <p:nvSpPr>
          <p:cNvPr id="5" name="TextBox 5"/>
          <p:cNvSpPr txBox="1"/>
          <p:nvPr/>
        </p:nvSpPr>
        <p:spPr>
          <a:xfrm>
            <a:off x="485847" y="398145"/>
            <a:ext cx="10422230" cy="9538335"/>
          </a:xfrm>
          <a:prstGeom prst="rect">
            <a:avLst/>
          </a:prstGeom>
        </p:spPr>
        <p:txBody>
          <a:bodyPr lIns="0" tIns="0" rIns="0" bIns="0" rtlCol="0" anchor="t">
            <a:spAutoFit/>
          </a:bodyPr>
          <a:lstStyle/>
          <a:p>
            <a:pPr algn="l">
              <a:lnSpc>
                <a:spcPts val="5460"/>
              </a:lnSpc>
            </a:pPr>
            <a:r>
              <a:rPr lang="en-US" sz="4200">
                <a:solidFill>
                  <a:srgbClr val="011C50"/>
                </a:solidFill>
                <a:latin typeface="Gidole"/>
                <a:ea typeface="Gidole"/>
                <a:cs typeface="Gidole"/>
                <a:sym typeface="Gidole"/>
              </a:rPr>
              <a:t>Present a true picture on your advertising and other public representations.</a:t>
            </a:r>
          </a:p>
          <a:p>
            <a:pPr algn="l">
              <a:lnSpc>
                <a:spcPts val="3639"/>
              </a:lnSpc>
            </a:pPr>
            <a:endParaRPr lang="en-US" sz="4200">
              <a:solidFill>
                <a:srgbClr val="011C50"/>
              </a:solidFill>
              <a:latin typeface="Gidole"/>
              <a:ea typeface="Gidole"/>
              <a:cs typeface="Gidole"/>
              <a:sym typeface="Gidole"/>
            </a:endParaRPr>
          </a:p>
          <a:p>
            <a:pPr marL="906782" lvl="1" indent="-453391" algn="l">
              <a:lnSpc>
                <a:spcPts val="5460"/>
              </a:lnSpc>
              <a:buFont typeface="Arial"/>
              <a:buChar char="•"/>
            </a:pPr>
            <a:r>
              <a:rPr lang="en-US" sz="4200">
                <a:solidFill>
                  <a:srgbClr val="011C50"/>
                </a:solidFill>
                <a:latin typeface="Gidole"/>
                <a:ea typeface="Gidole"/>
                <a:cs typeface="Gidole"/>
                <a:sym typeface="Gidole"/>
              </a:rPr>
              <a:t>12-7: Can only say you “sold” the property if you participated as listing or cooperating broker.</a:t>
            </a:r>
          </a:p>
          <a:p>
            <a:pPr algn="l">
              <a:lnSpc>
                <a:spcPts val="3380"/>
              </a:lnSpc>
            </a:pPr>
            <a:endParaRPr lang="en-US" sz="4200">
              <a:solidFill>
                <a:srgbClr val="011C50"/>
              </a:solidFill>
              <a:latin typeface="Gidole"/>
              <a:ea typeface="Gidole"/>
              <a:cs typeface="Gidole"/>
              <a:sym typeface="Gidole"/>
            </a:endParaRPr>
          </a:p>
          <a:p>
            <a:pPr marL="906782" lvl="1" indent="-453391" algn="l">
              <a:lnSpc>
                <a:spcPts val="5460"/>
              </a:lnSpc>
              <a:buFont typeface="Arial"/>
              <a:buChar char="•"/>
            </a:pPr>
            <a:r>
              <a:rPr lang="en-US" sz="4200">
                <a:solidFill>
                  <a:srgbClr val="011C50"/>
                </a:solidFill>
                <a:latin typeface="Gidole"/>
                <a:ea typeface="Gidole"/>
                <a:cs typeface="Gidole"/>
                <a:sym typeface="Gidole"/>
              </a:rPr>
              <a:t>12-8: True picture applies to the internet as well, so keep your website current</a:t>
            </a:r>
            <a:r>
              <a:rPr lang="en-US" sz="4200" u="none">
                <a:solidFill>
                  <a:srgbClr val="011C50"/>
                </a:solidFill>
                <a:latin typeface="Gidole"/>
                <a:ea typeface="Gidole"/>
                <a:cs typeface="Gidole"/>
                <a:sym typeface="Gidole"/>
              </a:rPr>
              <a:t> and accurate.</a:t>
            </a:r>
          </a:p>
          <a:p>
            <a:pPr algn="l">
              <a:lnSpc>
                <a:spcPts val="3380"/>
              </a:lnSpc>
            </a:pPr>
            <a:endParaRPr lang="en-US" sz="4200" u="none">
              <a:solidFill>
                <a:srgbClr val="011C50"/>
              </a:solidFill>
              <a:latin typeface="Gidole"/>
              <a:ea typeface="Gidole"/>
              <a:cs typeface="Gidole"/>
              <a:sym typeface="Gidole"/>
            </a:endParaRPr>
          </a:p>
          <a:p>
            <a:pPr marL="906782" lvl="1" indent="-453391" algn="l">
              <a:lnSpc>
                <a:spcPts val="5460"/>
              </a:lnSpc>
              <a:buFont typeface="Arial"/>
              <a:buChar char="•"/>
            </a:pPr>
            <a:r>
              <a:rPr lang="en-US" sz="4200" u="none">
                <a:solidFill>
                  <a:srgbClr val="011C50"/>
                </a:solidFill>
                <a:latin typeface="Gidole"/>
                <a:ea typeface="Gidole"/>
                <a:cs typeface="Gidole"/>
                <a:sym typeface="Gidole"/>
              </a:rPr>
              <a:t>12-10: Don't us</a:t>
            </a:r>
            <a:r>
              <a:rPr lang="en-US" sz="4200">
                <a:solidFill>
                  <a:srgbClr val="011C50"/>
                </a:solidFill>
                <a:latin typeface="Gidole"/>
                <a:ea typeface="Gidole"/>
                <a:cs typeface="Gidole"/>
                <a:sym typeface="Gidole"/>
              </a:rPr>
              <a:t>e misle</a:t>
            </a:r>
            <a:r>
              <a:rPr lang="en-US" sz="4200" u="none">
                <a:solidFill>
                  <a:srgbClr val="011C50"/>
                </a:solidFill>
                <a:latin typeface="Gidole"/>
                <a:ea typeface="Gidole"/>
                <a:cs typeface="Gidole"/>
                <a:sym typeface="Gidole"/>
              </a:rPr>
              <a:t>ading URL, domain</a:t>
            </a:r>
            <a:r>
              <a:rPr lang="en-US" sz="4200">
                <a:solidFill>
                  <a:srgbClr val="011C50"/>
                </a:solidFill>
                <a:latin typeface="Gidole"/>
                <a:ea typeface="Gidole"/>
                <a:cs typeface="Gidole"/>
                <a:sym typeface="Gidole"/>
              </a:rPr>
              <a:t> names, meta tags, keyw</a:t>
            </a:r>
            <a:r>
              <a:rPr lang="en-US" sz="4200" u="none">
                <a:solidFill>
                  <a:srgbClr val="011C50"/>
                </a:solidFill>
                <a:latin typeface="Gidole"/>
                <a:ea typeface="Gidole"/>
                <a:cs typeface="Gidole"/>
                <a:sym typeface="Gidole"/>
              </a:rPr>
              <a:t>ords</a:t>
            </a:r>
            <a:r>
              <a:rPr lang="en-US" sz="4200">
                <a:solidFill>
                  <a:srgbClr val="011C50"/>
                </a:solidFill>
                <a:latin typeface="Gidole"/>
                <a:ea typeface="Gidole"/>
                <a:cs typeface="Gidole"/>
                <a:sym typeface="Gidole"/>
              </a:rPr>
              <a:t> or framing of other sites to mislead or manipulate others’ content.</a:t>
            </a:r>
          </a:p>
        </p:txBody>
      </p:sp>
      <p:sp>
        <p:nvSpPr>
          <p:cNvPr id="6" name="Freeform 6"/>
          <p:cNvSpPr/>
          <p:nvPr/>
        </p:nvSpPr>
        <p:spPr>
          <a:xfrm>
            <a:off x="13585884" y="900850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6893368" cy="12683720"/>
          </a:xfrm>
          <a:prstGeom prst="rect">
            <a:avLst/>
          </a:prstGeom>
          <a:solidFill>
            <a:srgbClr val="011C50"/>
          </a:solidFill>
        </p:spPr>
      </p:sp>
      <p:sp>
        <p:nvSpPr>
          <p:cNvPr id="3" name="TextBox 3"/>
          <p:cNvSpPr txBox="1"/>
          <p:nvPr/>
        </p:nvSpPr>
        <p:spPr>
          <a:xfrm>
            <a:off x="620573" y="1028700"/>
            <a:ext cx="6169756"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13</a:t>
            </a:r>
          </a:p>
        </p:txBody>
      </p:sp>
      <p:sp>
        <p:nvSpPr>
          <p:cNvPr id="4" name="TextBox 4"/>
          <p:cNvSpPr txBox="1"/>
          <p:nvPr/>
        </p:nvSpPr>
        <p:spPr>
          <a:xfrm>
            <a:off x="7968636" y="1735919"/>
            <a:ext cx="9910397" cy="7339965"/>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If you're not a lawyer, don't act like one…</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719"/>
              </a:lnSpc>
              <a:buFont typeface="Arial"/>
              <a:buChar char="•"/>
            </a:pPr>
            <a:r>
              <a:rPr lang="en-US" sz="4800">
                <a:solidFill>
                  <a:srgbClr val="011C50"/>
                </a:solidFill>
                <a:latin typeface="Gidole"/>
                <a:ea typeface="Gidole"/>
                <a:cs typeface="Gidole"/>
                <a:sym typeface="Gidole"/>
              </a:rPr>
              <a:t>Don't give legal advice</a:t>
            </a:r>
          </a:p>
          <a:p>
            <a:pPr algn="l">
              <a:lnSpc>
                <a:spcPts val="6719"/>
              </a:lnSpc>
            </a:pPr>
            <a:endParaRPr lang="en-US" sz="4800">
              <a:solidFill>
                <a:srgbClr val="011C50"/>
              </a:solidFill>
              <a:latin typeface="Gidole"/>
              <a:ea typeface="Gidole"/>
              <a:cs typeface="Gidole"/>
              <a:sym typeface="Gidole"/>
            </a:endParaRPr>
          </a:p>
          <a:p>
            <a:pPr marL="1036320" lvl="1" indent="-518160" algn="l">
              <a:lnSpc>
                <a:spcPts val="6719"/>
              </a:lnSpc>
              <a:buFont typeface="Arial"/>
              <a:buChar char="•"/>
            </a:pPr>
            <a:r>
              <a:rPr lang="en-US" sz="4800">
                <a:solidFill>
                  <a:srgbClr val="011C50"/>
                </a:solidFill>
                <a:latin typeface="Gidole"/>
                <a:ea typeface="Gidole"/>
                <a:cs typeface="Gidole"/>
                <a:sym typeface="Gidole"/>
              </a:rPr>
              <a:t>Encourage use of an attorney where appropriate</a:t>
            </a:r>
          </a:p>
          <a:p>
            <a:pPr algn="l">
              <a:lnSpc>
                <a:spcPts val="6240"/>
              </a:lnSpc>
            </a:pPr>
            <a:endParaRPr lang="en-US" sz="4800">
              <a:solidFill>
                <a:srgbClr val="011C50"/>
              </a:solidFill>
              <a:latin typeface="Gidole"/>
              <a:ea typeface="Gidole"/>
              <a:cs typeface="Gidole"/>
              <a:sym typeface="Gidole"/>
            </a:endParaRPr>
          </a:p>
          <a:p>
            <a:pPr algn="l">
              <a:lnSpc>
                <a:spcPts val="6240"/>
              </a:lnSpc>
            </a:pPr>
            <a:endParaRPr lang="en-US" sz="4800">
              <a:solidFill>
                <a:srgbClr val="011C50"/>
              </a:solidFill>
              <a:latin typeface="Gidole"/>
              <a:ea typeface="Gidole"/>
              <a:cs typeface="Gidole"/>
              <a:sym typeface="Gidole"/>
            </a:endParaRPr>
          </a:p>
        </p:txBody>
      </p:sp>
      <p:sp>
        <p:nvSpPr>
          <p:cNvPr id="5" name="Freeform 5"/>
          <p:cNvSpPr/>
          <p:nvPr/>
        </p:nvSpPr>
        <p:spPr>
          <a:xfrm>
            <a:off x="1826433" y="908844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
        <p:nvSpPr>
          <p:cNvPr id="6" name="Freeform 6"/>
          <p:cNvSpPr/>
          <p:nvPr/>
        </p:nvSpPr>
        <p:spPr>
          <a:xfrm>
            <a:off x="1819051" y="5027694"/>
            <a:ext cx="3049188" cy="2587689"/>
          </a:xfrm>
          <a:custGeom>
            <a:avLst/>
            <a:gdLst/>
            <a:ahLst/>
            <a:cxnLst/>
            <a:rect l="l" t="t" r="r" b="b"/>
            <a:pathLst>
              <a:path w="3049188" h="2587689">
                <a:moveTo>
                  <a:pt x="0" y="0"/>
                </a:moveTo>
                <a:lnTo>
                  <a:pt x="3049188" y="0"/>
                </a:lnTo>
                <a:lnTo>
                  <a:pt x="3049188" y="2587690"/>
                </a:lnTo>
                <a:lnTo>
                  <a:pt x="0" y="2587690"/>
                </a:lnTo>
                <a:lnTo>
                  <a:pt x="0" y="0"/>
                </a:lnTo>
                <a:close/>
              </a:path>
            </a:pathLst>
          </a:custGeom>
          <a:blipFill>
            <a:blip r:embed="rId3"/>
            <a:stretch>
              <a:fillRect/>
            </a:stretch>
          </a:blipFill>
        </p:spPr>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589903" cy="11112500"/>
          </a:xfrm>
          <a:prstGeom prst="rect">
            <a:avLst/>
          </a:prstGeom>
          <a:solidFill>
            <a:srgbClr val="FFFFFF"/>
          </a:solidFill>
        </p:spPr>
      </p:sp>
      <p:sp>
        <p:nvSpPr>
          <p:cNvPr id="3" name="Freeform 3"/>
          <p:cNvSpPr/>
          <p:nvPr/>
        </p:nvSpPr>
        <p:spPr>
          <a:xfrm>
            <a:off x="13723370" y="5143500"/>
            <a:ext cx="2959676" cy="2511725"/>
          </a:xfrm>
          <a:custGeom>
            <a:avLst/>
            <a:gdLst/>
            <a:ahLst/>
            <a:cxnLst/>
            <a:rect l="l" t="t" r="r" b="b"/>
            <a:pathLst>
              <a:path w="2959676" h="2511725">
                <a:moveTo>
                  <a:pt x="0" y="0"/>
                </a:moveTo>
                <a:lnTo>
                  <a:pt x="2959676" y="0"/>
                </a:lnTo>
                <a:lnTo>
                  <a:pt x="2959676" y="2511725"/>
                </a:lnTo>
                <a:lnTo>
                  <a:pt x="0" y="2511725"/>
                </a:lnTo>
                <a:lnTo>
                  <a:pt x="0" y="0"/>
                </a:lnTo>
                <a:close/>
              </a:path>
            </a:pathLst>
          </a:custGeom>
          <a:blipFill>
            <a:blip r:embed="rId2"/>
            <a:stretch>
              <a:fillRect/>
            </a:stretch>
          </a:blipFill>
        </p:spPr>
      </p:sp>
      <p:sp>
        <p:nvSpPr>
          <p:cNvPr id="4" name="TextBox 4"/>
          <p:cNvSpPr txBox="1"/>
          <p:nvPr/>
        </p:nvSpPr>
        <p:spPr>
          <a:xfrm>
            <a:off x="11866716" y="1028700"/>
            <a:ext cx="6106838"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14</a:t>
            </a:r>
          </a:p>
        </p:txBody>
      </p:sp>
      <p:sp>
        <p:nvSpPr>
          <p:cNvPr id="5" name="TextBox 5"/>
          <p:cNvSpPr txBox="1"/>
          <p:nvPr/>
        </p:nvSpPr>
        <p:spPr>
          <a:xfrm>
            <a:off x="818012" y="1163955"/>
            <a:ext cx="10339892" cy="7901940"/>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Cooperate with the Association of Realtors®</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Participate willingly in ethics and arbitration enforcement actions</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Whether charged with unethic</a:t>
            </a:r>
            <a:r>
              <a:rPr lang="en-US" sz="4800" u="none">
                <a:solidFill>
                  <a:srgbClr val="011C50"/>
                </a:solidFill>
                <a:latin typeface="Gidole"/>
                <a:ea typeface="Gidole"/>
                <a:cs typeface="Gidole"/>
                <a:sym typeface="Gidole"/>
              </a:rPr>
              <a:t>al practice, asked to pres</a:t>
            </a:r>
            <a:r>
              <a:rPr lang="en-US" sz="4800">
                <a:solidFill>
                  <a:srgbClr val="011C50"/>
                </a:solidFill>
                <a:latin typeface="Gidole"/>
                <a:ea typeface="Gidole"/>
                <a:cs typeface="Gidole"/>
                <a:sym typeface="Gidole"/>
              </a:rPr>
              <a:t>ent ev</a:t>
            </a:r>
            <a:r>
              <a:rPr lang="en-US" sz="4800" u="none">
                <a:solidFill>
                  <a:srgbClr val="011C50"/>
                </a:solidFill>
                <a:latin typeface="Gidole"/>
                <a:ea typeface="Gidole"/>
                <a:cs typeface="Gidole"/>
                <a:sym typeface="Gidole"/>
              </a:rPr>
              <a:t>idence, or</a:t>
            </a:r>
            <a:r>
              <a:rPr lang="en-US" sz="4800">
                <a:solidFill>
                  <a:srgbClr val="011C50"/>
                </a:solidFill>
                <a:latin typeface="Gidole"/>
                <a:ea typeface="Gidole"/>
                <a:cs typeface="Gidole"/>
                <a:sym typeface="Gidole"/>
              </a:rPr>
              <a:t> asked to appea</a:t>
            </a:r>
            <a:r>
              <a:rPr lang="en-US" sz="4800" u="none">
                <a:solidFill>
                  <a:srgbClr val="011C50"/>
                </a:solidFill>
                <a:latin typeface="Gidole"/>
                <a:ea typeface="Gidole"/>
                <a:cs typeface="Gidole"/>
                <a:sym typeface="Gidole"/>
              </a:rPr>
              <a:t>r</a:t>
            </a:r>
            <a:r>
              <a:rPr lang="en-US" sz="4800">
                <a:solidFill>
                  <a:srgbClr val="011C50"/>
                </a:solidFill>
                <a:latin typeface="Gidole"/>
                <a:ea typeface="Gidole"/>
                <a:cs typeface="Gidole"/>
                <a:sym typeface="Gidole"/>
              </a:rPr>
              <a:t> before professional standards</a:t>
            </a:r>
          </a:p>
        </p:txBody>
      </p:sp>
      <p:sp>
        <p:nvSpPr>
          <p:cNvPr id="6" name="Freeform 6"/>
          <p:cNvSpPr/>
          <p:nvPr/>
        </p:nvSpPr>
        <p:spPr>
          <a:xfrm>
            <a:off x="13685996" y="9087148"/>
            <a:ext cx="3034423" cy="895155"/>
          </a:xfrm>
          <a:custGeom>
            <a:avLst/>
            <a:gdLst/>
            <a:ahLst/>
            <a:cxnLst/>
            <a:rect l="l" t="t" r="r" b="b"/>
            <a:pathLst>
              <a:path w="3034423" h="895155">
                <a:moveTo>
                  <a:pt x="0" y="0"/>
                </a:moveTo>
                <a:lnTo>
                  <a:pt x="3034424" y="0"/>
                </a:lnTo>
                <a:lnTo>
                  <a:pt x="3034424" y="895154"/>
                </a:lnTo>
                <a:lnTo>
                  <a:pt x="0" y="895154"/>
                </a:lnTo>
                <a:lnTo>
                  <a:pt x="0" y="0"/>
                </a:lnTo>
                <a:close/>
              </a:path>
            </a:pathLst>
          </a:custGeom>
          <a:blipFill>
            <a:blip r:embed="rId3"/>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6252013" cy="11112500"/>
          </a:xfrm>
          <a:prstGeom prst="rect">
            <a:avLst/>
          </a:prstGeom>
          <a:solidFill>
            <a:srgbClr val="FFFFFF"/>
          </a:solidFill>
        </p:spPr>
      </p:sp>
      <p:sp>
        <p:nvSpPr>
          <p:cNvPr id="3" name="Freeform 3"/>
          <p:cNvSpPr/>
          <p:nvPr/>
        </p:nvSpPr>
        <p:spPr>
          <a:xfrm>
            <a:off x="8233250" y="6385821"/>
            <a:ext cx="2377836" cy="2636756"/>
          </a:xfrm>
          <a:custGeom>
            <a:avLst/>
            <a:gdLst/>
            <a:ahLst/>
            <a:cxnLst/>
            <a:rect l="l" t="t" r="r" b="b"/>
            <a:pathLst>
              <a:path w="2377836" h="2636756">
                <a:moveTo>
                  <a:pt x="0" y="0"/>
                </a:moveTo>
                <a:lnTo>
                  <a:pt x="2377836" y="0"/>
                </a:lnTo>
                <a:lnTo>
                  <a:pt x="2377836" y="2636756"/>
                </a:lnTo>
                <a:lnTo>
                  <a:pt x="0" y="2636756"/>
                </a:lnTo>
                <a:lnTo>
                  <a:pt x="0" y="0"/>
                </a:lnTo>
                <a:close/>
              </a:path>
            </a:pathLst>
          </a:custGeom>
          <a:blipFill>
            <a:blip r:embed="rId2"/>
            <a:stretch>
              <a:fillRect/>
            </a:stretch>
          </a:blipFill>
        </p:spPr>
      </p:sp>
      <p:sp>
        <p:nvSpPr>
          <p:cNvPr id="4" name="Freeform 4"/>
          <p:cNvSpPr/>
          <p:nvPr/>
        </p:nvSpPr>
        <p:spPr>
          <a:xfrm>
            <a:off x="4074687" y="6393669"/>
            <a:ext cx="2363682" cy="2621060"/>
          </a:xfrm>
          <a:custGeom>
            <a:avLst/>
            <a:gdLst/>
            <a:ahLst/>
            <a:cxnLst/>
            <a:rect l="l" t="t" r="r" b="b"/>
            <a:pathLst>
              <a:path w="2363682" h="2621060">
                <a:moveTo>
                  <a:pt x="0" y="0"/>
                </a:moveTo>
                <a:lnTo>
                  <a:pt x="2363681" y="0"/>
                </a:lnTo>
                <a:lnTo>
                  <a:pt x="2363681" y="2621060"/>
                </a:lnTo>
                <a:lnTo>
                  <a:pt x="0" y="2621060"/>
                </a:lnTo>
                <a:lnTo>
                  <a:pt x="0" y="0"/>
                </a:lnTo>
                <a:close/>
              </a:path>
            </a:pathLst>
          </a:custGeom>
          <a:blipFill>
            <a:blip r:embed="rId3"/>
            <a:stretch>
              <a:fillRect/>
            </a:stretch>
          </a:blipFill>
        </p:spPr>
      </p:sp>
      <p:sp>
        <p:nvSpPr>
          <p:cNvPr id="5" name="Freeform 5"/>
          <p:cNvSpPr/>
          <p:nvPr/>
        </p:nvSpPr>
        <p:spPr>
          <a:xfrm>
            <a:off x="6201212" y="6393669"/>
            <a:ext cx="2328281" cy="2581805"/>
          </a:xfrm>
          <a:custGeom>
            <a:avLst/>
            <a:gdLst/>
            <a:ahLst/>
            <a:cxnLst/>
            <a:rect l="l" t="t" r="r" b="b"/>
            <a:pathLst>
              <a:path w="2328281" h="2581805">
                <a:moveTo>
                  <a:pt x="0" y="0"/>
                </a:moveTo>
                <a:lnTo>
                  <a:pt x="2328282" y="0"/>
                </a:lnTo>
                <a:lnTo>
                  <a:pt x="2328282" y="2581805"/>
                </a:lnTo>
                <a:lnTo>
                  <a:pt x="0" y="2581805"/>
                </a:lnTo>
                <a:lnTo>
                  <a:pt x="0" y="0"/>
                </a:lnTo>
                <a:close/>
              </a:path>
            </a:pathLst>
          </a:custGeom>
          <a:blipFill>
            <a:blip r:embed="rId4"/>
            <a:stretch>
              <a:fillRect/>
            </a:stretch>
          </a:blipFill>
        </p:spPr>
      </p:sp>
      <p:sp>
        <p:nvSpPr>
          <p:cNvPr id="6" name="TextBox 6"/>
          <p:cNvSpPr txBox="1"/>
          <p:nvPr/>
        </p:nvSpPr>
        <p:spPr>
          <a:xfrm>
            <a:off x="765206" y="1193613"/>
            <a:ext cx="4619999" cy="2735025"/>
          </a:xfrm>
          <a:prstGeom prst="rect">
            <a:avLst/>
          </a:prstGeom>
        </p:spPr>
        <p:txBody>
          <a:bodyPr lIns="0" tIns="0" rIns="0" bIns="0" rtlCol="0" anchor="t">
            <a:spAutoFit/>
          </a:bodyPr>
          <a:lstStyle/>
          <a:p>
            <a:pPr algn="l">
              <a:lnSpc>
                <a:spcPts val="7280"/>
              </a:lnSpc>
            </a:pPr>
            <a:r>
              <a:rPr lang="en-US" sz="5200" b="1">
                <a:solidFill>
                  <a:srgbClr val="011C50"/>
                </a:solidFill>
                <a:latin typeface="League Spartan"/>
                <a:ea typeface="League Spartan"/>
                <a:cs typeface="League Spartan"/>
                <a:sym typeface="League Spartan"/>
              </a:rPr>
              <a:t>PROPER USE</a:t>
            </a:r>
          </a:p>
          <a:p>
            <a:pPr algn="l">
              <a:lnSpc>
                <a:spcPts val="7280"/>
              </a:lnSpc>
            </a:pPr>
            <a:r>
              <a:rPr lang="en-US" sz="5200" b="1">
                <a:solidFill>
                  <a:srgbClr val="011C50"/>
                </a:solidFill>
                <a:latin typeface="League Spartan"/>
                <a:ea typeface="League Spartan"/>
                <a:cs typeface="League Spartan"/>
                <a:sym typeface="League Spartan"/>
              </a:rPr>
              <a:t>OF “REALTOR®”</a:t>
            </a:r>
          </a:p>
        </p:txBody>
      </p:sp>
      <p:sp>
        <p:nvSpPr>
          <p:cNvPr id="7" name="TextBox 7"/>
          <p:cNvSpPr txBox="1"/>
          <p:nvPr/>
        </p:nvSpPr>
        <p:spPr>
          <a:xfrm>
            <a:off x="7584106" y="1615015"/>
            <a:ext cx="9360843" cy="4484371"/>
          </a:xfrm>
          <a:prstGeom prst="rect">
            <a:avLst/>
          </a:prstGeom>
        </p:spPr>
        <p:txBody>
          <a:bodyPr lIns="0" tIns="0" rIns="0" bIns="0" rtlCol="0" anchor="t">
            <a:spAutoFit/>
          </a:bodyPr>
          <a:lstStyle/>
          <a:p>
            <a:pPr algn="ctr">
              <a:lnSpc>
                <a:spcPts val="7199"/>
              </a:lnSpc>
            </a:pPr>
            <a:r>
              <a:rPr lang="en-US" sz="4799">
                <a:solidFill>
                  <a:srgbClr val="FFFFFF"/>
                </a:solidFill>
                <a:latin typeface="Gidole"/>
                <a:ea typeface="Gidole"/>
                <a:cs typeface="Gidole"/>
                <a:sym typeface="Gidole"/>
              </a:rPr>
              <a:t>The REALTOR® Trademarks include:</a:t>
            </a:r>
          </a:p>
          <a:p>
            <a:pPr marL="1036312" lvl="1" indent="-518156" algn="l">
              <a:lnSpc>
                <a:spcPts val="7199"/>
              </a:lnSpc>
              <a:buFont typeface="Arial"/>
              <a:buChar char="•"/>
            </a:pPr>
            <a:r>
              <a:rPr lang="en-US" sz="4799">
                <a:solidFill>
                  <a:srgbClr val="FFFFFF"/>
                </a:solidFill>
                <a:latin typeface="Gidole"/>
                <a:ea typeface="Gidole"/>
                <a:cs typeface="Gidole"/>
                <a:sym typeface="Gidole"/>
              </a:rPr>
              <a:t>REALTOR®</a:t>
            </a:r>
          </a:p>
          <a:p>
            <a:pPr marL="1036312" lvl="1" indent="-518156" algn="l">
              <a:lnSpc>
                <a:spcPts val="7199"/>
              </a:lnSpc>
              <a:buFont typeface="Arial"/>
              <a:buChar char="•"/>
            </a:pPr>
            <a:r>
              <a:rPr lang="en-US" sz="4799">
                <a:solidFill>
                  <a:srgbClr val="FFFFFF"/>
                </a:solidFill>
                <a:latin typeface="Gidole"/>
                <a:ea typeface="Gidole"/>
                <a:cs typeface="Gidole"/>
                <a:sym typeface="Gidole"/>
              </a:rPr>
              <a:t>REALTORS®</a:t>
            </a:r>
          </a:p>
          <a:p>
            <a:pPr marL="1036312" lvl="1" indent="-518156" algn="l">
              <a:lnSpc>
                <a:spcPts val="7199"/>
              </a:lnSpc>
              <a:buFont typeface="Arial"/>
              <a:buChar char="•"/>
            </a:pPr>
            <a:r>
              <a:rPr lang="en-US" sz="4799">
                <a:solidFill>
                  <a:srgbClr val="FFFFFF"/>
                </a:solidFill>
                <a:latin typeface="Gidole"/>
                <a:ea typeface="Gidole"/>
                <a:cs typeface="Gidole"/>
                <a:sym typeface="Gidole"/>
              </a:rPr>
              <a:t>REALTOR-ASSOCIATE®</a:t>
            </a:r>
          </a:p>
          <a:p>
            <a:pPr marL="1036312" lvl="1" indent="-518156" algn="l">
              <a:lnSpc>
                <a:spcPts val="7199"/>
              </a:lnSpc>
              <a:buFont typeface="Arial"/>
              <a:buChar char="•"/>
            </a:pPr>
            <a:r>
              <a:rPr lang="en-US" sz="4799">
                <a:solidFill>
                  <a:srgbClr val="FFFFFF"/>
                </a:solidFill>
                <a:latin typeface="Gidole"/>
                <a:ea typeface="Gidole"/>
                <a:cs typeface="Gidole"/>
                <a:sym typeface="Gidole"/>
              </a:rPr>
              <a:t>The REALTOR® block “R” logo</a:t>
            </a:r>
          </a:p>
        </p:txBody>
      </p:sp>
      <p:sp>
        <p:nvSpPr>
          <p:cNvPr id="8" name="Freeform 8"/>
          <p:cNvSpPr/>
          <p:nvPr/>
        </p:nvSpPr>
        <p:spPr>
          <a:xfrm>
            <a:off x="14967600" y="8995102"/>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5"/>
            <a:stretch>
              <a:fillRect/>
            </a:stretch>
          </a:blipFill>
        </p:spPr>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6972016" cy="12683720"/>
          </a:xfrm>
          <a:prstGeom prst="rect">
            <a:avLst/>
          </a:prstGeom>
          <a:solidFill>
            <a:srgbClr val="011C50"/>
          </a:solidFill>
        </p:spPr>
      </p:sp>
      <p:sp>
        <p:nvSpPr>
          <p:cNvPr id="3" name="Freeform 3"/>
          <p:cNvSpPr/>
          <p:nvPr/>
        </p:nvSpPr>
        <p:spPr>
          <a:xfrm>
            <a:off x="1774157" y="4923287"/>
            <a:ext cx="2933588" cy="2466148"/>
          </a:xfrm>
          <a:custGeom>
            <a:avLst/>
            <a:gdLst/>
            <a:ahLst/>
            <a:cxnLst/>
            <a:rect l="l" t="t" r="r" b="b"/>
            <a:pathLst>
              <a:path w="2933588" h="2466148">
                <a:moveTo>
                  <a:pt x="0" y="0"/>
                </a:moveTo>
                <a:lnTo>
                  <a:pt x="2933588" y="0"/>
                </a:lnTo>
                <a:lnTo>
                  <a:pt x="2933588" y="2466148"/>
                </a:lnTo>
                <a:lnTo>
                  <a:pt x="0" y="2466148"/>
                </a:lnTo>
                <a:lnTo>
                  <a:pt x="0" y="0"/>
                </a:lnTo>
                <a:close/>
              </a:path>
            </a:pathLst>
          </a:custGeom>
          <a:blipFill>
            <a:blip r:embed="rId2"/>
            <a:stretch>
              <a:fillRect/>
            </a:stretch>
          </a:blipFill>
        </p:spPr>
      </p:sp>
      <p:sp>
        <p:nvSpPr>
          <p:cNvPr id="4" name="TextBox 4"/>
          <p:cNvSpPr txBox="1"/>
          <p:nvPr/>
        </p:nvSpPr>
        <p:spPr>
          <a:xfrm>
            <a:off x="518487" y="1028700"/>
            <a:ext cx="6154026"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15</a:t>
            </a:r>
          </a:p>
        </p:txBody>
      </p:sp>
      <p:sp>
        <p:nvSpPr>
          <p:cNvPr id="5" name="TextBox 5"/>
          <p:cNvSpPr txBox="1"/>
          <p:nvPr/>
        </p:nvSpPr>
        <p:spPr>
          <a:xfrm>
            <a:off x="7167837" y="478155"/>
            <a:ext cx="10899950" cy="9273540"/>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Don't lie about other Realtors®</a:t>
            </a:r>
          </a:p>
          <a:p>
            <a:pPr algn="l">
              <a:lnSpc>
                <a:spcPts val="6240"/>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We have it hard enough without Realtors® slinging mud at each other</a:t>
            </a:r>
          </a:p>
          <a:p>
            <a:pPr algn="l">
              <a:lnSpc>
                <a:spcPts val="3639"/>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Don't mislead others about your competitors</a:t>
            </a:r>
          </a:p>
          <a:p>
            <a:pPr algn="l">
              <a:lnSpc>
                <a:spcPts val="3639"/>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Don't make a bad or insincere ethics complaint</a:t>
            </a:r>
          </a:p>
          <a:p>
            <a:pPr algn="l">
              <a:lnSpc>
                <a:spcPts val="3639"/>
              </a:lnSpc>
            </a:pPr>
            <a:endParaRPr lang="en-US" sz="4800">
              <a:solidFill>
                <a:srgbClr val="011C50"/>
              </a:solidFill>
              <a:latin typeface="Gidole"/>
              <a:ea typeface="Gidole"/>
              <a:cs typeface="Gidole"/>
              <a:sym typeface="Gidole"/>
            </a:endParaRPr>
          </a:p>
          <a:p>
            <a:pPr marL="1036320" lvl="1" indent="-518160" algn="l">
              <a:lnSpc>
                <a:spcPts val="6240"/>
              </a:lnSpc>
              <a:buFont typeface="Arial"/>
              <a:buChar char="•"/>
            </a:pPr>
            <a:r>
              <a:rPr lang="en-US" sz="4800">
                <a:solidFill>
                  <a:srgbClr val="011C50"/>
                </a:solidFill>
                <a:latin typeface="Gidole"/>
                <a:ea typeface="Gidole"/>
                <a:cs typeface="Gidole"/>
                <a:sym typeface="Gidole"/>
              </a:rPr>
              <a:t>Don't repeat someone else's lies (e.g. Blogs)</a:t>
            </a:r>
          </a:p>
        </p:txBody>
      </p:sp>
      <p:sp>
        <p:nvSpPr>
          <p:cNvPr id="6" name="Freeform 6"/>
          <p:cNvSpPr/>
          <p:nvPr/>
        </p:nvSpPr>
        <p:spPr>
          <a:xfrm>
            <a:off x="1723740" y="908844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1582038" cy="11112500"/>
          </a:xfrm>
          <a:prstGeom prst="rect">
            <a:avLst/>
          </a:prstGeom>
          <a:solidFill>
            <a:srgbClr val="FFFFFF"/>
          </a:solidFill>
        </p:spPr>
      </p:sp>
      <p:sp>
        <p:nvSpPr>
          <p:cNvPr id="3" name="TextBox 3"/>
          <p:cNvSpPr txBox="1"/>
          <p:nvPr/>
        </p:nvSpPr>
        <p:spPr>
          <a:xfrm>
            <a:off x="11531237" y="1028700"/>
            <a:ext cx="6192206" cy="1581150"/>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CODE OF ETHICS:</a:t>
            </a:r>
          </a:p>
          <a:p>
            <a:pPr algn="r">
              <a:lnSpc>
                <a:spcPts val="6239"/>
              </a:lnSpc>
            </a:pPr>
            <a:r>
              <a:rPr lang="en-US" sz="5199">
                <a:solidFill>
                  <a:srgbClr val="FFFFFF"/>
                </a:solidFill>
                <a:latin typeface="League Spartan"/>
                <a:ea typeface="League Spartan"/>
                <a:cs typeface="League Spartan"/>
                <a:sym typeface="League Spartan"/>
              </a:rPr>
              <a:t>ARTICLE 16</a:t>
            </a:r>
          </a:p>
        </p:txBody>
      </p:sp>
      <p:sp>
        <p:nvSpPr>
          <p:cNvPr id="4" name="Freeform 4"/>
          <p:cNvSpPr/>
          <p:nvPr/>
        </p:nvSpPr>
        <p:spPr>
          <a:xfrm>
            <a:off x="13556516" y="4838821"/>
            <a:ext cx="3097853" cy="2604239"/>
          </a:xfrm>
          <a:custGeom>
            <a:avLst/>
            <a:gdLst/>
            <a:ahLst/>
            <a:cxnLst/>
            <a:rect l="l" t="t" r="r" b="b"/>
            <a:pathLst>
              <a:path w="3097853" h="2604239">
                <a:moveTo>
                  <a:pt x="0" y="0"/>
                </a:moveTo>
                <a:lnTo>
                  <a:pt x="3097853" y="0"/>
                </a:lnTo>
                <a:lnTo>
                  <a:pt x="3097853" y="2604239"/>
                </a:lnTo>
                <a:lnTo>
                  <a:pt x="0" y="2604239"/>
                </a:lnTo>
                <a:lnTo>
                  <a:pt x="0" y="0"/>
                </a:lnTo>
                <a:close/>
              </a:path>
            </a:pathLst>
          </a:custGeom>
          <a:blipFill>
            <a:blip r:embed="rId2"/>
            <a:stretch>
              <a:fillRect/>
            </a:stretch>
          </a:blipFill>
        </p:spPr>
      </p:sp>
      <p:sp>
        <p:nvSpPr>
          <p:cNvPr id="5" name="Freeform 5"/>
          <p:cNvSpPr/>
          <p:nvPr/>
        </p:nvSpPr>
        <p:spPr>
          <a:xfrm>
            <a:off x="13588231" y="9080899"/>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
        <p:nvSpPr>
          <p:cNvPr id="6" name="TextBox 6"/>
          <p:cNvSpPr txBox="1"/>
          <p:nvPr/>
        </p:nvSpPr>
        <p:spPr>
          <a:xfrm>
            <a:off x="556942" y="643572"/>
            <a:ext cx="10366553" cy="8952230"/>
          </a:xfrm>
          <a:prstGeom prst="rect">
            <a:avLst/>
          </a:prstGeom>
        </p:spPr>
        <p:txBody>
          <a:bodyPr lIns="0" tIns="0" rIns="0" bIns="0" rtlCol="0" anchor="t">
            <a:spAutoFit/>
          </a:bodyPr>
          <a:lstStyle/>
          <a:p>
            <a:pPr algn="l">
              <a:lnSpc>
                <a:spcPts val="5979"/>
              </a:lnSpc>
            </a:pPr>
            <a:r>
              <a:rPr lang="en-US" sz="4599">
                <a:solidFill>
                  <a:srgbClr val="011C50"/>
                </a:solidFill>
                <a:latin typeface="Gidole"/>
                <a:ea typeface="Gidole"/>
                <a:cs typeface="Gidole"/>
                <a:sym typeface="Gidole"/>
              </a:rPr>
              <a:t>Don't interfere with other agents' clients.</a:t>
            </a:r>
          </a:p>
          <a:p>
            <a:pPr algn="l">
              <a:lnSpc>
                <a:spcPts val="4159"/>
              </a:lnSpc>
            </a:pPr>
            <a:endParaRPr lang="en-US" sz="4599">
              <a:solidFill>
                <a:srgbClr val="011C50"/>
              </a:solidFill>
              <a:latin typeface="Gidole"/>
              <a:ea typeface="Gidole"/>
              <a:cs typeface="Gidole"/>
              <a:sym typeface="Gidole"/>
            </a:endParaRPr>
          </a:p>
          <a:p>
            <a:pPr marL="993139" lvl="1" indent="-496570" algn="l">
              <a:lnSpc>
                <a:spcPts val="5979"/>
              </a:lnSpc>
              <a:buFont typeface="Arial"/>
              <a:buChar char="•"/>
            </a:pPr>
            <a:r>
              <a:rPr lang="en-US" sz="4599">
                <a:solidFill>
                  <a:srgbClr val="011C50"/>
                </a:solidFill>
                <a:latin typeface="Gidole"/>
                <a:ea typeface="Gidole"/>
                <a:cs typeface="Gidole"/>
                <a:sym typeface="Gidole"/>
              </a:rPr>
              <a:t>16-4 and 5: Don't solicit a listing that is currently listed, nor a buyer currently in a buyer agency agreement.</a:t>
            </a:r>
          </a:p>
          <a:p>
            <a:pPr algn="l">
              <a:lnSpc>
                <a:spcPts val="3639"/>
              </a:lnSpc>
            </a:pPr>
            <a:endParaRPr lang="en-US" sz="4599">
              <a:solidFill>
                <a:srgbClr val="011C50"/>
              </a:solidFill>
              <a:latin typeface="Gidole"/>
              <a:ea typeface="Gidole"/>
              <a:cs typeface="Gidole"/>
              <a:sym typeface="Gidole"/>
            </a:endParaRPr>
          </a:p>
          <a:p>
            <a:pPr marL="993139" lvl="1" indent="-496570" algn="l">
              <a:lnSpc>
                <a:spcPts val="5979"/>
              </a:lnSpc>
              <a:buFont typeface="Arial"/>
              <a:buChar char="•"/>
            </a:pPr>
            <a:r>
              <a:rPr lang="en-US" sz="4599">
                <a:solidFill>
                  <a:srgbClr val="011C50"/>
                </a:solidFill>
                <a:latin typeface="Gidole"/>
                <a:ea typeface="Gidole"/>
                <a:cs typeface="Gidole"/>
                <a:sym typeface="Gidole"/>
              </a:rPr>
              <a:t>16-6: You can talk to that client if they initiate the discussion with you.</a:t>
            </a:r>
          </a:p>
          <a:p>
            <a:pPr algn="l">
              <a:lnSpc>
                <a:spcPts val="3639"/>
              </a:lnSpc>
            </a:pPr>
            <a:endParaRPr lang="en-US" sz="4599">
              <a:solidFill>
                <a:srgbClr val="011C50"/>
              </a:solidFill>
              <a:latin typeface="Gidole"/>
              <a:ea typeface="Gidole"/>
              <a:cs typeface="Gidole"/>
              <a:sym typeface="Gidole"/>
            </a:endParaRPr>
          </a:p>
          <a:p>
            <a:pPr marL="993139" lvl="1" indent="-496570" algn="l">
              <a:lnSpc>
                <a:spcPts val="5979"/>
              </a:lnSpc>
              <a:buFont typeface="Arial"/>
              <a:buChar char="•"/>
            </a:pPr>
            <a:r>
              <a:rPr lang="en-US" sz="4599">
                <a:solidFill>
                  <a:srgbClr val="011C50"/>
                </a:solidFill>
                <a:latin typeface="Gidole"/>
                <a:ea typeface="Gidole"/>
                <a:cs typeface="Gidole"/>
                <a:sym typeface="Gidole"/>
              </a:rPr>
              <a:t>16-9: Before they sign an agreement with you, ask if they are currently in an agreement for the same service.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6861909" cy="12683720"/>
          </a:xfrm>
          <a:prstGeom prst="rect">
            <a:avLst/>
          </a:prstGeom>
          <a:solidFill>
            <a:srgbClr val="011C50"/>
          </a:solidFill>
        </p:spPr>
      </p:sp>
      <p:sp>
        <p:nvSpPr>
          <p:cNvPr id="3" name="Freeform 3"/>
          <p:cNvSpPr/>
          <p:nvPr/>
        </p:nvSpPr>
        <p:spPr>
          <a:xfrm>
            <a:off x="1687905" y="5017664"/>
            <a:ext cx="2933588" cy="2466148"/>
          </a:xfrm>
          <a:custGeom>
            <a:avLst/>
            <a:gdLst/>
            <a:ahLst/>
            <a:cxnLst/>
            <a:rect l="l" t="t" r="r" b="b"/>
            <a:pathLst>
              <a:path w="2933588" h="2466148">
                <a:moveTo>
                  <a:pt x="0" y="0"/>
                </a:moveTo>
                <a:lnTo>
                  <a:pt x="2933588" y="0"/>
                </a:lnTo>
                <a:lnTo>
                  <a:pt x="2933588" y="2466148"/>
                </a:lnTo>
                <a:lnTo>
                  <a:pt x="0" y="2466148"/>
                </a:lnTo>
                <a:lnTo>
                  <a:pt x="0" y="0"/>
                </a:lnTo>
                <a:close/>
              </a:path>
            </a:pathLst>
          </a:custGeom>
          <a:blipFill>
            <a:blip r:embed="rId2"/>
            <a:stretch>
              <a:fillRect/>
            </a:stretch>
          </a:blipFill>
        </p:spPr>
      </p:sp>
      <p:sp>
        <p:nvSpPr>
          <p:cNvPr id="4" name="TextBox 4"/>
          <p:cNvSpPr txBox="1"/>
          <p:nvPr/>
        </p:nvSpPr>
        <p:spPr>
          <a:xfrm>
            <a:off x="652032" y="1028700"/>
            <a:ext cx="6106838" cy="1581150"/>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CODE OF ETHICS:</a:t>
            </a:r>
          </a:p>
          <a:p>
            <a:pPr algn="l">
              <a:lnSpc>
                <a:spcPts val="6239"/>
              </a:lnSpc>
            </a:pPr>
            <a:r>
              <a:rPr lang="en-US" sz="5199">
                <a:solidFill>
                  <a:srgbClr val="FFFFFF"/>
                </a:solidFill>
                <a:latin typeface="League Spartan"/>
                <a:ea typeface="League Spartan"/>
                <a:cs typeface="League Spartan"/>
                <a:sym typeface="League Spartan"/>
              </a:rPr>
              <a:t>ARTICLE 17</a:t>
            </a:r>
          </a:p>
        </p:txBody>
      </p:sp>
      <p:sp>
        <p:nvSpPr>
          <p:cNvPr id="5" name="Freeform 5"/>
          <p:cNvSpPr/>
          <p:nvPr/>
        </p:nvSpPr>
        <p:spPr>
          <a:xfrm>
            <a:off x="1637488" y="9041257"/>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3"/>
            <a:stretch>
              <a:fillRect/>
            </a:stretch>
          </a:blipFill>
        </p:spPr>
      </p:sp>
      <p:sp>
        <p:nvSpPr>
          <p:cNvPr id="6" name="TextBox 6"/>
          <p:cNvSpPr txBox="1"/>
          <p:nvPr/>
        </p:nvSpPr>
        <p:spPr>
          <a:xfrm>
            <a:off x="7532858" y="2210302"/>
            <a:ext cx="10063044" cy="4739640"/>
          </a:xfrm>
          <a:prstGeom prst="rect">
            <a:avLst/>
          </a:prstGeom>
        </p:spPr>
        <p:txBody>
          <a:bodyPr lIns="0" tIns="0" rIns="0" bIns="0" rtlCol="0" anchor="t">
            <a:spAutoFit/>
          </a:bodyPr>
          <a:lstStyle/>
          <a:p>
            <a:pPr algn="l">
              <a:lnSpc>
                <a:spcPts val="6240"/>
              </a:lnSpc>
            </a:pPr>
            <a:r>
              <a:rPr lang="en-US" sz="4800">
                <a:solidFill>
                  <a:srgbClr val="011C50"/>
                </a:solidFill>
                <a:latin typeface="Gidole"/>
                <a:ea typeface="Gidole"/>
                <a:cs typeface="Gidole"/>
                <a:sym typeface="Gidole"/>
              </a:rPr>
              <a:t>REALTORS® agree to arbitrate their money disputes arising in real estate transactions.</a:t>
            </a:r>
          </a:p>
          <a:p>
            <a:pPr algn="l">
              <a:lnSpc>
                <a:spcPts val="6240"/>
              </a:lnSpc>
            </a:pPr>
            <a:endParaRPr lang="en-US" sz="4800">
              <a:solidFill>
                <a:srgbClr val="011C50"/>
              </a:solidFill>
              <a:latin typeface="Gidole"/>
              <a:ea typeface="Gidole"/>
              <a:cs typeface="Gidole"/>
              <a:sym typeface="Gidole"/>
            </a:endParaRPr>
          </a:p>
          <a:p>
            <a:pPr algn="l">
              <a:lnSpc>
                <a:spcPts val="6240"/>
              </a:lnSpc>
            </a:pPr>
            <a:endParaRPr lang="en-US" sz="4800">
              <a:solidFill>
                <a:srgbClr val="011C50"/>
              </a:solidFill>
              <a:latin typeface="Gidole"/>
              <a:ea typeface="Gidole"/>
              <a:cs typeface="Gidole"/>
              <a:sym typeface="Gidole"/>
            </a:endParaRPr>
          </a:p>
          <a:p>
            <a:pPr algn="l">
              <a:lnSpc>
                <a:spcPts val="6240"/>
              </a:lnSpc>
            </a:pPr>
            <a:r>
              <a:rPr lang="en-US" sz="4800">
                <a:solidFill>
                  <a:srgbClr val="011C50"/>
                </a:solidFill>
                <a:latin typeface="Gidole"/>
                <a:ea typeface="Gidole"/>
                <a:cs typeface="Gidole"/>
                <a:sym typeface="Gidole"/>
              </a:rPr>
              <a:t>Arbitration discussion coming up next!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5751204"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665333"/>
            <a:ext cx="7099443" cy="2349789"/>
            <a:chOff x="0" y="0"/>
            <a:chExt cx="906594" cy="300066"/>
          </a:xfrm>
        </p:grpSpPr>
        <p:sp>
          <p:nvSpPr>
            <p:cNvPr id="7" name="Freeform 7"/>
            <p:cNvSpPr/>
            <p:nvPr/>
          </p:nvSpPr>
          <p:spPr>
            <a:xfrm>
              <a:off x="0" y="0"/>
              <a:ext cx="906594" cy="300066"/>
            </a:xfrm>
            <a:custGeom>
              <a:avLst/>
              <a:gdLst/>
              <a:ahLst/>
              <a:cxnLst/>
              <a:rect l="l" t="t" r="r" b="b"/>
              <a:pathLst>
                <a:path w="906594" h="300066">
                  <a:moveTo>
                    <a:pt x="0" y="0"/>
                  </a:moveTo>
                  <a:lnTo>
                    <a:pt x="906594" y="0"/>
                  </a:lnTo>
                  <a:lnTo>
                    <a:pt x="906594" y="300066"/>
                  </a:lnTo>
                  <a:lnTo>
                    <a:pt x="0" y="300066"/>
                  </a:lnTo>
                  <a:close/>
                </a:path>
              </a:pathLst>
            </a:custGeom>
            <a:solidFill>
              <a:srgbClr val="011C50"/>
            </a:solidFill>
          </p:spPr>
        </p:sp>
      </p:grpSp>
      <p:sp>
        <p:nvSpPr>
          <p:cNvPr id="8" name="TextBox 8"/>
          <p:cNvSpPr txBox="1"/>
          <p:nvPr/>
        </p:nvSpPr>
        <p:spPr>
          <a:xfrm>
            <a:off x="6215646" y="1424940"/>
            <a:ext cx="11735752" cy="7284720"/>
          </a:xfrm>
          <a:prstGeom prst="rect">
            <a:avLst/>
          </a:prstGeom>
        </p:spPr>
        <p:txBody>
          <a:bodyPr lIns="0" tIns="0" rIns="0" bIns="0" rtlCol="0" anchor="t">
            <a:spAutoFit/>
          </a:bodyPr>
          <a:lstStyle/>
          <a:p>
            <a:pPr marL="1036320" lvl="1" indent="-518160" algn="l">
              <a:lnSpc>
                <a:spcPts val="7200"/>
              </a:lnSpc>
              <a:buFont typeface="Arial"/>
              <a:buChar char="•"/>
            </a:pPr>
            <a:r>
              <a:rPr lang="en-US" sz="4800">
                <a:solidFill>
                  <a:srgbClr val="011C50"/>
                </a:solidFill>
                <a:latin typeface="Gidole"/>
                <a:ea typeface="Gidole"/>
                <a:cs typeface="Gidole"/>
                <a:sym typeface="Gidole"/>
              </a:rPr>
              <a:t>Arises from an alleged violation of the NAR Code of Ethics</a:t>
            </a:r>
          </a:p>
          <a:p>
            <a:pPr algn="l">
              <a:lnSpc>
                <a:spcPts val="7200"/>
              </a:lnSpc>
            </a:pPr>
            <a:endParaRPr lang="en-US" sz="4800">
              <a:solidFill>
                <a:srgbClr val="011C50"/>
              </a:solidFill>
              <a:latin typeface="Gidole"/>
              <a:ea typeface="Gidole"/>
              <a:cs typeface="Gidole"/>
              <a:sym typeface="Gidole"/>
            </a:endParaRPr>
          </a:p>
          <a:p>
            <a:pPr marL="1036320" lvl="1" indent="-518160" algn="l">
              <a:lnSpc>
                <a:spcPts val="7200"/>
              </a:lnSpc>
              <a:buFont typeface="Arial"/>
              <a:buChar char="•"/>
            </a:pPr>
            <a:r>
              <a:rPr lang="en-US" sz="4800">
                <a:solidFill>
                  <a:srgbClr val="011C50"/>
                </a:solidFill>
                <a:latin typeface="Gidole"/>
                <a:ea typeface="Gidole"/>
                <a:cs typeface="Gidole"/>
                <a:sym typeface="Gidole"/>
              </a:rPr>
              <a:t>Can be filed by a member of the public or a fellow REALTOR®</a:t>
            </a:r>
          </a:p>
          <a:p>
            <a:pPr algn="l">
              <a:lnSpc>
                <a:spcPts val="7200"/>
              </a:lnSpc>
            </a:pPr>
            <a:endParaRPr lang="en-US" sz="4800">
              <a:solidFill>
                <a:srgbClr val="011C50"/>
              </a:solidFill>
              <a:latin typeface="Gidole"/>
              <a:ea typeface="Gidole"/>
              <a:cs typeface="Gidole"/>
              <a:sym typeface="Gidole"/>
            </a:endParaRPr>
          </a:p>
          <a:p>
            <a:pPr marL="1036320" lvl="1" indent="-518160" algn="l">
              <a:lnSpc>
                <a:spcPts val="7200"/>
              </a:lnSpc>
              <a:buFont typeface="Arial"/>
              <a:buChar char="•"/>
            </a:pPr>
            <a:r>
              <a:rPr lang="en-US" sz="4800">
                <a:solidFill>
                  <a:srgbClr val="011C50"/>
                </a:solidFill>
                <a:latin typeface="Gidole"/>
                <a:ea typeface="Gidole"/>
                <a:cs typeface="Gidole"/>
                <a:sym typeface="Gidole"/>
              </a:rPr>
              <a:t>It's NOT about money, it's about behavior</a:t>
            </a:r>
          </a:p>
        </p:txBody>
      </p:sp>
      <p:sp>
        <p:nvSpPr>
          <p:cNvPr id="9" name="TextBox 9"/>
          <p:cNvSpPr txBox="1"/>
          <p:nvPr/>
        </p:nvSpPr>
        <p:spPr>
          <a:xfrm>
            <a:off x="691318" y="1028700"/>
            <a:ext cx="4838073" cy="158115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ETHICS COMPLAINTS</a:t>
            </a:r>
          </a:p>
        </p:txBody>
      </p:sp>
      <p:sp>
        <p:nvSpPr>
          <p:cNvPr id="10" name="Freeform 10"/>
          <p:cNvSpPr/>
          <p:nvPr/>
        </p:nvSpPr>
        <p:spPr>
          <a:xfrm>
            <a:off x="1348866" y="9018014"/>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800830"/>
            <a:ext cx="19636238" cy="2214292"/>
            <a:chOff x="0" y="0"/>
            <a:chExt cx="2507534" cy="282763"/>
          </a:xfrm>
        </p:grpSpPr>
        <p:sp>
          <p:nvSpPr>
            <p:cNvPr id="3" name="Freeform 3"/>
            <p:cNvSpPr/>
            <p:nvPr/>
          </p:nvSpPr>
          <p:spPr>
            <a:xfrm>
              <a:off x="0" y="0"/>
              <a:ext cx="2507534" cy="282763"/>
            </a:xfrm>
            <a:custGeom>
              <a:avLst/>
              <a:gdLst/>
              <a:ahLst/>
              <a:cxnLst/>
              <a:rect l="l" t="t" r="r" b="b"/>
              <a:pathLst>
                <a:path w="2507534" h="282763">
                  <a:moveTo>
                    <a:pt x="0" y="0"/>
                  </a:moveTo>
                  <a:lnTo>
                    <a:pt x="2507534" y="0"/>
                  </a:lnTo>
                  <a:lnTo>
                    <a:pt x="2507534" y="282763"/>
                  </a:lnTo>
                  <a:lnTo>
                    <a:pt x="0" y="282763"/>
                  </a:lnTo>
                  <a:close/>
                </a:path>
              </a:pathLst>
            </a:custGeom>
            <a:solidFill>
              <a:srgbClr val="011C50"/>
            </a:solidFill>
          </p:spPr>
        </p:sp>
      </p:grpSp>
      <p:grpSp>
        <p:nvGrpSpPr>
          <p:cNvPr id="4" name="Group 4"/>
          <p:cNvGrpSpPr/>
          <p:nvPr/>
        </p:nvGrpSpPr>
        <p:grpSpPr>
          <a:xfrm>
            <a:off x="-2047899" y="-2157747"/>
            <a:ext cx="9201199" cy="9700295"/>
            <a:chOff x="0" y="0"/>
            <a:chExt cx="12268265" cy="12933727"/>
          </a:xfrm>
        </p:grpSpPr>
        <p:sp>
          <p:nvSpPr>
            <p:cNvPr id="5" name="Freeform 5"/>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7" name="TextBox 7"/>
          <p:cNvSpPr txBox="1"/>
          <p:nvPr/>
        </p:nvSpPr>
        <p:spPr>
          <a:xfrm>
            <a:off x="1456878" y="1653433"/>
            <a:ext cx="7687122" cy="158115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ETHICS COMPLAINTS: DISCIPLINE OPTIONS</a:t>
            </a:r>
          </a:p>
        </p:txBody>
      </p:sp>
      <p:sp>
        <p:nvSpPr>
          <p:cNvPr id="8" name="TextBox 8"/>
          <p:cNvSpPr txBox="1"/>
          <p:nvPr/>
        </p:nvSpPr>
        <p:spPr>
          <a:xfrm>
            <a:off x="822689" y="3756291"/>
            <a:ext cx="7946053" cy="5256530"/>
          </a:xfrm>
          <a:prstGeom prst="rect">
            <a:avLst/>
          </a:prstGeom>
        </p:spPr>
        <p:txBody>
          <a:bodyPr lIns="0" tIns="0" rIns="0" bIns="0" rtlCol="0" anchor="t">
            <a:spAutoFit/>
          </a:bodyPr>
          <a:lstStyle/>
          <a:p>
            <a:pPr marL="993139" lvl="1" indent="-496570" algn="l">
              <a:lnSpc>
                <a:spcPts val="5979"/>
              </a:lnSpc>
              <a:buFont typeface="Arial"/>
              <a:buChar char="•"/>
            </a:pPr>
            <a:r>
              <a:rPr lang="en-US" sz="4599">
                <a:solidFill>
                  <a:srgbClr val="FFFFFF"/>
                </a:solidFill>
                <a:latin typeface="Gidole"/>
                <a:ea typeface="Gidole"/>
                <a:cs typeface="Gidole"/>
                <a:sym typeface="Gidole"/>
              </a:rPr>
              <a:t>Letter of Warning</a:t>
            </a:r>
          </a:p>
          <a:p>
            <a:pPr marL="993139" lvl="1" indent="-496570" algn="l">
              <a:lnSpc>
                <a:spcPts val="5979"/>
              </a:lnSpc>
              <a:buFont typeface="Arial"/>
              <a:buChar char="•"/>
            </a:pPr>
            <a:r>
              <a:rPr lang="en-US" sz="4599">
                <a:solidFill>
                  <a:srgbClr val="FFFFFF"/>
                </a:solidFill>
                <a:latin typeface="Gidole"/>
                <a:ea typeface="Gidole"/>
                <a:cs typeface="Gidole"/>
                <a:sym typeface="Gidole"/>
              </a:rPr>
              <a:t>Letter of Reprimand</a:t>
            </a:r>
          </a:p>
          <a:p>
            <a:pPr marL="993139" lvl="1" indent="-496570" algn="l">
              <a:lnSpc>
                <a:spcPts val="5979"/>
              </a:lnSpc>
              <a:buFont typeface="Arial"/>
              <a:buChar char="•"/>
            </a:pPr>
            <a:r>
              <a:rPr lang="en-US" sz="4599">
                <a:solidFill>
                  <a:srgbClr val="FFFFFF"/>
                </a:solidFill>
                <a:latin typeface="Gidole"/>
                <a:ea typeface="Gidole"/>
                <a:cs typeface="Gidole"/>
                <a:sym typeface="Gidole"/>
              </a:rPr>
              <a:t>Education</a:t>
            </a:r>
          </a:p>
          <a:p>
            <a:pPr marL="993139" lvl="1" indent="-496570" algn="l">
              <a:lnSpc>
                <a:spcPts val="5979"/>
              </a:lnSpc>
              <a:buFont typeface="Arial"/>
              <a:buChar char="•"/>
            </a:pPr>
            <a:r>
              <a:rPr lang="en-US" sz="4599">
                <a:solidFill>
                  <a:srgbClr val="FFFFFF"/>
                </a:solidFill>
                <a:latin typeface="Gidole"/>
                <a:ea typeface="Gidole"/>
                <a:cs typeface="Gidole"/>
                <a:sym typeface="Gidole"/>
              </a:rPr>
              <a:t>Fine not to exceed $15,000</a:t>
            </a:r>
          </a:p>
          <a:p>
            <a:pPr marL="993139" lvl="1" indent="-496570" algn="l">
              <a:lnSpc>
                <a:spcPts val="5979"/>
              </a:lnSpc>
              <a:buFont typeface="Arial"/>
              <a:buChar char="•"/>
            </a:pPr>
            <a:r>
              <a:rPr lang="en-US" sz="4599">
                <a:solidFill>
                  <a:srgbClr val="FFFFFF"/>
                </a:solidFill>
                <a:latin typeface="Gidole"/>
                <a:ea typeface="Gidole"/>
                <a:cs typeface="Gidole"/>
                <a:sym typeface="Gidole"/>
              </a:rPr>
              <a:t>Suspension for not less than 30 days</a:t>
            </a:r>
            <a:r>
              <a:rPr lang="en-US" sz="4599" u="none">
                <a:solidFill>
                  <a:srgbClr val="FFFFFF"/>
                </a:solidFill>
                <a:latin typeface="Gidole"/>
                <a:ea typeface="Gidole"/>
                <a:cs typeface="Gidole"/>
                <a:sym typeface="Gidole"/>
              </a:rPr>
              <a:t> nor m</a:t>
            </a:r>
            <a:r>
              <a:rPr lang="en-US" sz="4599">
                <a:solidFill>
                  <a:srgbClr val="FFFFFF"/>
                </a:solidFill>
                <a:latin typeface="Gidole"/>
                <a:ea typeface="Gidole"/>
                <a:cs typeface="Gidole"/>
                <a:sym typeface="Gidole"/>
              </a:rPr>
              <a:t>ore</a:t>
            </a:r>
            <a:r>
              <a:rPr lang="en-US" sz="4599" u="none">
                <a:solidFill>
                  <a:srgbClr val="FFFFFF"/>
                </a:solidFill>
                <a:latin typeface="Gidole"/>
                <a:ea typeface="Gidole"/>
                <a:cs typeface="Gidole"/>
                <a:sym typeface="Gidole"/>
              </a:rPr>
              <a:t> th</a:t>
            </a:r>
            <a:r>
              <a:rPr lang="en-US" sz="4599">
                <a:solidFill>
                  <a:srgbClr val="FFFFFF"/>
                </a:solidFill>
                <a:latin typeface="Gidole"/>
                <a:ea typeface="Gidole"/>
                <a:cs typeface="Gidole"/>
                <a:sym typeface="Gidole"/>
              </a:rPr>
              <a:t>a</a:t>
            </a:r>
            <a:r>
              <a:rPr lang="en-US" sz="4599" u="none">
                <a:solidFill>
                  <a:srgbClr val="FFFFFF"/>
                </a:solidFill>
                <a:latin typeface="Gidole"/>
                <a:ea typeface="Gidole"/>
                <a:cs typeface="Gidole"/>
                <a:sym typeface="Gidole"/>
              </a:rPr>
              <a:t>n one yea</a:t>
            </a:r>
            <a:r>
              <a:rPr lang="en-US" sz="4599">
                <a:solidFill>
                  <a:srgbClr val="FFFFFF"/>
                </a:solidFill>
                <a:latin typeface="Gidole"/>
                <a:ea typeface="Gidole"/>
                <a:cs typeface="Gidole"/>
                <a:sym typeface="Gidole"/>
              </a:rPr>
              <a:t>r</a:t>
            </a:r>
          </a:p>
        </p:txBody>
      </p:sp>
      <p:sp>
        <p:nvSpPr>
          <p:cNvPr id="9" name="TextBox 9"/>
          <p:cNvSpPr txBox="1"/>
          <p:nvPr/>
        </p:nvSpPr>
        <p:spPr>
          <a:xfrm>
            <a:off x="9381547" y="3756291"/>
            <a:ext cx="7877753" cy="5256530"/>
          </a:xfrm>
          <a:prstGeom prst="rect">
            <a:avLst/>
          </a:prstGeom>
        </p:spPr>
        <p:txBody>
          <a:bodyPr lIns="0" tIns="0" rIns="0" bIns="0" rtlCol="0" anchor="t">
            <a:spAutoFit/>
          </a:bodyPr>
          <a:lstStyle/>
          <a:p>
            <a:pPr marL="993139" lvl="1" indent="-496570" algn="l">
              <a:lnSpc>
                <a:spcPts val="5979"/>
              </a:lnSpc>
              <a:buFont typeface="Arial"/>
              <a:buChar char="•"/>
            </a:pPr>
            <a:r>
              <a:rPr lang="en-US" sz="4599">
                <a:solidFill>
                  <a:srgbClr val="FFFFFF"/>
                </a:solidFill>
                <a:latin typeface="Gidole"/>
                <a:ea typeface="Gidole"/>
                <a:cs typeface="Gidole"/>
                <a:sym typeface="Gidole"/>
              </a:rPr>
              <a:t>Expulsion from membership for one to three years</a:t>
            </a:r>
          </a:p>
          <a:p>
            <a:pPr marL="993139" lvl="1" indent="-496570" algn="l">
              <a:lnSpc>
                <a:spcPts val="5979"/>
              </a:lnSpc>
              <a:buFont typeface="Arial"/>
              <a:buChar char="•"/>
            </a:pPr>
            <a:r>
              <a:rPr lang="en-US" sz="4599">
                <a:solidFill>
                  <a:srgbClr val="FFFFFF"/>
                </a:solidFill>
                <a:latin typeface="Gidole"/>
                <a:ea typeface="Gidole"/>
                <a:cs typeface="Gidole"/>
                <a:sym typeface="Gidole"/>
              </a:rPr>
              <a:t>Suspension or termination of MLS Privileges</a:t>
            </a:r>
          </a:p>
          <a:p>
            <a:pPr marL="993139" lvl="1" indent="-496570" algn="l">
              <a:lnSpc>
                <a:spcPts val="5979"/>
              </a:lnSpc>
              <a:buFont typeface="Arial"/>
              <a:buChar char="•"/>
            </a:pPr>
            <a:r>
              <a:rPr lang="en-US" sz="4599">
                <a:solidFill>
                  <a:srgbClr val="FFFFFF"/>
                </a:solidFill>
                <a:latin typeface="Gidole"/>
                <a:ea typeface="Gidole"/>
                <a:cs typeface="Gidole"/>
                <a:sym typeface="Gidole"/>
              </a:rPr>
              <a:t>Administrative processi</a:t>
            </a:r>
            <a:r>
              <a:rPr lang="en-US" sz="4599" u="none">
                <a:solidFill>
                  <a:srgbClr val="FFFFFF"/>
                </a:solidFill>
                <a:latin typeface="Gidole"/>
                <a:ea typeface="Gidole"/>
                <a:cs typeface="Gidole"/>
                <a:sym typeface="Gidole"/>
              </a:rPr>
              <a:t>ng fe</a:t>
            </a:r>
            <a:r>
              <a:rPr lang="en-US" sz="4599">
                <a:solidFill>
                  <a:srgbClr val="FFFFFF"/>
                </a:solidFill>
                <a:latin typeface="Gidole"/>
                <a:ea typeface="Gidole"/>
                <a:cs typeface="Gidole"/>
                <a:sym typeface="Gidole"/>
              </a:rPr>
              <a:t>e</a:t>
            </a:r>
            <a:r>
              <a:rPr lang="en-US" sz="4599" u="none">
                <a:solidFill>
                  <a:srgbClr val="FFFFFF"/>
                </a:solidFill>
                <a:latin typeface="Gidole"/>
                <a:ea typeface="Gidole"/>
                <a:cs typeface="Gidole"/>
                <a:sym typeface="Gidole"/>
              </a:rPr>
              <a:t> of $350</a:t>
            </a:r>
          </a:p>
        </p:txBody>
      </p:sp>
      <p:sp>
        <p:nvSpPr>
          <p:cNvPr id="10" name="Freeform 10"/>
          <p:cNvSpPr/>
          <p:nvPr/>
        </p:nvSpPr>
        <p:spPr>
          <a:xfrm>
            <a:off x="14693447" y="9012821"/>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864483"/>
            <a:ext cx="21890488" cy="2150639"/>
            <a:chOff x="0" y="0"/>
            <a:chExt cx="2795400" cy="274635"/>
          </a:xfrm>
        </p:grpSpPr>
        <p:sp>
          <p:nvSpPr>
            <p:cNvPr id="3" name="Freeform 3"/>
            <p:cNvSpPr/>
            <p:nvPr/>
          </p:nvSpPr>
          <p:spPr>
            <a:xfrm>
              <a:off x="0" y="0"/>
              <a:ext cx="2795400" cy="274635"/>
            </a:xfrm>
            <a:custGeom>
              <a:avLst/>
              <a:gdLst/>
              <a:ahLst/>
              <a:cxnLst/>
              <a:rect l="l" t="t" r="r" b="b"/>
              <a:pathLst>
                <a:path w="2795400" h="274635">
                  <a:moveTo>
                    <a:pt x="0" y="0"/>
                  </a:moveTo>
                  <a:lnTo>
                    <a:pt x="2795400" y="0"/>
                  </a:lnTo>
                  <a:lnTo>
                    <a:pt x="2795400" y="274635"/>
                  </a:lnTo>
                  <a:lnTo>
                    <a:pt x="0" y="274635"/>
                  </a:lnTo>
                  <a:close/>
                </a:path>
              </a:pathLst>
            </a:custGeom>
            <a:solidFill>
              <a:srgbClr val="011C50"/>
            </a:solidFill>
          </p:spPr>
        </p:sp>
      </p:grpSp>
      <p:sp>
        <p:nvSpPr>
          <p:cNvPr id="4" name="TextBox 4"/>
          <p:cNvSpPr txBox="1"/>
          <p:nvPr/>
        </p:nvSpPr>
        <p:spPr>
          <a:xfrm>
            <a:off x="5048294" y="2405062"/>
            <a:ext cx="8191413" cy="4381500"/>
          </a:xfrm>
          <a:prstGeom prst="rect">
            <a:avLst/>
          </a:prstGeom>
        </p:spPr>
        <p:txBody>
          <a:bodyPr lIns="0" tIns="0" rIns="0" bIns="0" rtlCol="0" anchor="t">
            <a:spAutoFit/>
          </a:bodyPr>
          <a:lstStyle/>
          <a:p>
            <a:pPr algn="ctr">
              <a:lnSpc>
                <a:spcPts val="8639"/>
              </a:lnSpc>
            </a:pPr>
            <a:r>
              <a:rPr lang="en-US" sz="7199">
                <a:solidFill>
                  <a:srgbClr val="FFFFFF"/>
                </a:solidFill>
                <a:latin typeface="League Spartan"/>
                <a:ea typeface="League Spartan"/>
                <a:cs typeface="League Spartan"/>
                <a:sym typeface="League Spartan"/>
              </a:rPr>
              <a:t>LUNCH BREAK</a:t>
            </a:r>
          </a:p>
          <a:p>
            <a:pPr algn="ctr">
              <a:lnSpc>
                <a:spcPts val="8639"/>
              </a:lnSpc>
            </a:pPr>
            <a:endParaRPr lang="en-US" sz="7199">
              <a:solidFill>
                <a:srgbClr val="FFFFFF"/>
              </a:solidFill>
              <a:latin typeface="League Spartan"/>
              <a:ea typeface="League Spartan"/>
              <a:cs typeface="League Spartan"/>
              <a:sym typeface="League Spartan"/>
            </a:endParaRPr>
          </a:p>
          <a:p>
            <a:pPr algn="ctr">
              <a:lnSpc>
                <a:spcPts val="8639"/>
              </a:lnSpc>
            </a:pPr>
            <a:r>
              <a:rPr lang="en-US" sz="7199">
                <a:solidFill>
                  <a:srgbClr val="FFFFFF"/>
                </a:solidFill>
                <a:latin typeface="League Spartan"/>
                <a:ea typeface="League Spartan"/>
                <a:cs typeface="League Spartan"/>
                <a:sym typeface="League Spartan"/>
              </a:rPr>
              <a:t> WE'LL START AGAIN AT 1:00</a:t>
            </a:r>
          </a:p>
        </p:txBody>
      </p:sp>
      <p:sp>
        <p:nvSpPr>
          <p:cNvPr id="5" name="Freeform 5"/>
          <p:cNvSpPr/>
          <p:nvPr/>
        </p:nvSpPr>
        <p:spPr>
          <a:xfrm>
            <a:off x="14224877" y="8810723"/>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2"/>
            <a:stretch>
              <a:fillRect/>
            </a:stretch>
          </a:blipFill>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5762" y="-1098369"/>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sp>
        <p:nvSpPr>
          <p:cNvPr id="5" name="TextBox 5"/>
          <p:cNvSpPr txBox="1"/>
          <p:nvPr/>
        </p:nvSpPr>
        <p:spPr>
          <a:xfrm>
            <a:off x="94739" y="1422082"/>
            <a:ext cx="4948662" cy="485775"/>
          </a:xfrm>
          <a:prstGeom prst="rect">
            <a:avLst/>
          </a:prstGeom>
        </p:spPr>
        <p:txBody>
          <a:bodyPr lIns="0" tIns="0" rIns="0" bIns="0" rtlCol="0" anchor="t">
            <a:spAutoFit/>
          </a:bodyPr>
          <a:lstStyle/>
          <a:p>
            <a:pPr algn="l">
              <a:lnSpc>
                <a:spcPts val="3840"/>
              </a:lnSpc>
            </a:pPr>
            <a:endParaRPr/>
          </a:p>
        </p:txBody>
      </p:sp>
      <p:sp>
        <p:nvSpPr>
          <p:cNvPr id="6" name="TextBox 6"/>
          <p:cNvSpPr txBox="1"/>
          <p:nvPr/>
        </p:nvSpPr>
        <p:spPr>
          <a:xfrm>
            <a:off x="5407000" y="1412557"/>
            <a:ext cx="7474000" cy="1257300"/>
          </a:xfrm>
          <a:prstGeom prst="rect">
            <a:avLst/>
          </a:prstGeom>
        </p:spPr>
        <p:txBody>
          <a:bodyPr lIns="0" tIns="0" rIns="0" bIns="0" rtlCol="0" anchor="t">
            <a:spAutoFit/>
          </a:bodyPr>
          <a:lstStyle/>
          <a:p>
            <a:pPr algn="l">
              <a:lnSpc>
                <a:spcPts val="9839"/>
              </a:lnSpc>
              <a:spcBef>
                <a:spcPct val="0"/>
              </a:spcBef>
            </a:pPr>
            <a:r>
              <a:rPr lang="en-US" sz="8199">
                <a:solidFill>
                  <a:srgbClr val="000000"/>
                </a:solidFill>
                <a:latin typeface="League Spartan"/>
                <a:ea typeface="League Spartan"/>
                <a:cs typeface="League Spartan"/>
                <a:sym typeface="League Spartan"/>
              </a:rPr>
              <a:t>ARBITRATION</a:t>
            </a:r>
          </a:p>
        </p:txBody>
      </p:sp>
      <p:sp>
        <p:nvSpPr>
          <p:cNvPr id="7" name="Freeform 7"/>
          <p:cNvSpPr/>
          <p:nvPr/>
        </p:nvSpPr>
        <p:spPr>
          <a:xfrm>
            <a:off x="355022" y="9064723"/>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6"/>
            <a:stretch>
              <a:fillRect/>
            </a:stretch>
          </a:blipFill>
        </p:spPr>
      </p:sp>
      <p:sp>
        <p:nvSpPr>
          <p:cNvPr id="8" name="TextBox 8"/>
          <p:cNvSpPr txBox="1"/>
          <p:nvPr/>
        </p:nvSpPr>
        <p:spPr>
          <a:xfrm>
            <a:off x="4759896" y="3021359"/>
            <a:ext cx="8768209" cy="3198496"/>
          </a:xfrm>
          <a:prstGeom prst="rect">
            <a:avLst/>
          </a:prstGeom>
        </p:spPr>
        <p:txBody>
          <a:bodyPr lIns="0" tIns="0" rIns="0" bIns="0" rtlCol="0" anchor="t">
            <a:spAutoFit/>
          </a:bodyPr>
          <a:lstStyle/>
          <a:p>
            <a:pPr algn="ctr">
              <a:lnSpc>
                <a:spcPts val="7199"/>
              </a:lnSpc>
            </a:pPr>
            <a:r>
              <a:rPr lang="en-US" sz="4799">
                <a:solidFill>
                  <a:srgbClr val="000000"/>
                </a:solidFill>
                <a:latin typeface="Gidole"/>
                <a:ea typeface="Gidole"/>
                <a:cs typeface="Gidole"/>
                <a:sym typeface="Gidole"/>
              </a:rPr>
              <a:t>Article 17 – Code of Ethics​</a:t>
            </a:r>
          </a:p>
          <a:p>
            <a:pPr algn="ctr">
              <a:lnSpc>
                <a:spcPts val="4199"/>
              </a:lnSpc>
            </a:pPr>
            <a:endParaRPr lang="en-US" sz="4799">
              <a:solidFill>
                <a:srgbClr val="000000"/>
              </a:solidFill>
              <a:latin typeface="Gidole"/>
              <a:ea typeface="Gidole"/>
              <a:cs typeface="Gidole"/>
              <a:sym typeface="Gidole"/>
            </a:endParaRPr>
          </a:p>
          <a:p>
            <a:pPr algn="ctr">
              <a:lnSpc>
                <a:spcPts val="7199"/>
              </a:lnSpc>
            </a:pPr>
            <a:r>
              <a:rPr lang="en-US" sz="4799">
                <a:solidFill>
                  <a:srgbClr val="000000"/>
                </a:solidFill>
                <a:latin typeface="Gidole"/>
                <a:ea typeface="Gidole"/>
                <a:cs typeface="Gidole"/>
                <a:sym typeface="Gidole"/>
              </a:rPr>
              <a:t>We REALTORS® agree to arbitrate</a:t>
            </a:r>
          </a:p>
          <a:p>
            <a:pPr algn="ctr">
              <a:lnSpc>
                <a:spcPts val="7199"/>
              </a:lnSpc>
            </a:pPr>
            <a:r>
              <a:rPr lang="en-US" sz="4799">
                <a:solidFill>
                  <a:srgbClr val="000000"/>
                </a:solidFill>
                <a:latin typeface="Gidole"/>
                <a:ea typeface="Gidole"/>
                <a:cs typeface="Gidole"/>
                <a:sym typeface="Gidole"/>
              </a:rPr>
              <a:t>our commission disputes.​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8238" y="9258300"/>
            <a:ext cx="21890488" cy="1756822"/>
            <a:chOff x="0" y="0"/>
            <a:chExt cx="2795400" cy="224345"/>
          </a:xfrm>
        </p:grpSpPr>
        <p:sp>
          <p:nvSpPr>
            <p:cNvPr id="3" name="Freeform 3"/>
            <p:cNvSpPr/>
            <p:nvPr/>
          </p:nvSpPr>
          <p:spPr>
            <a:xfrm>
              <a:off x="0" y="0"/>
              <a:ext cx="2795400" cy="224345"/>
            </a:xfrm>
            <a:custGeom>
              <a:avLst/>
              <a:gdLst/>
              <a:ahLst/>
              <a:cxnLst/>
              <a:rect l="l" t="t" r="r" b="b"/>
              <a:pathLst>
                <a:path w="2795400" h="224345">
                  <a:moveTo>
                    <a:pt x="0" y="0"/>
                  </a:moveTo>
                  <a:lnTo>
                    <a:pt x="2795400" y="0"/>
                  </a:lnTo>
                  <a:lnTo>
                    <a:pt x="2795400" y="224345"/>
                  </a:lnTo>
                  <a:lnTo>
                    <a:pt x="0" y="224345"/>
                  </a:lnTo>
                  <a:close/>
                </a:path>
              </a:pathLst>
            </a:custGeom>
            <a:solidFill>
              <a:srgbClr val="011C50"/>
            </a:solidFill>
          </p:spPr>
        </p:sp>
      </p:grpSp>
      <p:sp>
        <p:nvSpPr>
          <p:cNvPr id="4" name="Freeform 4"/>
          <p:cNvSpPr/>
          <p:nvPr/>
        </p:nvSpPr>
        <p:spPr>
          <a:xfrm>
            <a:off x="15730175" y="9438092"/>
            <a:ext cx="2335913" cy="689094"/>
          </a:xfrm>
          <a:custGeom>
            <a:avLst/>
            <a:gdLst/>
            <a:ahLst/>
            <a:cxnLst/>
            <a:rect l="l" t="t" r="r" b="b"/>
            <a:pathLst>
              <a:path w="2335913" h="689094">
                <a:moveTo>
                  <a:pt x="0" y="0"/>
                </a:moveTo>
                <a:lnTo>
                  <a:pt x="2335914" y="0"/>
                </a:lnTo>
                <a:lnTo>
                  <a:pt x="2335914" y="689094"/>
                </a:lnTo>
                <a:lnTo>
                  <a:pt x="0" y="689094"/>
                </a:lnTo>
                <a:lnTo>
                  <a:pt x="0" y="0"/>
                </a:lnTo>
                <a:close/>
              </a:path>
            </a:pathLst>
          </a:custGeom>
          <a:blipFill>
            <a:blip r:embed="rId2"/>
            <a:stretch>
              <a:fillRect/>
            </a:stretch>
          </a:blipFill>
        </p:spPr>
      </p:sp>
      <p:grpSp>
        <p:nvGrpSpPr>
          <p:cNvPr id="5" name="Group 5"/>
          <p:cNvGrpSpPr/>
          <p:nvPr/>
        </p:nvGrpSpPr>
        <p:grpSpPr>
          <a:xfrm>
            <a:off x="1028700" y="1028700"/>
            <a:ext cx="17037389" cy="8496325"/>
            <a:chOff x="0" y="0"/>
            <a:chExt cx="22716518" cy="11328433"/>
          </a:xfrm>
        </p:grpSpPr>
        <p:sp>
          <p:nvSpPr>
            <p:cNvPr id="6" name="TextBox 6"/>
            <p:cNvSpPr txBox="1"/>
            <p:nvPr/>
          </p:nvSpPr>
          <p:spPr>
            <a:xfrm>
              <a:off x="0" y="9525"/>
              <a:ext cx="22716518" cy="1158875"/>
            </a:xfrm>
            <a:prstGeom prst="rect">
              <a:avLst/>
            </a:prstGeom>
          </p:spPr>
          <p:txBody>
            <a:bodyPr lIns="0" tIns="0" rIns="0" bIns="0" rtlCol="0" anchor="t">
              <a:spAutoFit/>
            </a:bodyPr>
            <a:lstStyle/>
            <a:p>
              <a:pPr algn="l">
                <a:lnSpc>
                  <a:spcPts val="6959"/>
                </a:lnSpc>
              </a:pPr>
              <a:r>
                <a:rPr lang="en-US" sz="5799">
                  <a:solidFill>
                    <a:srgbClr val="011C50"/>
                  </a:solidFill>
                  <a:latin typeface="League Spartan"/>
                  <a:ea typeface="League Spartan"/>
                  <a:cs typeface="League Spartan"/>
                  <a:sym typeface="League Spartan"/>
                </a:rPr>
                <a:t>ARBITRATION</a:t>
              </a:r>
            </a:p>
          </p:txBody>
        </p:sp>
        <p:sp>
          <p:nvSpPr>
            <p:cNvPr id="7" name="TextBox 7"/>
            <p:cNvSpPr txBox="1"/>
            <p:nvPr/>
          </p:nvSpPr>
          <p:spPr>
            <a:xfrm>
              <a:off x="0" y="1350645"/>
              <a:ext cx="22716518" cy="9977788"/>
            </a:xfrm>
            <a:prstGeom prst="rect">
              <a:avLst/>
            </a:prstGeom>
          </p:spPr>
          <p:txBody>
            <a:bodyPr lIns="0" tIns="0" rIns="0" bIns="0" rtlCol="0" anchor="t">
              <a:spAutoFit/>
            </a:bodyPr>
            <a:lstStyle/>
            <a:p>
              <a:pPr marL="1057909" lvl="1" indent="-528954" algn="l">
                <a:lnSpc>
                  <a:spcPts val="7349"/>
                </a:lnSpc>
                <a:buFont typeface="Arial"/>
                <a:buChar char="•"/>
              </a:pPr>
              <a:r>
                <a:rPr lang="en-US" sz="4899">
                  <a:solidFill>
                    <a:srgbClr val="011C50"/>
                  </a:solidFill>
                  <a:latin typeface="Gidole"/>
                  <a:ea typeface="Gidole"/>
                  <a:cs typeface="Gidole"/>
                  <a:sym typeface="Gidole"/>
                </a:rPr>
                <a:t>Arbitration is about money disputes​</a:t>
              </a:r>
            </a:p>
            <a:p>
              <a:pPr algn="l">
                <a:lnSpc>
                  <a:spcPts val="2849"/>
                </a:lnSpc>
              </a:pPr>
              <a:endParaRPr lang="en-US" sz="4899">
                <a:solidFill>
                  <a:srgbClr val="011C50"/>
                </a:solidFill>
                <a:latin typeface="Gidole"/>
                <a:ea typeface="Gidole"/>
                <a:cs typeface="Gidole"/>
                <a:sym typeface="Gidole"/>
              </a:endParaRPr>
            </a:p>
            <a:p>
              <a:pPr marL="1057909" lvl="1" indent="-528954" algn="l">
                <a:lnSpc>
                  <a:spcPts val="7349"/>
                </a:lnSpc>
                <a:buFont typeface="Arial"/>
                <a:buChar char="•"/>
              </a:pPr>
              <a:r>
                <a:rPr lang="en-US" sz="4899">
                  <a:solidFill>
                    <a:srgbClr val="011C50"/>
                  </a:solidFill>
                  <a:latin typeface="Gidole"/>
                  <a:ea typeface="Gidole"/>
                  <a:cs typeface="Gidole"/>
                  <a:sym typeface="Gidole"/>
                </a:rPr>
                <a:t>Having this process available is a benefit of being a REALTOR®​</a:t>
              </a:r>
            </a:p>
            <a:p>
              <a:pPr algn="l">
                <a:lnSpc>
                  <a:spcPts val="2849"/>
                </a:lnSpc>
              </a:pPr>
              <a:endParaRPr lang="en-US" sz="4899">
                <a:solidFill>
                  <a:srgbClr val="011C50"/>
                </a:solidFill>
                <a:latin typeface="Gidole"/>
                <a:ea typeface="Gidole"/>
                <a:cs typeface="Gidole"/>
                <a:sym typeface="Gidole"/>
              </a:endParaRPr>
            </a:p>
            <a:p>
              <a:pPr marL="1057909" lvl="1" indent="-528954" algn="l">
                <a:lnSpc>
                  <a:spcPts val="7349"/>
                </a:lnSpc>
                <a:buFont typeface="Arial"/>
                <a:buChar char="•"/>
              </a:pPr>
              <a:r>
                <a:rPr lang="en-US" sz="4899">
                  <a:solidFill>
                    <a:srgbClr val="011C50"/>
                  </a:solidFill>
                  <a:latin typeface="Gidole"/>
                  <a:ea typeface="Gidole"/>
                  <a:cs typeface="Gidole"/>
                  <a:sym typeface="Gidole"/>
                </a:rPr>
                <a:t>It is a fair, thorough, and accessible process​</a:t>
              </a:r>
            </a:p>
            <a:p>
              <a:pPr algn="l">
                <a:lnSpc>
                  <a:spcPts val="2849"/>
                </a:lnSpc>
              </a:pPr>
              <a:endParaRPr lang="en-US" sz="4899">
                <a:solidFill>
                  <a:srgbClr val="011C50"/>
                </a:solidFill>
                <a:latin typeface="Gidole"/>
                <a:ea typeface="Gidole"/>
                <a:cs typeface="Gidole"/>
                <a:sym typeface="Gidole"/>
              </a:endParaRPr>
            </a:p>
            <a:p>
              <a:pPr marL="1057909" lvl="1" indent="-528954" algn="l">
                <a:lnSpc>
                  <a:spcPts val="7349"/>
                </a:lnSpc>
                <a:buFont typeface="Arial"/>
                <a:buChar char="•"/>
              </a:pPr>
              <a:r>
                <a:rPr lang="en-US" sz="4899">
                  <a:solidFill>
                    <a:srgbClr val="011C50"/>
                  </a:solidFill>
                  <a:latin typeface="Gidole"/>
                  <a:ea typeface="Gidole"/>
                  <a:cs typeface="Gidole"/>
                  <a:sym typeface="Gidole"/>
                </a:rPr>
                <a:t>Of course, it's always best to avoid or resolve disputes – tips coming!</a:t>
              </a:r>
            </a:p>
            <a:p>
              <a:pPr algn="l">
                <a:lnSpc>
                  <a:spcPts val="7199"/>
                </a:lnSpc>
              </a:pPr>
              <a:endParaRPr lang="en-US" sz="4899">
                <a:solidFill>
                  <a:srgbClr val="011C50"/>
                </a:solidFill>
                <a:latin typeface="Gidole"/>
                <a:ea typeface="Gidole"/>
                <a:cs typeface="Gidole"/>
                <a:sym typeface="Gidole"/>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10520" y="0"/>
            <a:ext cx="5177480" cy="10287000"/>
            <a:chOff x="0" y="0"/>
            <a:chExt cx="1751395" cy="3479800"/>
          </a:xfrm>
        </p:grpSpPr>
        <p:sp>
          <p:nvSpPr>
            <p:cNvPr id="3" name="Freeform 3"/>
            <p:cNvSpPr/>
            <p:nvPr/>
          </p:nvSpPr>
          <p:spPr>
            <a:xfrm>
              <a:off x="0" y="0"/>
              <a:ext cx="1751394" cy="3479800"/>
            </a:xfrm>
            <a:custGeom>
              <a:avLst/>
              <a:gdLst/>
              <a:ahLst/>
              <a:cxnLst/>
              <a:rect l="l" t="t" r="r" b="b"/>
              <a:pathLst>
                <a:path w="1751394" h="3479800">
                  <a:moveTo>
                    <a:pt x="0" y="0"/>
                  </a:moveTo>
                  <a:lnTo>
                    <a:pt x="1751394" y="0"/>
                  </a:lnTo>
                  <a:lnTo>
                    <a:pt x="1751394" y="3479800"/>
                  </a:lnTo>
                  <a:lnTo>
                    <a:pt x="0" y="3479800"/>
                  </a:lnTo>
                  <a:close/>
                </a:path>
              </a:pathLst>
            </a:custGeom>
            <a:solidFill>
              <a:srgbClr val="011C50"/>
            </a:solidFill>
          </p:spPr>
        </p:sp>
      </p:grpSp>
      <p:grpSp>
        <p:nvGrpSpPr>
          <p:cNvPr id="4" name="Group 4"/>
          <p:cNvGrpSpPr/>
          <p:nvPr/>
        </p:nvGrpSpPr>
        <p:grpSpPr>
          <a:xfrm>
            <a:off x="10101691" y="2677679"/>
            <a:ext cx="12202208" cy="8169007"/>
            <a:chOff x="0" y="0"/>
            <a:chExt cx="16269610" cy="10892009"/>
          </a:xfrm>
        </p:grpSpPr>
        <p:sp>
          <p:nvSpPr>
            <p:cNvPr id="5" name="Freeform 5"/>
            <p:cNvSpPr/>
            <p:nvPr/>
          </p:nvSpPr>
          <p:spPr>
            <a:xfrm>
              <a:off x="0" y="0"/>
              <a:ext cx="16269610" cy="10778617"/>
            </a:xfrm>
            <a:custGeom>
              <a:avLst/>
              <a:gdLst/>
              <a:ahLst/>
              <a:cxnLst/>
              <a:rect l="l" t="t" r="r" b="b"/>
              <a:pathLst>
                <a:path w="16269610" h="10778617">
                  <a:moveTo>
                    <a:pt x="0" y="0"/>
                  </a:moveTo>
                  <a:lnTo>
                    <a:pt x="16269610" y="0"/>
                  </a:lnTo>
                  <a:lnTo>
                    <a:pt x="16269610" y="10778617"/>
                  </a:lnTo>
                  <a:lnTo>
                    <a:pt x="0" y="1077861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042892" y="2009289"/>
              <a:ext cx="13407879" cy="8882720"/>
            </a:xfrm>
            <a:custGeom>
              <a:avLst/>
              <a:gdLst/>
              <a:ahLst/>
              <a:cxnLst/>
              <a:rect l="l" t="t" r="r" b="b"/>
              <a:pathLst>
                <a:path w="13407879" h="8882720">
                  <a:moveTo>
                    <a:pt x="0" y="0"/>
                  </a:moveTo>
                  <a:lnTo>
                    <a:pt x="13407879" y="0"/>
                  </a:lnTo>
                  <a:lnTo>
                    <a:pt x="13407879" y="8882720"/>
                  </a:lnTo>
                  <a:lnTo>
                    <a:pt x="0" y="888272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3110520" y="8663340"/>
            <a:ext cx="7661210" cy="2351782"/>
            <a:chOff x="0" y="0"/>
            <a:chExt cx="978331" cy="300321"/>
          </a:xfrm>
        </p:grpSpPr>
        <p:sp>
          <p:nvSpPr>
            <p:cNvPr id="8" name="Freeform 8"/>
            <p:cNvSpPr/>
            <p:nvPr/>
          </p:nvSpPr>
          <p:spPr>
            <a:xfrm>
              <a:off x="0" y="0"/>
              <a:ext cx="978331" cy="300321"/>
            </a:xfrm>
            <a:custGeom>
              <a:avLst/>
              <a:gdLst/>
              <a:ahLst/>
              <a:cxnLst/>
              <a:rect l="l" t="t" r="r" b="b"/>
              <a:pathLst>
                <a:path w="978331" h="300321">
                  <a:moveTo>
                    <a:pt x="0" y="0"/>
                  </a:moveTo>
                  <a:lnTo>
                    <a:pt x="978331" y="0"/>
                  </a:lnTo>
                  <a:lnTo>
                    <a:pt x="978331" y="300321"/>
                  </a:lnTo>
                  <a:lnTo>
                    <a:pt x="0" y="300321"/>
                  </a:lnTo>
                  <a:close/>
                </a:path>
              </a:pathLst>
            </a:custGeom>
            <a:solidFill>
              <a:srgbClr val="011C50"/>
            </a:solidFill>
          </p:spPr>
        </p:sp>
      </p:grpSp>
      <p:sp>
        <p:nvSpPr>
          <p:cNvPr id="9" name="TextBox 9"/>
          <p:cNvSpPr txBox="1"/>
          <p:nvPr/>
        </p:nvSpPr>
        <p:spPr>
          <a:xfrm>
            <a:off x="13110520" y="1177491"/>
            <a:ext cx="4764018" cy="2171700"/>
          </a:xfrm>
          <a:prstGeom prst="rect">
            <a:avLst/>
          </a:prstGeom>
        </p:spPr>
        <p:txBody>
          <a:bodyPr lIns="0" tIns="0" rIns="0" bIns="0" rtlCol="0" anchor="t">
            <a:spAutoFit/>
          </a:bodyPr>
          <a:lstStyle/>
          <a:p>
            <a:pPr algn="r">
              <a:lnSpc>
                <a:spcPts val="5760"/>
              </a:lnSpc>
            </a:pPr>
            <a:r>
              <a:rPr lang="en-US" sz="4800">
                <a:solidFill>
                  <a:srgbClr val="FFFFFF"/>
                </a:solidFill>
                <a:latin typeface="League Spartan"/>
                <a:ea typeface="League Spartan"/>
                <a:cs typeface="League Spartan"/>
                <a:sym typeface="League Spartan"/>
              </a:rPr>
              <a:t>WHERE THE MONEY COMES FROM</a:t>
            </a:r>
          </a:p>
        </p:txBody>
      </p:sp>
      <p:sp>
        <p:nvSpPr>
          <p:cNvPr id="10" name="Freeform 10"/>
          <p:cNvSpPr/>
          <p:nvPr/>
        </p:nvSpPr>
        <p:spPr>
          <a:xfrm>
            <a:off x="14182048" y="9030859"/>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4"/>
            <a:stretch>
              <a:fillRect/>
            </a:stretch>
          </a:blipFill>
        </p:spPr>
      </p:sp>
      <p:sp>
        <p:nvSpPr>
          <p:cNvPr id="11" name="TextBox 11"/>
          <p:cNvSpPr txBox="1"/>
          <p:nvPr/>
        </p:nvSpPr>
        <p:spPr>
          <a:xfrm>
            <a:off x="1219646" y="1029854"/>
            <a:ext cx="4404420" cy="2457450"/>
          </a:xfrm>
          <a:prstGeom prst="rect">
            <a:avLst/>
          </a:prstGeom>
        </p:spPr>
        <p:txBody>
          <a:bodyPr lIns="0" tIns="0" rIns="0" bIns="0" rtlCol="0" anchor="t">
            <a:spAutoFit/>
          </a:bodyPr>
          <a:lstStyle/>
          <a:p>
            <a:pPr algn="l">
              <a:lnSpc>
                <a:spcPts val="6239"/>
              </a:lnSpc>
            </a:pPr>
            <a:r>
              <a:rPr lang="en-US" sz="5199" u="sng">
                <a:solidFill>
                  <a:srgbClr val="000000"/>
                </a:solidFill>
                <a:latin typeface="Gidole"/>
                <a:ea typeface="Gidole"/>
                <a:cs typeface="Gidole"/>
                <a:sym typeface="Gidole"/>
              </a:rPr>
              <a:t>Listing Contract</a:t>
            </a:r>
            <a:r>
              <a:rPr lang="en-US" sz="5199">
                <a:solidFill>
                  <a:srgbClr val="000000"/>
                </a:solidFill>
                <a:latin typeface="Gidole"/>
                <a:ea typeface="Gidole"/>
                <a:cs typeface="Gidole"/>
                <a:sym typeface="Gidole"/>
              </a:rPr>
              <a:t>​</a:t>
            </a:r>
          </a:p>
          <a:p>
            <a:pPr algn="l">
              <a:lnSpc>
                <a:spcPts val="2159"/>
              </a:lnSpc>
            </a:pPr>
            <a:endParaRPr lang="en-US" sz="5199">
              <a:solidFill>
                <a:srgbClr val="000000"/>
              </a:solidFill>
              <a:latin typeface="Gidole"/>
              <a:ea typeface="Gidole"/>
              <a:cs typeface="Gidole"/>
              <a:sym typeface="Gidole"/>
            </a:endParaRPr>
          </a:p>
          <a:p>
            <a:pPr algn="l">
              <a:lnSpc>
                <a:spcPts val="5520"/>
              </a:lnSpc>
            </a:pPr>
            <a:r>
              <a:rPr lang="en-US" sz="4600">
                <a:solidFill>
                  <a:srgbClr val="000000"/>
                </a:solidFill>
                <a:latin typeface="Gidole"/>
                <a:ea typeface="Gidole"/>
                <a:cs typeface="Gidole"/>
                <a:sym typeface="Gidole"/>
              </a:rPr>
              <a:t>Seller pays ​</a:t>
            </a:r>
          </a:p>
          <a:p>
            <a:pPr algn="l">
              <a:lnSpc>
                <a:spcPts val="5520"/>
              </a:lnSpc>
            </a:pPr>
            <a:r>
              <a:rPr lang="en-US" sz="4600">
                <a:solidFill>
                  <a:srgbClr val="000000"/>
                </a:solidFill>
                <a:latin typeface="Gidole"/>
                <a:ea typeface="Gidole"/>
                <a:cs typeface="Gidole"/>
                <a:sym typeface="Gidole"/>
              </a:rPr>
              <a:t>listing broker</a:t>
            </a:r>
          </a:p>
        </p:txBody>
      </p:sp>
      <p:sp>
        <p:nvSpPr>
          <p:cNvPr id="12" name="TextBox 12"/>
          <p:cNvSpPr txBox="1"/>
          <p:nvPr/>
        </p:nvSpPr>
        <p:spPr>
          <a:xfrm>
            <a:off x="1229171" y="4549304"/>
            <a:ext cx="5588496" cy="3152775"/>
          </a:xfrm>
          <a:prstGeom prst="rect">
            <a:avLst/>
          </a:prstGeom>
        </p:spPr>
        <p:txBody>
          <a:bodyPr lIns="0" tIns="0" rIns="0" bIns="0" rtlCol="0" anchor="t">
            <a:spAutoFit/>
          </a:bodyPr>
          <a:lstStyle/>
          <a:p>
            <a:pPr algn="l">
              <a:lnSpc>
                <a:spcPts val="6239"/>
              </a:lnSpc>
            </a:pPr>
            <a:r>
              <a:rPr lang="en-US" sz="5199" u="sng">
                <a:solidFill>
                  <a:srgbClr val="000000"/>
                </a:solidFill>
                <a:latin typeface="Gidole"/>
                <a:ea typeface="Gidole"/>
                <a:cs typeface="Gidole"/>
                <a:sym typeface="Gidole"/>
              </a:rPr>
              <a:t>Subagency​</a:t>
            </a:r>
          </a:p>
          <a:p>
            <a:pPr algn="l">
              <a:lnSpc>
                <a:spcPts val="2159"/>
              </a:lnSpc>
            </a:pPr>
            <a:endParaRPr lang="en-US" sz="5199" u="sng">
              <a:solidFill>
                <a:srgbClr val="000000"/>
              </a:solidFill>
              <a:latin typeface="Gidole"/>
              <a:ea typeface="Gidole"/>
              <a:cs typeface="Gidole"/>
              <a:sym typeface="Gidole"/>
            </a:endParaRPr>
          </a:p>
          <a:p>
            <a:pPr algn="l">
              <a:lnSpc>
                <a:spcPts val="5519"/>
              </a:lnSpc>
            </a:pPr>
            <a:r>
              <a:rPr lang="en-US" sz="4599">
                <a:solidFill>
                  <a:srgbClr val="000000"/>
                </a:solidFill>
                <a:latin typeface="Gidole"/>
                <a:ea typeface="Gidole"/>
                <a:cs typeface="Gidole"/>
                <a:sym typeface="Gidole"/>
              </a:rPr>
              <a:t>Listing agent pays</a:t>
            </a:r>
          </a:p>
          <a:p>
            <a:pPr algn="l">
              <a:lnSpc>
                <a:spcPts val="5519"/>
              </a:lnSpc>
            </a:pPr>
            <a:r>
              <a:rPr lang="en-US" sz="4599">
                <a:solidFill>
                  <a:srgbClr val="000000"/>
                </a:solidFill>
                <a:latin typeface="Gidole"/>
                <a:ea typeface="Gidole"/>
                <a:cs typeface="Gidole"/>
                <a:sym typeface="Gidole"/>
              </a:rPr>
              <a:t>subagent's broker​ the</a:t>
            </a:r>
          </a:p>
          <a:p>
            <a:pPr algn="l">
              <a:lnSpc>
                <a:spcPts val="5519"/>
              </a:lnSpc>
            </a:pPr>
            <a:r>
              <a:rPr lang="en-US" sz="4599">
                <a:solidFill>
                  <a:srgbClr val="000000"/>
                </a:solidFill>
                <a:latin typeface="Gidole"/>
                <a:ea typeface="Gidole"/>
                <a:cs typeface="Gidole"/>
                <a:sym typeface="Gidole"/>
              </a:rPr>
              <a:t>Offer of ​Compensation​</a:t>
            </a:r>
          </a:p>
        </p:txBody>
      </p:sp>
      <p:sp>
        <p:nvSpPr>
          <p:cNvPr id="13" name="TextBox 13"/>
          <p:cNvSpPr txBox="1"/>
          <p:nvPr/>
        </p:nvSpPr>
        <p:spPr>
          <a:xfrm>
            <a:off x="6807862" y="1029854"/>
            <a:ext cx="5547428" cy="7896225"/>
          </a:xfrm>
          <a:prstGeom prst="rect">
            <a:avLst/>
          </a:prstGeom>
        </p:spPr>
        <p:txBody>
          <a:bodyPr lIns="0" tIns="0" rIns="0" bIns="0" rtlCol="0" anchor="t">
            <a:spAutoFit/>
          </a:bodyPr>
          <a:lstStyle/>
          <a:p>
            <a:pPr algn="l">
              <a:lnSpc>
                <a:spcPts val="6359"/>
              </a:lnSpc>
            </a:pPr>
            <a:r>
              <a:rPr lang="en-US" sz="5299" u="sng">
                <a:solidFill>
                  <a:srgbClr val="000000"/>
                </a:solidFill>
                <a:latin typeface="Gidole"/>
                <a:ea typeface="Gidole"/>
                <a:cs typeface="Gidole"/>
                <a:sym typeface="Gidole"/>
              </a:rPr>
              <a:t>Buyer Agency​ -</a:t>
            </a:r>
          </a:p>
          <a:p>
            <a:pPr algn="l">
              <a:lnSpc>
                <a:spcPts val="2279"/>
              </a:lnSpc>
            </a:pPr>
            <a:endParaRPr lang="en-US" sz="5299" u="sng">
              <a:solidFill>
                <a:srgbClr val="000000"/>
              </a:solidFill>
              <a:latin typeface="Gidole"/>
              <a:ea typeface="Gidole"/>
              <a:cs typeface="Gidole"/>
              <a:sym typeface="Gidole"/>
            </a:endParaRPr>
          </a:p>
          <a:p>
            <a:pPr algn="l">
              <a:lnSpc>
                <a:spcPts val="6359"/>
              </a:lnSpc>
            </a:pPr>
            <a:r>
              <a:rPr lang="en-US" sz="5299">
                <a:solidFill>
                  <a:srgbClr val="000000"/>
                </a:solidFill>
                <a:latin typeface="Gidole"/>
                <a:ea typeface="Gidole"/>
                <a:cs typeface="Gidole"/>
                <a:sym typeface="Gidole"/>
              </a:rPr>
              <a:t>3 options:​</a:t>
            </a:r>
          </a:p>
          <a:p>
            <a:pPr algn="l">
              <a:lnSpc>
                <a:spcPts val="2279"/>
              </a:lnSpc>
            </a:pPr>
            <a:endParaRPr lang="en-US" sz="5299">
              <a:solidFill>
                <a:srgbClr val="000000"/>
              </a:solidFill>
              <a:latin typeface="Gidole"/>
              <a:ea typeface="Gidole"/>
              <a:cs typeface="Gidole"/>
              <a:sym typeface="Gidole"/>
            </a:endParaRPr>
          </a:p>
          <a:p>
            <a:pPr marL="1014727" lvl="1" indent="-507364" algn="l">
              <a:lnSpc>
                <a:spcPts val="5639"/>
              </a:lnSpc>
              <a:buAutoNum type="arabicPeriod"/>
            </a:pPr>
            <a:r>
              <a:rPr lang="en-US" sz="4699">
                <a:solidFill>
                  <a:srgbClr val="000000"/>
                </a:solidFill>
                <a:latin typeface="Gidole"/>
                <a:ea typeface="Gidole"/>
                <a:cs typeface="Gidole"/>
                <a:sym typeface="Gidole"/>
              </a:rPr>
              <a:t>Buyer pays buyer broker​</a:t>
            </a:r>
          </a:p>
          <a:p>
            <a:pPr marL="1014727" lvl="1" indent="-507364" algn="l">
              <a:lnSpc>
                <a:spcPts val="5639"/>
              </a:lnSpc>
              <a:buAutoNum type="arabicPeriod"/>
            </a:pPr>
            <a:r>
              <a:rPr lang="en-US" sz="4699">
                <a:solidFill>
                  <a:srgbClr val="000000"/>
                </a:solidFill>
                <a:latin typeface="Gidole"/>
                <a:ea typeface="Gidole"/>
                <a:cs typeface="Gidole"/>
                <a:sym typeface="Gidole"/>
              </a:rPr>
              <a:t>Offer of Compensation​</a:t>
            </a:r>
          </a:p>
          <a:p>
            <a:pPr marL="1014727" lvl="1" indent="-507364" algn="l">
              <a:lnSpc>
                <a:spcPts val="5639"/>
              </a:lnSpc>
              <a:buAutoNum type="arabicPeriod"/>
            </a:pPr>
            <a:r>
              <a:rPr lang="en-US" sz="4699">
                <a:solidFill>
                  <a:srgbClr val="000000"/>
                </a:solidFill>
                <a:latin typeface="Gidole"/>
                <a:ea typeface="Gidole"/>
                <a:cs typeface="Gidole"/>
                <a:sym typeface="Gidole"/>
              </a:rPr>
              <a:t>Commission put into the offer – seller pays to buyer broker​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998173" y="1214300"/>
            <a:ext cx="15270526" cy="7014210"/>
            <a:chOff x="0" y="0"/>
            <a:chExt cx="20360701" cy="9352280"/>
          </a:xfrm>
        </p:grpSpPr>
        <p:sp>
          <p:nvSpPr>
            <p:cNvPr id="6" name="TextBox 6"/>
            <p:cNvSpPr txBox="1"/>
            <p:nvPr/>
          </p:nvSpPr>
          <p:spPr>
            <a:xfrm>
              <a:off x="0" y="0"/>
              <a:ext cx="20360701" cy="1054100"/>
            </a:xfrm>
            <a:prstGeom prst="rect">
              <a:avLst/>
            </a:prstGeom>
          </p:spPr>
          <p:txBody>
            <a:bodyPr lIns="0" tIns="0" rIns="0" bIns="0" rtlCol="0" anchor="t">
              <a:spAutoFit/>
            </a:bodyPr>
            <a:lstStyle/>
            <a:p>
              <a:pPr algn="l">
                <a:lnSpc>
                  <a:spcPts val="6240"/>
                </a:lnSpc>
              </a:pPr>
              <a:r>
                <a:rPr lang="en-US" sz="5200">
                  <a:solidFill>
                    <a:srgbClr val="131213"/>
                  </a:solidFill>
                  <a:latin typeface="League Spartan"/>
                  <a:ea typeface="League Spartan"/>
                  <a:cs typeface="League Spartan"/>
                  <a:sym typeface="League Spartan"/>
                </a:rPr>
                <a:t>How Could This Happen to Me?​</a:t>
              </a:r>
            </a:p>
          </p:txBody>
        </p:sp>
        <p:sp>
          <p:nvSpPr>
            <p:cNvPr id="7" name="TextBox 7"/>
            <p:cNvSpPr txBox="1"/>
            <p:nvPr/>
          </p:nvSpPr>
          <p:spPr>
            <a:xfrm>
              <a:off x="0" y="1341120"/>
              <a:ext cx="20360701" cy="8011160"/>
            </a:xfrm>
            <a:prstGeom prst="rect">
              <a:avLst/>
            </a:prstGeom>
          </p:spPr>
          <p:txBody>
            <a:bodyPr lIns="0" tIns="0" rIns="0" bIns="0" rtlCol="0" anchor="t">
              <a:spAutoFit/>
            </a:bodyPr>
            <a:lstStyle/>
            <a:p>
              <a:pPr algn="l">
                <a:lnSpc>
                  <a:spcPts val="3119"/>
                </a:lnSpc>
              </a:pPr>
              <a:endParaRPr/>
            </a:p>
            <a:p>
              <a:pPr marL="1165855" lvl="1" indent="-582928" algn="l">
                <a:lnSpc>
                  <a:spcPts val="7019"/>
                </a:lnSpc>
                <a:buFont typeface="Arial"/>
                <a:buChar char="•"/>
              </a:pPr>
              <a:r>
                <a:rPr lang="en-US" sz="5399" u="sng">
                  <a:solidFill>
                    <a:srgbClr val="011C50"/>
                  </a:solidFill>
                  <a:latin typeface="Gidole"/>
                  <a:ea typeface="Gidole"/>
                  <a:cs typeface="Gidole"/>
                  <a:sym typeface="Gidole"/>
                </a:rPr>
                <a:t>Example 1​:</a:t>
              </a:r>
            </a:p>
            <a:p>
              <a:pPr algn="l">
                <a:lnSpc>
                  <a:spcPts val="2599"/>
                </a:lnSpc>
              </a:pPr>
              <a:endParaRPr lang="en-US" sz="5399" u="sng">
                <a:solidFill>
                  <a:srgbClr val="011C50"/>
                </a:solidFill>
                <a:latin typeface="Gidole"/>
                <a:ea typeface="Gidole"/>
                <a:cs typeface="Gidole"/>
                <a:sym typeface="Gidole"/>
              </a:endParaRPr>
            </a:p>
            <a:p>
              <a:pPr marL="2331710" lvl="2" indent="-777237" algn="l">
                <a:lnSpc>
                  <a:spcPts val="7019"/>
                </a:lnSpc>
                <a:buFont typeface="Arial"/>
                <a:buChar char="⚬"/>
              </a:pPr>
              <a:r>
                <a:rPr lang="en-US" sz="5399">
                  <a:solidFill>
                    <a:srgbClr val="011C50"/>
                  </a:solidFill>
                  <a:latin typeface="Gidole"/>
                  <a:ea typeface="Gidole"/>
                  <a:cs typeface="Gidole"/>
                  <a:sym typeface="Gidole"/>
                </a:rPr>
                <a:t>You have a new listing. A buyer calls you for a showing and you take them through the property. Two days later they have a buyer agent take them through and they write an offer.​</a:t>
              </a:r>
            </a:p>
          </p:txBody>
        </p:sp>
      </p:grpSp>
      <p:sp>
        <p:nvSpPr>
          <p:cNvPr id="8" name="Freeform 8"/>
          <p:cNvSpPr/>
          <p:nvPr/>
        </p:nvSpPr>
        <p:spPr>
          <a:xfrm>
            <a:off x="14999186" y="907271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6"/>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630625" y="667862"/>
            <a:ext cx="5179149" cy="7322185"/>
          </a:xfrm>
          <a:prstGeom prst="rect">
            <a:avLst/>
          </a:prstGeom>
        </p:spPr>
        <p:txBody>
          <a:bodyPr lIns="0" tIns="0" rIns="0" bIns="0" rtlCol="0" anchor="t">
            <a:spAutoFit/>
          </a:bodyPr>
          <a:lstStyle/>
          <a:p>
            <a:pPr algn="l">
              <a:lnSpc>
                <a:spcPts val="4160"/>
              </a:lnSpc>
            </a:pPr>
            <a:endParaRPr/>
          </a:p>
          <a:p>
            <a:pPr marL="0" lvl="0" indent="0" algn="l">
              <a:lnSpc>
                <a:spcPts val="4160"/>
              </a:lnSpc>
            </a:pPr>
            <a:r>
              <a:rPr lang="en-US" sz="3200">
                <a:solidFill>
                  <a:srgbClr val="131213"/>
                </a:solidFill>
                <a:latin typeface="Gidole"/>
                <a:ea typeface="Gidole"/>
                <a:cs typeface="Gidole"/>
                <a:sym typeface="Gidole"/>
              </a:rPr>
              <a:t>The following are all proper uses of REALTOR® by a member named Jane Smith:</a:t>
            </a:r>
          </a:p>
          <a:p>
            <a:pPr marL="0" lvl="0" indent="0" algn="l">
              <a:lnSpc>
                <a:spcPts val="4160"/>
              </a:lnSpc>
            </a:pPr>
            <a:endParaRPr lang="en-US" sz="3200">
              <a:solidFill>
                <a:srgbClr val="131213"/>
              </a:solidFill>
              <a:latin typeface="Gidole"/>
              <a:ea typeface="Gidole"/>
              <a:cs typeface="Gidole"/>
              <a:sym typeface="Gidole"/>
            </a:endParaRPr>
          </a:p>
          <a:p>
            <a:pPr marL="0" lvl="0" indent="0" algn="l">
              <a:lnSpc>
                <a:spcPts val="4160"/>
              </a:lnSpc>
            </a:pPr>
            <a:r>
              <a:rPr lang="en-US" sz="3200" u="sng">
                <a:solidFill>
                  <a:srgbClr val="131213"/>
                </a:solidFill>
                <a:latin typeface="Gidole"/>
                <a:ea typeface="Gidole"/>
                <a:cs typeface="Gidole"/>
                <a:sym typeface="Gidole"/>
              </a:rPr>
              <a:t>Proper Uses</a:t>
            </a:r>
            <a:r>
              <a:rPr lang="en-US" sz="3200">
                <a:solidFill>
                  <a:srgbClr val="131213"/>
                </a:solidFill>
                <a:latin typeface="Gidole"/>
                <a:ea typeface="Gidole"/>
                <a:cs typeface="Gidole"/>
                <a:sym typeface="Gidole"/>
              </a:rPr>
              <a:t>:</a:t>
            </a:r>
          </a:p>
          <a:p>
            <a:pPr marL="0" lvl="0" indent="0" algn="l">
              <a:lnSpc>
                <a:spcPts val="4160"/>
              </a:lnSpc>
            </a:pPr>
            <a:r>
              <a:rPr lang="en-US" sz="3200">
                <a:solidFill>
                  <a:srgbClr val="131213"/>
                </a:solidFill>
                <a:latin typeface="Gidole"/>
                <a:ea typeface="Gidole"/>
                <a:cs typeface="Gidole"/>
                <a:sym typeface="Gidole"/>
              </a:rPr>
              <a:t>Janesmithrealtor</a:t>
            </a:r>
          </a:p>
          <a:p>
            <a:pPr marL="0" lvl="0" indent="0" algn="l">
              <a:lnSpc>
                <a:spcPts val="4160"/>
              </a:lnSpc>
            </a:pPr>
            <a:r>
              <a:rPr lang="en-US" sz="3200">
                <a:solidFill>
                  <a:srgbClr val="131213"/>
                </a:solidFill>
                <a:latin typeface="Gidole"/>
                <a:ea typeface="Gidole"/>
                <a:cs typeface="Gidole"/>
                <a:sym typeface="Gidole"/>
              </a:rPr>
              <a:t>Jsmithrealtor</a:t>
            </a:r>
          </a:p>
          <a:p>
            <a:pPr marL="0" lvl="0" indent="0" algn="l">
              <a:lnSpc>
                <a:spcPts val="4160"/>
              </a:lnSpc>
            </a:pPr>
            <a:r>
              <a:rPr lang="en-US" sz="3200">
                <a:solidFill>
                  <a:srgbClr val="131213"/>
                </a:solidFill>
                <a:latin typeface="Gidole"/>
                <a:ea typeface="Gidole"/>
                <a:cs typeface="Gidole"/>
                <a:sym typeface="Gidole"/>
              </a:rPr>
              <a:t>Smithrealtor</a:t>
            </a:r>
          </a:p>
          <a:p>
            <a:pPr marL="0" lvl="0" indent="0" algn="l">
              <a:lnSpc>
                <a:spcPts val="4160"/>
              </a:lnSpc>
            </a:pPr>
            <a:r>
              <a:rPr lang="en-US" sz="3200">
                <a:solidFill>
                  <a:srgbClr val="131213"/>
                </a:solidFill>
                <a:latin typeface="Gidole"/>
                <a:ea typeface="Gidole"/>
                <a:cs typeface="Gidole"/>
                <a:sym typeface="Gidole"/>
              </a:rPr>
              <a:t>jane_smith_realtor</a:t>
            </a:r>
          </a:p>
          <a:p>
            <a:pPr marL="0" lvl="0" indent="0" algn="l">
              <a:lnSpc>
                <a:spcPts val="4160"/>
              </a:lnSpc>
            </a:pPr>
            <a:r>
              <a:rPr lang="en-US" sz="3200">
                <a:solidFill>
                  <a:srgbClr val="131213"/>
                </a:solidFill>
                <a:latin typeface="Gidole"/>
                <a:ea typeface="Gidole"/>
                <a:cs typeface="Gidole"/>
                <a:sym typeface="Gidole"/>
              </a:rPr>
              <a:t>realtorjanesmith</a:t>
            </a:r>
          </a:p>
          <a:p>
            <a:pPr marL="0" lvl="0" indent="0" algn="l">
              <a:lnSpc>
                <a:spcPts val="4160"/>
              </a:lnSpc>
            </a:pPr>
            <a:r>
              <a:rPr lang="en-US" sz="3200">
                <a:solidFill>
                  <a:srgbClr val="131213"/>
                </a:solidFill>
                <a:latin typeface="Gidole"/>
                <a:ea typeface="Gidole"/>
                <a:cs typeface="Gidole"/>
                <a:sym typeface="Gidole"/>
              </a:rPr>
              <a:t>realtorjsmith</a:t>
            </a:r>
          </a:p>
          <a:p>
            <a:pPr marL="0" lvl="0" indent="0" algn="l">
              <a:lnSpc>
                <a:spcPts val="4160"/>
              </a:lnSpc>
            </a:pPr>
            <a:r>
              <a:rPr lang="en-US" sz="3200">
                <a:solidFill>
                  <a:srgbClr val="131213"/>
                </a:solidFill>
                <a:latin typeface="Gidole"/>
                <a:ea typeface="Gidole"/>
                <a:cs typeface="Gidole"/>
                <a:sym typeface="Gidole"/>
              </a:rPr>
              <a:t>jane_the_realtor</a:t>
            </a:r>
          </a:p>
          <a:p>
            <a:pPr marL="0" lvl="0" indent="0" algn="l">
              <a:lnSpc>
                <a:spcPts val="4160"/>
              </a:lnSpc>
            </a:pPr>
            <a:r>
              <a:rPr lang="en-US" sz="3200">
                <a:solidFill>
                  <a:srgbClr val="131213"/>
                </a:solidFill>
                <a:latin typeface="Gidole"/>
                <a:ea typeface="Gidole"/>
                <a:cs typeface="Gidole"/>
                <a:sym typeface="Gidole"/>
              </a:rPr>
              <a:t>jane_a_realtor</a:t>
            </a:r>
          </a:p>
        </p:txBody>
      </p:sp>
      <p:sp>
        <p:nvSpPr>
          <p:cNvPr id="3" name="AutoShape 3"/>
          <p:cNvSpPr/>
          <p:nvPr/>
        </p:nvSpPr>
        <p:spPr>
          <a:xfrm>
            <a:off x="-103039" y="-907384"/>
            <a:ext cx="5979652" cy="12683720"/>
          </a:xfrm>
          <a:prstGeom prst="rect">
            <a:avLst/>
          </a:prstGeom>
          <a:solidFill>
            <a:srgbClr val="011C50"/>
          </a:solidFill>
        </p:spPr>
      </p:sp>
      <p:sp>
        <p:nvSpPr>
          <p:cNvPr id="4" name="TextBox 4"/>
          <p:cNvSpPr txBox="1"/>
          <p:nvPr/>
        </p:nvSpPr>
        <p:spPr>
          <a:xfrm>
            <a:off x="12145233" y="1152475"/>
            <a:ext cx="5588116" cy="7846060"/>
          </a:xfrm>
          <a:prstGeom prst="rect">
            <a:avLst/>
          </a:prstGeom>
        </p:spPr>
        <p:txBody>
          <a:bodyPr lIns="0" tIns="0" rIns="0" bIns="0" rtlCol="0" anchor="t">
            <a:spAutoFit/>
          </a:bodyPr>
          <a:lstStyle/>
          <a:p>
            <a:pPr marL="0" lvl="0" indent="0" algn="l">
              <a:lnSpc>
                <a:spcPts val="4160"/>
              </a:lnSpc>
            </a:pPr>
            <a:r>
              <a:rPr lang="en-US" sz="3200">
                <a:solidFill>
                  <a:srgbClr val="131213"/>
                </a:solidFill>
                <a:latin typeface="Gidole"/>
                <a:ea typeface="Gidole"/>
                <a:cs typeface="Gidole"/>
                <a:sym typeface="Gidole"/>
              </a:rPr>
              <a:t>The following are all improper uses of REALTOR® because they include a descriptive word or phrase in connection with the MARK:</a:t>
            </a:r>
          </a:p>
          <a:p>
            <a:pPr marL="0" lvl="0" indent="0" algn="l">
              <a:lnSpc>
                <a:spcPts val="4160"/>
              </a:lnSpc>
            </a:pPr>
            <a:endParaRPr lang="en-US" sz="3200">
              <a:solidFill>
                <a:srgbClr val="131213"/>
              </a:solidFill>
              <a:latin typeface="Gidole"/>
              <a:ea typeface="Gidole"/>
              <a:cs typeface="Gidole"/>
              <a:sym typeface="Gidole"/>
            </a:endParaRPr>
          </a:p>
          <a:p>
            <a:pPr marL="0" lvl="0" indent="0" algn="l">
              <a:lnSpc>
                <a:spcPts val="4160"/>
              </a:lnSpc>
            </a:pPr>
            <a:r>
              <a:rPr lang="en-US" sz="3200" u="sng">
                <a:solidFill>
                  <a:srgbClr val="131213"/>
                </a:solidFill>
                <a:latin typeface="Gidole"/>
                <a:ea typeface="Gidole"/>
                <a:cs typeface="Gidole"/>
                <a:sym typeface="Gidole"/>
              </a:rPr>
              <a:t>Improper Uses</a:t>
            </a:r>
            <a:r>
              <a:rPr lang="en-US" sz="3200">
                <a:solidFill>
                  <a:srgbClr val="131213"/>
                </a:solidFill>
                <a:latin typeface="Gidole"/>
                <a:ea typeface="Gidole"/>
                <a:cs typeface="Gidole"/>
                <a:sym typeface="Gidole"/>
              </a:rPr>
              <a:t>:</a:t>
            </a:r>
          </a:p>
          <a:p>
            <a:pPr marL="0" lvl="0" indent="0" algn="l">
              <a:lnSpc>
                <a:spcPts val="4160"/>
              </a:lnSpc>
            </a:pPr>
            <a:r>
              <a:rPr lang="en-US" sz="3200">
                <a:solidFill>
                  <a:srgbClr val="131213"/>
                </a:solidFill>
                <a:latin typeface="Gidole"/>
                <a:ea typeface="Gidole"/>
                <a:cs typeface="Gidole"/>
                <a:sym typeface="Gidole"/>
              </a:rPr>
              <a:t>Chicagorealtor</a:t>
            </a:r>
          </a:p>
          <a:p>
            <a:pPr marL="0" lvl="0" indent="0" algn="l">
              <a:lnSpc>
                <a:spcPts val="4160"/>
              </a:lnSpc>
            </a:pPr>
            <a:r>
              <a:rPr lang="en-US" sz="3200">
                <a:solidFill>
                  <a:srgbClr val="131213"/>
                </a:solidFill>
                <a:latin typeface="Gidole"/>
                <a:ea typeface="Gidole"/>
                <a:cs typeface="Gidole"/>
                <a:sym typeface="Gidole"/>
              </a:rPr>
              <a:t>Yourchicagorealtor</a:t>
            </a:r>
          </a:p>
          <a:p>
            <a:pPr marL="0" lvl="0" indent="0" algn="l">
              <a:lnSpc>
                <a:spcPts val="4160"/>
              </a:lnSpc>
            </a:pPr>
            <a:r>
              <a:rPr lang="en-US" sz="3200">
                <a:solidFill>
                  <a:srgbClr val="131213"/>
                </a:solidFill>
                <a:latin typeface="Gidole"/>
                <a:ea typeface="Gidole"/>
                <a:cs typeface="Gidole"/>
                <a:sym typeface="Gidole"/>
              </a:rPr>
              <a:t>your_chicago_realtor</a:t>
            </a:r>
          </a:p>
          <a:p>
            <a:pPr marL="0" lvl="0" indent="0" algn="l">
              <a:lnSpc>
                <a:spcPts val="4160"/>
              </a:lnSpc>
            </a:pPr>
            <a:r>
              <a:rPr lang="en-US" sz="3200">
                <a:solidFill>
                  <a:srgbClr val="131213"/>
                </a:solidFill>
                <a:latin typeface="Gidole"/>
                <a:ea typeface="Gidole"/>
                <a:cs typeface="Gidole"/>
                <a:sym typeface="Gidole"/>
              </a:rPr>
              <a:t>cyberrealtor</a:t>
            </a:r>
          </a:p>
          <a:p>
            <a:pPr marL="0" lvl="0" indent="0" algn="l">
              <a:lnSpc>
                <a:spcPts val="4160"/>
              </a:lnSpc>
            </a:pPr>
            <a:r>
              <a:rPr lang="en-US" sz="3200">
                <a:solidFill>
                  <a:srgbClr val="131213"/>
                </a:solidFill>
                <a:latin typeface="Gidole"/>
                <a:ea typeface="Gidole"/>
                <a:cs typeface="Gidole"/>
                <a:sym typeface="Gidole"/>
              </a:rPr>
              <a:t>virtualrealtor</a:t>
            </a:r>
          </a:p>
          <a:p>
            <a:pPr marL="0" lvl="0" indent="0" algn="l">
              <a:lnSpc>
                <a:spcPts val="4160"/>
              </a:lnSpc>
            </a:pPr>
            <a:r>
              <a:rPr lang="en-US" sz="3200">
                <a:solidFill>
                  <a:srgbClr val="131213"/>
                </a:solidFill>
                <a:latin typeface="Gidole"/>
                <a:ea typeface="Gidole"/>
                <a:cs typeface="Gidole"/>
                <a:sym typeface="Gidole"/>
              </a:rPr>
              <a:t>realtor_mom</a:t>
            </a:r>
          </a:p>
          <a:p>
            <a:pPr marL="0" lvl="0" indent="0" algn="l">
              <a:lnSpc>
                <a:spcPts val="4160"/>
              </a:lnSpc>
            </a:pPr>
            <a:r>
              <a:rPr lang="en-US" sz="3200">
                <a:solidFill>
                  <a:srgbClr val="131213"/>
                </a:solidFill>
                <a:latin typeface="Gidole"/>
                <a:ea typeface="Gidole"/>
                <a:cs typeface="Gidole"/>
                <a:sym typeface="Gidole"/>
              </a:rPr>
              <a:t>realtorsolution</a:t>
            </a:r>
          </a:p>
          <a:p>
            <a:pPr marL="0" lvl="0" indent="0" algn="l">
              <a:lnSpc>
                <a:spcPts val="4160"/>
              </a:lnSpc>
            </a:pPr>
            <a:r>
              <a:rPr lang="en-US" sz="3200">
                <a:solidFill>
                  <a:srgbClr val="131213"/>
                </a:solidFill>
                <a:latin typeface="Gidole"/>
                <a:ea typeface="Gidole"/>
                <a:cs typeface="Gidole"/>
                <a:sym typeface="Gidole"/>
              </a:rPr>
              <a:t>localrealtor</a:t>
            </a:r>
          </a:p>
        </p:txBody>
      </p:sp>
      <p:sp>
        <p:nvSpPr>
          <p:cNvPr id="5" name="TextBox 5"/>
          <p:cNvSpPr txBox="1"/>
          <p:nvPr/>
        </p:nvSpPr>
        <p:spPr>
          <a:xfrm>
            <a:off x="763572" y="1123900"/>
            <a:ext cx="4246429" cy="3219342"/>
          </a:xfrm>
          <a:prstGeom prst="rect">
            <a:avLst/>
          </a:prstGeom>
        </p:spPr>
        <p:txBody>
          <a:bodyPr lIns="0" tIns="0" rIns="0" bIns="0" rtlCol="0" anchor="t">
            <a:spAutoFit/>
          </a:bodyPr>
          <a:lstStyle/>
          <a:p>
            <a:pPr algn="l">
              <a:lnSpc>
                <a:spcPts val="6240"/>
              </a:lnSpc>
            </a:pPr>
            <a:r>
              <a:rPr lang="en-US" sz="5200">
                <a:solidFill>
                  <a:srgbClr val="FFFFFF"/>
                </a:solidFill>
                <a:latin typeface="Telegraf Bold"/>
                <a:ea typeface="Telegraf Bold"/>
                <a:cs typeface="Telegraf Bold"/>
                <a:sym typeface="Telegraf Bold"/>
              </a:rPr>
              <a:t>PROPER USE</a:t>
            </a:r>
          </a:p>
          <a:p>
            <a:pPr algn="l">
              <a:lnSpc>
                <a:spcPts val="6240"/>
              </a:lnSpc>
            </a:pPr>
            <a:r>
              <a:rPr lang="en-US" sz="5200">
                <a:solidFill>
                  <a:srgbClr val="FFFFFF"/>
                </a:solidFill>
                <a:latin typeface="Telegraf Bold"/>
                <a:ea typeface="Telegraf Bold"/>
                <a:cs typeface="Telegraf Bold"/>
                <a:sym typeface="Telegraf Bold"/>
              </a:rPr>
              <a:t>OF “REALTOR®”</a:t>
            </a:r>
          </a:p>
          <a:p>
            <a:pPr algn="l">
              <a:lnSpc>
                <a:spcPts val="6240"/>
              </a:lnSpc>
            </a:pPr>
            <a:endParaRPr lang="en-US" sz="5200">
              <a:solidFill>
                <a:srgbClr val="FFFFFF"/>
              </a:solidFill>
              <a:latin typeface="Telegraf Bold"/>
              <a:ea typeface="Telegraf Bold"/>
              <a:cs typeface="Telegraf Bold"/>
              <a:sym typeface="Telegraf Bold"/>
            </a:endParaRPr>
          </a:p>
        </p:txBody>
      </p:sp>
      <p:sp>
        <p:nvSpPr>
          <p:cNvPr id="6" name="Freeform 6"/>
          <p:cNvSpPr/>
          <p:nvPr/>
        </p:nvSpPr>
        <p:spPr>
          <a:xfrm>
            <a:off x="1369575" y="9104175"/>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724408" y="901453"/>
            <a:ext cx="15544291" cy="8600440"/>
            <a:chOff x="0" y="0"/>
            <a:chExt cx="20725721" cy="11467254"/>
          </a:xfrm>
        </p:grpSpPr>
        <p:sp>
          <p:nvSpPr>
            <p:cNvPr id="6" name="TextBox 6"/>
            <p:cNvSpPr txBox="1"/>
            <p:nvPr/>
          </p:nvSpPr>
          <p:spPr>
            <a:xfrm>
              <a:off x="0" y="0"/>
              <a:ext cx="20725721" cy="1054100"/>
            </a:xfrm>
            <a:prstGeom prst="rect">
              <a:avLst/>
            </a:prstGeom>
          </p:spPr>
          <p:txBody>
            <a:bodyPr lIns="0" tIns="0" rIns="0" bIns="0" rtlCol="0" anchor="t">
              <a:spAutoFit/>
            </a:bodyPr>
            <a:lstStyle/>
            <a:p>
              <a:pPr algn="l">
                <a:lnSpc>
                  <a:spcPts val="6240"/>
                </a:lnSpc>
              </a:pPr>
              <a:r>
                <a:rPr lang="en-US" sz="5200">
                  <a:solidFill>
                    <a:srgbClr val="131213"/>
                  </a:solidFill>
                  <a:latin typeface="League Spartan"/>
                  <a:ea typeface="League Spartan"/>
                  <a:cs typeface="League Spartan"/>
                  <a:sym typeface="League Spartan"/>
                </a:rPr>
                <a:t>How Could This Happen to Me?​</a:t>
              </a:r>
            </a:p>
          </p:txBody>
        </p:sp>
        <p:sp>
          <p:nvSpPr>
            <p:cNvPr id="7" name="TextBox 7"/>
            <p:cNvSpPr txBox="1"/>
            <p:nvPr/>
          </p:nvSpPr>
          <p:spPr>
            <a:xfrm>
              <a:off x="0" y="1331595"/>
              <a:ext cx="20725721" cy="10135659"/>
            </a:xfrm>
            <a:prstGeom prst="rect">
              <a:avLst/>
            </a:prstGeom>
          </p:spPr>
          <p:txBody>
            <a:bodyPr lIns="0" tIns="0" rIns="0" bIns="0" rtlCol="0" anchor="t">
              <a:spAutoFit/>
            </a:bodyPr>
            <a:lstStyle/>
            <a:p>
              <a:pPr marL="1079497" lvl="1" indent="-539749" algn="l">
                <a:lnSpc>
                  <a:spcPts val="6499"/>
                </a:lnSpc>
                <a:buFont typeface="Arial"/>
                <a:buChar char="•"/>
              </a:pPr>
              <a:r>
                <a:rPr lang="en-US" sz="4999" u="sng">
                  <a:solidFill>
                    <a:srgbClr val="011C50"/>
                  </a:solidFill>
                  <a:latin typeface="Gidole"/>
                  <a:ea typeface="Gidole"/>
                  <a:cs typeface="Gidole"/>
                  <a:sym typeface="Gidole"/>
                </a:rPr>
                <a:t>Example 2:​</a:t>
              </a:r>
            </a:p>
            <a:p>
              <a:pPr algn="l">
                <a:lnSpc>
                  <a:spcPts val="2079"/>
                </a:lnSpc>
              </a:pPr>
              <a:endParaRPr lang="en-US" sz="4999" u="sng">
                <a:solidFill>
                  <a:srgbClr val="011C50"/>
                </a:solidFill>
                <a:latin typeface="Gidole"/>
                <a:ea typeface="Gidole"/>
                <a:cs typeface="Gidole"/>
                <a:sym typeface="Gidole"/>
              </a:endParaRPr>
            </a:p>
            <a:p>
              <a:pPr marL="2158995" lvl="2" indent="-719665" algn="l">
                <a:lnSpc>
                  <a:spcPts val="6499"/>
                </a:lnSpc>
                <a:buFont typeface="Arial"/>
                <a:buChar char="⚬"/>
              </a:pPr>
              <a:r>
                <a:rPr lang="en-US" sz="4999">
                  <a:solidFill>
                    <a:srgbClr val="011C50"/>
                  </a:solidFill>
                  <a:latin typeface="Gidole"/>
                  <a:ea typeface="Gidole"/>
                  <a:cs typeface="Gidole"/>
                  <a:sym typeface="Gidole"/>
                </a:rPr>
                <a:t>You are hosting an open house for another agent in your firm. A buyer comes through, spends a lot of time with you, asks you a lot of questions, and emails you the next day with more questions, which you answer. They ask you to let them walk through the house another time, which you do. Then a day later they have a buyer agent write an offer for them.</a:t>
              </a:r>
              <a:r>
                <a:rPr lang="en-US" sz="4999" u="sng">
                  <a:solidFill>
                    <a:srgbClr val="011C50"/>
                  </a:solidFill>
                  <a:latin typeface="Gidole"/>
                  <a:ea typeface="Gidole"/>
                  <a:cs typeface="Gidole"/>
                  <a:sym typeface="Gidole"/>
                </a:rPr>
                <a:t>​</a:t>
              </a:r>
            </a:p>
          </p:txBody>
        </p:sp>
      </p:grpSp>
      <p:sp>
        <p:nvSpPr>
          <p:cNvPr id="8" name="Freeform 8"/>
          <p:cNvSpPr/>
          <p:nvPr/>
        </p:nvSpPr>
        <p:spPr>
          <a:xfrm>
            <a:off x="14999186" y="907271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6"/>
            <a:stretch>
              <a:fillRect/>
            </a:stretch>
          </a:blipFill>
        </p:spPr>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724408" y="901453"/>
            <a:ext cx="15544291" cy="8376285"/>
            <a:chOff x="0" y="0"/>
            <a:chExt cx="20725721" cy="11168380"/>
          </a:xfrm>
        </p:grpSpPr>
        <p:sp>
          <p:nvSpPr>
            <p:cNvPr id="6" name="TextBox 6"/>
            <p:cNvSpPr txBox="1"/>
            <p:nvPr/>
          </p:nvSpPr>
          <p:spPr>
            <a:xfrm>
              <a:off x="0" y="0"/>
              <a:ext cx="20725721" cy="1054100"/>
            </a:xfrm>
            <a:prstGeom prst="rect">
              <a:avLst/>
            </a:prstGeom>
          </p:spPr>
          <p:txBody>
            <a:bodyPr lIns="0" tIns="0" rIns="0" bIns="0" rtlCol="0" anchor="t">
              <a:spAutoFit/>
            </a:bodyPr>
            <a:lstStyle/>
            <a:p>
              <a:pPr algn="l">
                <a:lnSpc>
                  <a:spcPts val="6240"/>
                </a:lnSpc>
              </a:pPr>
              <a:r>
                <a:rPr lang="en-US" sz="5200">
                  <a:solidFill>
                    <a:srgbClr val="131213"/>
                  </a:solidFill>
                  <a:latin typeface="League Spartan"/>
                  <a:ea typeface="League Spartan"/>
                  <a:cs typeface="League Spartan"/>
                  <a:sym typeface="League Spartan"/>
                </a:rPr>
                <a:t>How Could This Happen to Me?​</a:t>
              </a:r>
            </a:p>
          </p:txBody>
        </p:sp>
        <p:sp>
          <p:nvSpPr>
            <p:cNvPr id="7" name="TextBox 7"/>
            <p:cNvSpPr txBox="1"/>
            <p:nvPr/>
          </p:nvSpPr>
          <p:spPr>
            <a:xfrm>
              <a:off x="0" y="1322070"/>
              <a:ext cx="20725721" cy="9846310"/>
            </a:xfrm>
            <a:prstGeom prst="rect">
              <a:avLst/>
            </a:prstGeom>
          </p:spPr>
          <p:txBody>
            <a:bodyPr lIns="0" tIns="0" rIns="0" bIns="0" rtlCol="0" anchor="t">
              <a:spAutoFit/>
            </a:bodyPr>
            <a:lstStyle/>
            <a:p>
              <a:pPr marL="1165855" lvl="1" indent="-582928" algn="l">
                <a:lnSpc>
                  <a:spcPts val="7019"/>
                </a:lnSpc>
                <a:buFont typeface="Arial"/>
                <a:buChar char="•"/>
              </a:pPr>
              <a:r>
                <a:rPr lang="en-US" sz="5399" u="sng">
                  <a:solidFill>
                    <a:srgbClr val="011C50"/>
                  </a:solidFill>
                  <a:latin typeface="Gidole"/>
                  <a:ea typeface="Gidole"/>
                  <a:cs typeface="Gidole"/>
                  <a:sym typeface="Gidole"/>
                </a:rPr>
                <a:t>Example 3:​</a:t>
              </a:r>
            </a:p>
            <a:p>
              <a:pPr algn="l">
                <a:lnSpc>
                  <a:spcPts val="2599"/>
                </a:lnSpc>
              </a:pPr>
              <a:endParaRPr lang="en-US" sz="5399" u="sng">
                <a:solidFill>
                  <a:srgbClr val="011C50"/>
                </a:solidFill>
                <a:latin typeface="Gidole"/>
                <a:ea typeface="Gidole"/>
                <a:cs typeface="Gidole"/>
                <a:sym typeface="Gidole"/>
              </a:endParaRPr>
            </a:p>
            <a:p>
              <a:pPr marL="2331710" lvl="2" indent="-777237" algn="l">
                <a:lnSpc>
                  <a:spcPts val="7019"/>
                </a:lnSpc>
                <a:buFont typeface="Arial"/>
                <a:buChar char="⚬"/>
              </a:pPr>
              <a:r>
                <a:rPr lang="en-US" sz="5399">
                  <a:solidFill>
                    <a:srgbClr val="011C50"/>
                  </a:solidFill>
                  <a:latin typeface="Gidole"/>
                  <a:ea typeface="Gidole"/>
                  <a:cs typeface="Gidole"/>
                  <a:sym typeface="Gidole"/>
                </a:rPr>
                <a:t>An agent takes a buyer on a showing of a property, then writes an offer for that buyer on the property. The offer is not accepted. The listing expires and is listed by a new brokerage. The buyer goes to a new agent who writes a new offer on the property which is accepted.​</a:t>
              </a:r>
            </a:p>
          </p:txBody>
        </p:sp>
      </p:grpSp>
      <p:sp>
        <p:nvSpPr>
          <p:cNvPr id="8" name="Freeform 8"/>
          <p:cNvSpPr/>
          <p:nvPr/>
        </p:nvSpPr>
        <p:spPr>
          <a:xfrm>
            <a:off x="14999186" y="907271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6"/>
            <a:stretch>
              <a:fillRect/>
            </a:stretch>
          </a:blipFill>
        </p:spPr>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5782663"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429391"/>
            <a:ext cx="7130902" cy="2585731"/>
            <a:chOff x="0" y="0"/>
            <a:chExt cx="910611" cy="330196"/>
          </a:xfrm>
        </p:grpSpPr>
        <p:sp>
          <p:nvSpPr>
            <p:cNvPr id="7" name="Freeform 7"/>
            <p:cNvSpPr/>
            <p:nvPr/>
          </p:nvSpPr>
          <p:spPr>
            <a:xfrm>
              <a:off x="0" y="0"/>
              <a:ext cx="910611" cy="330196"/>
            </a:xfrm>
            <a:custGeom>
              <a:avLst/>
              <a:gdLst/>
              <a:ahLst/>
              <a:cxnLst/>
              <a:rect l="l" t="t" r="r" b="b"/>
              <a:pathLst>
                <a:path w="910611" h="330196">
                  <a:moveTo>
                    <a:pt x="0" y="0"/>
                  </a:moveTo>
                  <a:lnTo>
                    <a:pt x="910611" y="0"/>
                  </a:lnTo>
                  <a:lnTo>
                    <a:pt x="910611" y="330196"/>
                  </a:lnTo>
                  <a:lnTo>
                    <a:pt x="0" y="330196"/>
                  </a:lnTo>
                  <a:close/>
                </a:path>
              </a:pathLst>
            </a:custGeom>
            <a:solidFill>
              <a:srgbClr val="011C50"/>
            </a:solidFill>
          </p:spPr>
        </p:sp>
      </p:grpSp>
      <p:sp>
        <p:nvSpPr>
          <p:cNvPr id="8" name="TextBox 8"/>
          <p:cNvSpPr txBox="1"/>
          <p:nvPr/>
        </p:nvSpPr>
        <p:spPr>
          <a:xfrm>
            <a:off x="6615418" y="900748"/>
            <a:ext cx="10643882" cy="8580754"/>
          </a:xfrm>
          <a:prstGeom prst="rect">
            <a:avLst/>
          </a:prstGeom>
        </p:spPr>
        <p:txBody>
          <a:bodyPr lIns="0" tIns="0" rIns="0" bIns="0" rtlCol="0" anchor="t">
            <a:spAutoFit/>
          </a:bodyPr>
          <a:lstStyle/>
          <a:p>
            <a:pPr marL="1122668" lvl="1" indent="-561334" algn="l">
              <a:lnSpc>
                <a:spcPts val="5199"/>
              </a:lnSpc>
              <a:buFont typeface="Arial"/>
              <a:buChar char="•"/>
            </a:pPr>
            <a:r>
              <a:rPr lang="en-US" sz="5199">
                <a:solidFill>
                  <a:srgbClr val="011C50"/>
                </a:solidFill>
                <a:latin typeface="Gidole"/>
                <a:ea typeface="Gidole"/>
                <a:cs typeface="Gidole"/>
                <a:sym typeface="Gidole"/>
              </a:rPr>
              <a:t>Talk to your manager/broker​</a:t>
            </a:r>
          </a:p>
          <a:p>
            <a:pPr algn="l">
              <a:lnSpc>
                <a:spcPts val="5199"/>
              </a:lnSpc>
            </a:pPr>
            <a:endParaRPr lang="en-US" sz="5199">
              <a:solidFill>
                <a:srgbClr val="011C50"/>
              </a:solidFill>
              <a:latin typeface="Gidole"/>
              <a:ea typeface="Gidole"/>
              <a:cs typeface="Gidole"/>
              <a:sym typeface="Gidole"/>
            </a:endParaRPr>
          </a:p>
          <a:p>
            <a:pPr marL="1122668" lvl="1" indent="-561334" algn="l">
              <a:lnSpc>
                <a:spcPts val="5199"/>
              </a:lnSpc>
              <a:buFont typeface="Arial"/>
              <a:buChar char="•"/>
            </a:pPr>
            <a:r>
              <a:rPr lang="en-US" sz="5199">
                <a:solidFill>
                  <a:srgbClr val="011C50"/>
                </a:solidFill>
                <a:latin typeface="Gidole"/>
                <a:ea typeface="Gidole"/>
                <a:cs typeface="Gidole"/>
                <a:sym typeface="Gidole"/>
              </a:rPr>
              <a:t>Maybe resolve the dispute or head off a dispute​</a:t>
            </a:r>
          </a:p>
          <a:p>
            <a:pPr algn="l">
              <a:lnSpc>
                <a:spcPts val="5199"/>
              </a:lnSpc>
            </a:pPr>
            <a:endParaRPr lang="en-US" sz="5199">
              <a:solidFill>
                <a:srgbClr val="011C50"/>
              </a:solidFill>
              <a:latin typeface="Gidole"/>
              <a:ea typeface="Gidole"/>
              <a:cs typeface="Gidole"/>
              <a:sym typeface="Gidole"/>
            </a:endParaRPr>
          </a:p>
          <a:p>
            <a:pPr marL="1122668" lvl="1" indent="-561334" algn="l">
              <a:lnSpc>
                <a:spcPts val="5199"/>
              </a:lnSpc>
              <a:buFont typeface="Arial"/>
              <a:buChar char="•"/>
            </a:pPr>
            <a:r>
              <a:rPr lang="en-US" sz="5199">
                <a:solidFill>
                  <a:srgbClr val="011C50"/>
                </a:solidFill>
                <a:latin typeface="Gidole"/>
                <a:ea typeface="Gidole"/>
                <a:cs typeface="Gidole"/>
                <a:sym typeface="Gidole"/>
              </a:rPr>
              <a:t>Maybe prepare just in case it can't be resolved​</a:t>
            </a:r>
          </a:p>
          <a:p>
            <a:pPr algn="l">
              <a:lnSpc>
                <a:spcPts val="5199"/>
              </a:lnSpc>
            </a:pPr>
            <a:endParaRPr lang="en-US" sz="5199">
              <a:solidFill>
                <a:srgbClr val="011C50"/>
              </a:solidFill>
              <a:latin typeface="Gidole"/>
              <a:ea typeface="Gidole"/>
              <a:cs typeface="Gidole"/>
              <a:sym typeface="Gidole"/>
            </a:endParaRPr>
          </a:p>
          <a:p>
            <a:pPr marL="1122668" lvl="1" indent="-561334" algn="l">
              <a:lnSpc>
                <a:spcPts val="5199"/>
              </a:lnSpc>
              <a:buFont typeface="Arial"/>
              <a:buChar char="•"/>
            </a:pPr>
            <a:r>
              <a:rPr lang="en-US" sz="5199">
                <a:solidFill>
                  <a:srgbClr val="011C50"/>
                </a:solidFill>
                <a:latin typeface="Gidole"/>
                <a:ea typeface="Gidole"/>
                <a:cs typeface="Gidole"/>
                <a:sym typeface="Gidole"/>
              </a:rPr>
              <a:t>Generally disputes are REALTOR®​ to REALTOR®​, but they can also be Public pulling a REALTOR®​ into our own process. (Public to REALTOR®​ is all contract-based)​</a:t>
            </a:r>
          </a:p>
        </p:txBody>
      </p:sp>
      <p:sp>
        <p:nvSpPr>
          <p:cNvPr id="9" name="TextBox 9"/>
          <p:cNvSpPr txBox="1"/>
          <p:nvPr/>
        </p:nvSpPr>
        <p:spPr>
          <a:xfrm>
            <a:off x="843966" y="923925"/>
            <a:ext cx="4094732" cy="2014855"/>
          </a:xfrm>
          <a:prstGeom prst="rect">
            <a:avLst/>
          </a:prstGeom>
        </p:spPr>
        <p:txBody>
          <a:bodyPr lIns="0" tIns="0" rIns="0" bIns="0" rtlCol="0" anchor="t">
            <a:spAutoFit/>
          </a:bodyPr>
          <a:lstStyle/>
          <a:p>
            <a:pPr algn="l">
              <a:lnSpc>
                <a:spcPts val="8120"/>
              </a:lnSpc>
            </a:pPr>
            <a:r>
              <a:rPr lang="en-US" sz="5800">
                <a:solidFill>
                  <a:srgbClr val="FFFFFF"/>
                </a:solidFill>
                <a:latin typeface="League Spartan"/>
                <a:ea typeface="League Spartan"/>
                <a:cs typeface="League Spartan"/>
                <a:sym typeface="League Spartan"/>
              </a:rPr>
              <a:t>WHAT TO DO NEXT</a:t>
            </a:r>
          </a:p>
        </p:txBody>
      </p:sp>
      <p:sp>
        <p:nvSpPr>
          <p:cNvPr id="10" name="Freeform 10"/>
          <p:cNvSpPr/>
          <p:nvPr/>
        </p:nvSpPr>
        <p:spPr>
          <a:xfrm>
            <a:off x="1374120" y="8877280"/>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2047899" y="-2157747"/>
            <a:ext cx="9201199" cy="9700295"/>
            <a:chOff x="0" y="0"/>
            <a:chExt cx="12268265" cy="12933727"/>
          </a:xfrm>
        </p:grpSpPr>
        <p:sp>
          <p:nvSpPr>
            <p:cNvPr id="3" name="Freeform 3"/>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5" name="TextBox 5"/>
          <p:cNvSpPr txBox="1"/>
          <p:nvPr/>
        </p:nvSpPr>
        <p:spPr>
          <a:xfrm>
            <a:off x="1671178" y="1802917"/>
            <a:ext cx="7373908" cy="819150"/>
          </a:xfrm>
          <a:prstGeom prst="rect">
            <a:avLst/>
          </a:prstGeom>
        </p:spPr>
        <p:txBody>
          <a:bodyPr lIns="0" tIns="0" rIns="0" bIns="0" rtlCol="0" anchor="t">
            <a:spAutoFit/>
          </a:bodyPr>
          <a:lstStyle/>
          <a:p>
            <a:pPr algn="l">
              <a:lnSpc>
                <a:spcPts val="6480"/>
              </a:lnSpc>
            </a:pPr>
            <a:r>
              <a:rPr lang="en-US" sz="5400">
                <a:solidFill>
                  <a:srgbClr val="FFFFFF"/>
                </a:solidFill>
                <a:latin typeface="League Spartan"/>
                <a:ea typeface="League Spartan"/>
                <a:cs typeface="League Spartan"/>
                <a:sym typeface="League Spartan"/>
              </a:rPr>
              <a:t>QUESTIONS TO ASK</a:t>
            </a:r>
          </a:p>
        </p:txBody>
      </p:sp>
      <p:sp>
        <p:nvSpPr>
          <p:cNvPr id="6" name="TextBox 6"/>
          <p:cNvSpPr txBox="1"/>
          <p:nvPr/>
        </p:nvSpPr>
        <p:spPr>
          <a:xfrm>
            <a:off x="3945409" y="3484898"/>
            <a:ext cx="12633305" cy="5657850"/>
          </a:xfrm>
          <a:prstGeom prst="rect">
            <a:avLst/>
          </a:prstGeom>
        </p:spPr>
        <p:txBody>
          <a:bodyPr lIns="0" tIns="0" rIns="0" bIns="0" rtlCol="0" anchor="t">
            <a:spAutoFit/>
          </a:bodyPr>
          <a:lstStyle/>
          <a:p>
            <a:pPr marL="1079488" lvl="1" indent="-539744" algn="l">
              <a:lnSpc>
                <a:spcPts val="5999"/>
              </a:lnSpc>
              <a:buAutoNum type="arabicPeriod"/>
            </a:pPr>
            <a:r>
              <a:rPr lang="en-US" sz="4999" u="sng">
                <a:solidFill>
                  <a:srgbClr val="FFFFFF"/>
                </a:solidFill>
                <a:latin typeface="Gidole"/>
                <a:ea typeface="Gidole"/>
                <a:cs typeface="Gidole"/>
                <a:sym typeface="Gidole"/>
              </a:rPr>
              <a:t>Is There An Offer of Compensation?</a:t>
            </a:r>
          </a:p>
          <a:p>
            <a:pPr algn="l">
              <a:lnSpc>
                <a:spcPts val="3119"/>
              </a:lnSpc>
            </a:pPr>
            <a:endParaRPr lang="en-US" sz="4999" u="sng">
              <a:solidFill>
                <a:srgbClr val="FFFFFF"/>
              </a:solidFill>
              <a:latin typeface="Gidole"/>
              <a:ea typeface="Gidole"/>
              <a:cs typeface="Gidole"/>
              <a:sym typeface="Gidole"/>
            </a:endParaRPr>
          </a:p>
          <a:p>
            <a:pPr marL="2158975" lvl="2" indent="-719658" algn="l">
              <a:lnSpc>
                <a:spcPts val="5999"/>
              </a:lnSpc>
              <a:buFont typeface="Arial"/>
              <a:buChar char="⚬"/>
            </a:pPr>
            <a:r>
              <a:rPr lang="en-US" sz="4999">
                <a:solidFill>
                  <a:srgbClr val="FFFFFF"/>
                </a:solidFill>
                <a:latin typeface="Gidole"/>
                <a:ea typeface="Gidole"/>
                <a:cs typeface="Gidole"/>
                <a:sym typeface="Gidole"/>
              </a:rPr>
              <a:t>Check with the listing broker, listing broker website, etc. </a:t>
            </a:r>
          </a:p>
          <a:p>
            <a:pPr algn="l">
              <a:lnSpc>
                <a:spcPts val="5999"/>
              </a:lnSpc>
            </a:pPr>
            <a:endParaRPr lang="en-US" sz="4999">
              <a:solidFill>
                <a:srgbClr val="FFFFFF"/>
              </a:solidFill>
              <a:latin typeface="Gidole"/>
              <a:ea typeface="Gidole"/>
              <a:cs typeface="Gidole"/>
              <a:sym typeface="Gidole"/>
            </a:endParaRPr>
          </a:p>
          <a:p>
            <a:pPr marL="2158975" lvl="2" indent="-719658" algn="l">
              <a:lnSpc>
                <a:spcPts val="5999"/>
              </a:lnSpc>
              <a:buFont typeface="Arial"/>
              <a:buChar char="⚬"/>
            </a:pPr>
            <a:r>
              <a:rPr lang="en-US" sz="4999">
                <a:solidFill>
                  <a:srgbClr val="FFFFFF"/>
                </a:solidFill>
                <a:latin typeface="Gidole"/>
                <a:ea typeface="Gidole"/>
                <a:cs typeface="Gidole"/>
                <a:sym typeface="Gidole"/>
              </a:rPr>
              <a:t>Consider written compensation agreement or some means of proving this offer​</a:t>
            </a:r>
          </a:p>
        </p:txBody>
      </p:sp>
      <p:sp>
        <p:nvSpPr>
          <p:cNvPr id="7" name="Freeform 7"/>
          <p:cNvSpPr/>
          <p:nvPr/>
        </p:nvSpPr>
        <p:spPr>
          <a:xfrm>
            <a:off x="15190739" y="9142748"/>
            <a:ext cx="2642599" cy="779567"/>
          </a:xfrm>
          <a:custGeom>
            <a:avLst/>
            <a:gdLst/>
            <a:ahLst/>
            <a:cxnLst/>
            <a:rect l="l" t="t" r="r" b="b"/>
            <a:pathLst>
              <a:path w="2642599" h="779567">
                <a:moveTo>
                  <a:pt x="0" y="0"/>
                </a:moveTo>
                <a:lnTo>
                  <a:pt x="2642599" y="0"/>
                </a:lnTo>
                <a:lnTo>
                  <a:pt x="2642599" y="779566"/>
                </a:lnTo>
                <a:lnTo>
                  <a:pt x="0" y="779566"/>
                </a:lnTo>
                <a:lnTo>
                  <a:pt x="0" y="0"/>
                </a:lnTo>
                <a:close/>
              </a:path>
            </a:pathLst>
          </a:custGeom>
          <a:blipFill>
            <a:blip r:embed="rId4"/>
            <a:stretch>
              <a:fillRect/>
            </a:stretch>
          </a:blipFill>
        </p:spPr>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2047899" y="-2157747"/>
            <a:ext cx="9201199" cy="9700295"/>
            <a:chOff x="0" y="0"/>
            <a:chExt cx="12268265" cy="12933727"/>
          </a:xfrm>
        </p:grpSpPr>
        <p:sp>
          <p:nvSpPr>
            <p:cNvPr id="3" name="Freeform 3"/>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5" name="TextBox 5"/>
          <p:cNvSpPr txBox="1"/>
          <p:nvPr/>
        </p:nvSpPr>
        <p:spPr>
          <a:xfrm>
            <a:off x="1028700" y="1533621"/>
            <a:ext cx="7373908" cy="819150"/>
          </a:xfrm>
          <a:prstGeom prst="rect">
            <a:avLst/>
          </a:prstGeom>
        </p:spPr>
        <p:txBody>
          <a:bodyPr lIns="0" tIns="0" rIns="0" bIns="0" rtlCol="0" anchor="t">
            <a:spAutoFit/>
          </a:bodyPr>
          <a:lstStyle/>
          <a:p>
            <a:pPr algn="l">
              <a:lnSpc>
                <a:spcPts val="6480"/>
              </a:lnSpc>
            </a:pPr>
            <a:r>
              <a:rPr lang="en-US" sz="5400">
                <a:solidFill>
                  <a:srgbClr val="FFFFFF"/>
                </a:solidFill>
                <a:latin typeface="League Spartan"/>
                <a:ea typeface="League Spartan"/>
                <a:cs typeface="League Spartan"/>
                <a:sym typeface="League Spartan"/>
              </a:rPr>
              <a:t>QUESTIONS TO ASK</a:t>
            </a:r>
          </a:p>
        </p:txBody>
      </p:sp>
      <p:sp>
        <p:nvSpPr>
          <p:cNvPr id="6" name="TextBox 6"/>
          <p:cNvSpPr txBox="1"/>
          <p:nvPr/>
        </p:nvSpPr>
        <p:spPr>
          <a:xfrm>
            <a:off x="3026184" y="3873597"/>
            <a:ext cx="13186798" cy="4210050"/>
          </a:xfrm>
          <a:prstGeom prst="rect">
            <a:avLst/>
          </a:prstGeom>
        </p:spPr>
        <p:txBody>
          <a:bodyPr lIns="0" tIns="0" rIns="0" bIns="0" rtlCol="0" anchor="t">
            <a:spAutoFit/>
          </a:bodyPr>
          <a:lstStyle/>
          <a:p>
            <a:pPr algn="l">
              <a:lnSpc>
                <a:spcPts val="6000"/>
              </a:lnSpc>
            </a:pPr>
            <a:r>
              <a:rPr lang="en-US" sz="5000">
                <a:solidFill>
                  <a:srgbClr val="FFFFFF"/>
                </a:solidFill>
                <a:latin typeface="Gidole"/>
                <a:ea typeface="Gidole"/>
                <a:cs typeface="Gidole"/>
                <a:sym typeface="Gidole"/>
              </a:rPr>
              <a:t>2. </a:t>
            </a:r>
            <a:r>
              <a:rPr lang="en-US" sz="5000" u="sng">
                <a:solidFill>
                  <a:srgbClr val="FFFFFF"/>
                </a:solidFill>
                <a:latin typeface="Gidole"/>
                <a:ea typeface="Gidole"/>
                <a:cs typeface="Gidole"/>
                <a:sym typeface="Gidole"/>
              </a:rPr>
              <a:t>What Was the Offer of Compensation?</a:t>
            </a:r>
          </a:p>
          <a:p>
            <a:pPr algn="l">
              <a:lnSpc>
                <a:spcPts val="3120"/>
              </a:lnSpc>
            </a:pPr>
            <a:endParaRPr lang="en-US" sz="5000" u="sng">
              <a:solidFill>
                <a:srgbClr val="FFFFFF"/>
              </a:solidFill>
              <a:latin typeface="Gidole"/>
              <a:ea typeface="Gidole"/>
              <a:cs typeface="Gidole"/>
              <a:sym typeface="Gidole"/>
            </a:endParaRPr>
          </a:p>
          <a:p>
            <a:pPr marL="2159001" lvl="2" indent="-719667" algn="l">
              <a:lnSpc>
                <a:spcPts val="6000"/>
              </a:lnSpc>
              <a:buFont typeface="Arial"/>
              <a:buChar char="⚬"/>
            </a:pPr>
            <a:r>
              <a:rPr lang="en-US" sz="5000">
                <a:solidFill>
                  <a:srgbClr val="FFFFFF"/>
                </a:solidFill>
                <a:latin typeface="Gidole"/>
                <a:ea typeface="Gidole"/>
                <a:cs typeface="Gidole"/>
                <a:sym typeface="Gidole"/>
              </a:rPr>
              <a:t>Listing broker can unilaterally change before submission of offer</a:t>
            </a:r>
          </a:p>
          <a:p>
            <a:pPr algn="l">
              <a:lnSpc>
                <a:spcPts val="6000"/>
              </a:lnSpc>
            </a:pPr>
            <a:endParaRPr lang="en-US" sz="5000">
              <a:solidFill>
                <a:srgbClr val="FFFFFF"/>
              </a:solidFill>
              <a:latin typeface="Gidole"/>
              <a:ea typeface="Gidole"/>
              <a:cs typeface="Gidole"/>
              <a:sym typeface="Gidole"/>
            </a:endParaRPr>
          </a:p>
          <a:p>
            <a:pPr marL="2159001" lvl="2" indent="-719667" algn="l">
              <a:lnSpc>
                <a:spcPts val="6000"/>
              </a:lnSpc>
              <a:buFont typeface="Arial"/>
              <a:buChar char="⚬"/>
            </a:pPr>
            <a:r>
              <a:rPr lang="en-US" sz="5000">
                <a:solidFill>
                  <a:srgbClr val="FFFFFF"/>
                </a:solidFill>
                <a:latin typeface="Gidole"/>
                <a:ea typeface="Gidole"/>
                <a:cs typeface="Gidole"/>
                <a:sym typeface="Gidole"/>
              </a:rPr>
              <a:t>If needed, verify before submission</a:t>
            </a:r>
          </a:p>
        </p:txBody>
      </p:sp>
      <p:sp>
        <p:nvSpPr>
          <p:cNvPr id="7" name="Freeform 7"/>
          <p:cNvSpPr/>
          <p:nvPr/>
        </p:nvSpPr>
        <p:spPr>
          <a:xfrm>
            <a:off x="15190739" y="9142748"/>
            <a:ext cx="2642599" cy="779567"/>
          </a:xfrm>
          <a:custGeom>
            <a:avLst/>
            <a:gdLst/>
            <a:ahLst/>
            <a:cxnLst/>
            <a:rect l="l" t="t" r="r" b="b"/>
            <a:pathLst>
              <a:path w="2642599" h="779567">
                <a:moveTo>
                  <a:pt x="0" y="0"/>
                </a:moveTo>
                <a:lnTo>
                  <a:pt x="2642599" y="0"/>
                </a:lnTo>
                <a:lnTo>
                  <a:pt x="2642599" y="779566"/>
                </a:lnTo>
                <a:lnTo>
                  <a:pt x="0" y="779566"/>
                </a:lnTo>
                <a:lnTo>
                  <a:pt x="0" y="0"/>
                </a:lnTo>
                <a:close/>
              </a:path>
            </a:pathLst>
          </a:custGeom>
          <a:blipFill>
            <a:blip r:embed="rId4"/>
            <a:stretch>
              <a:fillRect/>
            </a:stretch>
          </a:blipFill>
        </p:spPr>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2047899" y="-2157747"/>
            <a:ext cx="9201199" cy="9700295"/>
            <a:chOff x="0" y="0"/>
            <a:chExt cx="12268265" cy="12933727"/>
          </a:xfrm>
        </p:grpSpPr>
        <p:sp>
          <p:nvSpPr>
            <p:cNvPr id="3" name="Freeform 3"/>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5" name="TextBox 5"/>
          <p:cNvSpPr txBox="1"/>
          <p:nvPr/>
        </p:nvSpPr>
        <p:spPr>
          <a:xfrm>
            <a:off x="1620477" y="1693069"/>
            <a:ext cx="7373908" cy="819150"/>
          </a:xfrm>
          <a:prstGeom prst="rect">
            <a:avLst/>
          </a:prstGeom>
        </p:spPr>
        <p:txBody>
          <a:bodyPr lIns="0" tIns="0" rIns="0" bIns="0" rtlCol="0" anchor="t">
            <a:spAutoFit/>
          </a:bodyPr>
          <a:lstStyle/>
          <a:p>
            <a:pPr algn="l">
              <a:lnSpc>
                <a:spcPts val="6480"/>
              </a:lnSpc>
            </a:pPr>
            <a:r>
              <a:rPr lang="en-US" sz="5400">
                <a:solidFill>
                  <a:srgbClr val="FFFFFF"/>
                </a:solidFill>
                <a:latin typeface="League Spartan"/>
                <a:ea typeface="League Spartan"/>
                <a:cs typeface="League Spartan"/>
                <a:sym typeface="League Spartan"/>
              </a:rPr>
              <a:t>QUESTIONS TO ASK</a:t>
            </a:r>
          </a:p>
        </p:txBody>
      </p:sp>
      <p:sp>
        <p:nvSpPr>
          <p:cNvPr id="6" name="TextBox 6"/>
          <p:cNvSpPr txBox="1"/>
          <p:nvPr/>
        </p:nvSpPr>
        <p:spPr>
          <a:xfrm>
            <a:off x="3313023" y="3621881"/>
            <a:ext cx="13796674" cy="4972050"/>
          </a:xfrm>
          <a:prstGeom prst="rect">
            <a:avLst/>
          </a:prstGeom>
        </p:spPr>
        <p:txBody>
          <a:bodyPr lIns="0" tIns="0" rIns="0" bIns="0" rtlCol="0" anchor="t">
            <a:spAutoFit/>
          </a:bodyPr>
          <a:lstStyle/>
          <a:p>
            <a:pPr algn="l">
              <a:lnSpc>
                <a:spcPts val="6000"/>
              </a:lnSpc>
            </a:pPr>
            <a:r>
              <a:rPr lang="en-US" sz="5000">
                <a:solidFill>
                  <a:srgbClr val="FFFFFF"/>
                </a:solidFill>
                <a:latin typeface="Gidole"/>
                <a:ea typeface="Gidole"/>
                <a:cs typeface="Gidole"/>
                <a:sym typeface="Gidole"/>
              </a:rPr>
              <a:t>3. </a:t>
            </a:r>
            <a:r>
              <a:rPr lang="en-US" sz="5000" u="sng">
                <a:solidFill>
                  <a:srgbClr val="FFFFFF"/>
                </a:solidFill>
                <a:latin typeface="Gidole"/>
                <a:ea typeface="Gidole"/>
                <a:cs typeface="Gidole"/>
                <a:sym typeface="Gidole"/>
              </a:rPr>
              <a:t>Who is Entitled to the Offer of Compensation?</a:t>
            </a:r>
          </a:p>
          <a:p>
            <a:pPr algn="l">
              <a:lnSpc>
                <a:spcPts val="3120"/>
              </a:lnSpc>
            </a:pPr>
            <a:endParaRPr lang="en-US" sz="5000" u="sng">
              <a:solidFill>
                <a:srgbClr val="FFFFFF"/>
              </a:solidFill>
              <a:latin typeface="Gidole"/>
              <a:ea typeface="Gidole"/>
              <a:cs typeface="Gidole"/>
              <a:sym typeface="Gidole"/>
            </a:endParaRPr>
          </a:p>
          <a:p>
            <a:pPr marL="2159001" lvl="2" indent="-719667" algn="l">
              <a:lnSpc>
                <a:spcPts val="6000"/>
              </a:lnSpc>
              <a:buFont typeface="Arial"/>
              <a:buChar char="⚬"/>
            </a:pPr>
            <a:r>
              <a:rPr lang="en-US" sz="5000">
                <a:solidFill>
                  <a:srgbClr val="FFFFFF"/>
                </a:solidFill>
                <a:latin typeface="Gidole"/>
                <a:ea typeface="Gidole"/>
                <a:cs typeface="Gidole"/>
                <a:sym typeface="Gidole"/>
              </a:rPr>
              <a:t>Standard of Performance</a:t>
            </a:r>
          </a:p>
          <a:p>
            <a:pPr marL="2159001" lvl="2" indent="-719667" algn="l">
              <a:lnSpc>
                <a:spcPts val="6000"/>
              </a:lnSpc>
              <a:buFont typeface="Arial"/>
              <a:buChar char="⚬"/>
            </a:pPr>
            <a:r>
              <a:rPr lang="en-US" sz="5000">
                <a:solidFill>
                  <a:srgbClr val="FFFFFF"/>
                </a:solidFill>
                <a:latin typeface="Gidole"/>
                <a:ea typeface="Gidole"/>
                <a:cs typeface="Gidole"/>
                <a:sym typeface="Gidole"/>
              </a:rPr>
              <a:t>It is up to the listing broker</a:t>
            </a:r>
          </a:p>
          <a:p>
            <a:pPr marL="2159001" lvl="2" indent="-719667" algn="l">
              <a:lnSpc>
                <a:spcPts val="6000"/>
              </a:lnSpc>
              <a:buFont typeface="Arial"/>
              <a:buChar char="⚬"/>
            </a:pPr>
            <a:r>
              <a:rPr lang="en-US" sz="5000">
                <a:solidFill>
                  <a:srgbClr val="FFFFFF"/>
                </a:solidFill>
                <a:latin typeface="Gidole"/>
                <a:ea typeface="Gidole"/>
                <a:cs typeface="Gidole"/>
                <a:sym typeface="Gidole"/>
              </a:rPr>
              <a:t>May be something specific to getting offer accepted and closing</a:t>
            </a:r>
          </a:p>
          <a:p>
            <a:pPr marL="2159001" lvl="2" indent="-719667" algn="l">
              <a:lnSpc>
                <a:spcPts val="6000"/>
              </a:lnSpc>
              <a:buFont typeface="Arial"/>
              <a:buChar char="⚬"/>
            </a:pPr>
            <a:r>
              <a:rPr lang="en-US" sz="5000">
                <a:solidFill>
                  <a:srgbClr val="FFFFFF"/>
                </a:solidFill>
                <a:latin typeface="Gidole"/>
                <a:ea typeface="Gidole"/>
                <a:cs typeface="Gidole"/>
                <a:sym typeface="Gidole"/>
              </a:rPr>
              <a:t>May be Procuring Cause (will discuss next)</a:t>
            </a:r>
          </a:p>
        </p:txBody>
      </p:sp>
      <p:sp>
        <p:nvSpPr>
          <p:cNvPr id="7" name="Freeform 7"/>
          <p:cNvSpPr/>
          <p:nvPr/>
        </p:nvSpPr>
        <p:spPr>
          <a:xfrm>
            <a:off x="15190739" y="9142748"/>
            <a:ext cx="2642599" cy="779567"/>
          </a:xfrm>
          <a:custGeom>
            <a:avLst/>
            <a:gdLst/>
            <a:ahLst/>
            <a:cxnLst/>
            <a:rect l="l" t="t" r="r" b="b"/>
            <a:pathLst>
              <a:path w="2642599" h="779567">
                <a:moveTo>
                  <a:pt x="0" y="0"/>
                </a:moveTo>
                <a:lnTo>
                  <a:pt x="2642599" y="0"/>
                </a:lnTo>
                <a:lnTo>
                  <a:pt x="2642599" y="779566"/>
                </a:lnTo>
                <a:lnTo>
                  <a:pt x="0" y="779566"/>
                </a:lnTo>
                <a:lnTo>
                  <a:pt x="0" y="0"/>
                </a:lnTo>
                <a:close/>
              </a:path>
            </a:pathLst>
          </a:custGeom>
          <a:blipFill>
            <a:blip r:embed="rId4"/>
            <a:stretch>
              <a:fillRect/>
            </a:stretch>
          </a:blipFill>
        </p:spPr>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5276205" cy="12683720"/>
          </a:xfrm>
          <a:prstGeom prst="rect">
            <a:avLst/>
          </a:prstGeom>
          <a:solidFill>
            <a:srgbClr val="011C50"/>
          </a:solidFill>
        </p:spPr>
      </p:sp>
      <p:sp>
        <p:nvSpPr>
          <p:cNvPr id="3" name="TextBox 3"/>
          <p:cNvSpPr txBox="1"/>
          <p:nvPr/>
        </p:nvSpPr>
        <p:spPr>
          <a:xfrm>
            <a:off x="433279" y="1551419"/>
            <a:ext cx="4486699" cy="1638300"/>
          </a:xfrm>
          <a:prstGeom prst="rect">
            <a:avLst/>
          </a:prstGeom>
        </p:spPr>
        <p:txBody>
          <a:bodyPr lIns="0" tIns="0" rIns="0" bIns="0" rtlCol="0" anchor="t">
            <a:spAutoFit/>
          </a:bodyPr>
          <a:lstStyle/>
          <a:p>
            <a:pPr algn="l">
              <a:lnSpc>
                <a:spcPts val="6479"/>
              </a:lnSpc>
            </a:pPr>
            <a:r>
              <a:rPr lang="en-US" sz="5399">
                <a:solidFill>
                  <a:srgbClr val="FFFFFF"/>
                </a:solidFill>
                <a:latin typeface="League Spartan"/>
                <a:ea typeface="League Spartan"/>
                <a:cs typeface="League Spartan"/>
                <a:sym typeface="League Spartan"/>
              </a:rPr>
              <a:t>PROCURING CAUSE</a:t>
            </a:r>
          </a:p>
        </p:txBody>
      </p:sp>
      <p:sp>
        <p:nvSpPr>
          <p:cNvPr id="4" name="TextBox 4"/>
          <p:cNvSpPr txBox="1"/>
          <p:nvPr/>
        </p:nvSpPr>
        <p:spPr>
          <a:xfrm>
            <a:off x="6979948" y="2006154"/>
            <a:ext cx="9039647" cy="5429169"/>
          </a:xfrm>
          <a:prstGeom prst="rect">
            <a:avLst/>
          </a:prstGeom>
        </p:spPr>
        <p:txBody>
          <a:bodyPr lIns="0" tIns="0" rIns="0" bIns="0" rtlCol="0" anchor="t">
            <a:spAutoFit/>
          </a:bodyPr>
          <a:lstStyle/>
          <a:p>
            <a:pPr algn="l">
              <a:lnSpc>
                <a:spcPts val="8639"/>
              </a:lnSpc>
            </a:pPr>
            <a:r>
              <a:rPr lang="en-US" sz="7199" u="sng">
                <a:solidFill>
                  <a:srgbClr val="011C50"/>
                </a:solidFill>
                <a:latin typeface="Gidole"/>
                <a:ea typeface="Gidole"/>
                <a:cs typeface="Gidole"/>
                <a:sym typeface="Gidole"/>
              </a:rPr>
              <a:t>DEFINITION</a:t>
            </a:r>
            <a:r>
              <a:rPr lang="en-US" sz="7199">
                <a:solidFill>
                  <a:srgbClr val="011C50"/>
                </a:solidFill>
                <a:latin typeface="Gidole"/>
                <a:ea typeface="Gidole"/>
                <a:cs typeface="Gidole"/>
                <a:sym typeface="Gidole"/>
              </a:rPr>
              <a:t>:</a:t>
            </a:r>
          </a:p>
          <a:p>
            <a:pPr algn="l">
              <a:lnSpc>
                <a:spcPts val="1680"/>
              </a:lnSpc>
            </a:pPr>
            <a:endParaRPr lang="en-US" sz="7199">
              <a:solidFill>
                <a:srgbClr val="011C50"/>
              </a:solidFill>
              <a:latin typeface="Gidole"/>
              <a:ea typeface="Gidole"/>
              <a:cs typeface="Gidole"/>
              <a:sym typeface="Gidole"/>
            </a:endParaRPr>
          </a:p>
          <a:p>
            <a:pPr algn="l">
              <a:lnSpc>
                <a:spcPts val="8159"/>
              </a:lnSpc>
            </a:pPr>
            <a:r>
              <a:rPr lang="en-US" sz="6799">
                <a:solidFill>
                  <a:srgbClr val="011C50"/>
                </a:solidFill>
                <a:latin typeface="Gidole"/>
                <a:ea typeface="Gidole"/>
                <a:cs typeface="Gidole"/>
                <a:sym typeface="Gidole"/>
              </a:rPr>
              <a:t>The uninterrupted series of events that results in the sale of the property to the buyer.​</a:t>
            </a:r>
          </a:p>
        </p:txBody>
      </p:sp>
      <p:sp>
        <p:nvSpPr>
          <p:cNvPr id="5" name="Freeform 5"/>
          <p:cNvSpPr/>
          <p:nvPr/>
        </p:nvSpPr>
        <p:spPr>
          <a:xfrm>
            <a:off x="1159417" y="9119905"/>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3006701" cy="11112500"/>
          </a:xfrm>
          <a:prstGeom prst="rect">
            <a:avLst/>
          </a:prstGeom>
          <a:solidFill>
            <a:srgbClr val="FFFFFF"/>
          </a:solidFill>
        </p:spPr>
      </p:sp>
      <p:sp>
        <p:nvSpPr>
          <p:cNvPr id="3" name="TextBox 3"/>
          <p:cNvSpPr txBox="1"/>
          <p:nvPr/>
        </p:nvSpPr>
        <p:spPr>
          <a:xfrm>
            <a:off x="13361532" y="1612508"/>
            <a:ext cx="4509912" cy="1638300"/>
          </a:xfrm>
          <a:prstGeom prst="rect">
            <a:avLst/>
          </a:prstGeom>
        </p:spPr>
        <p:txBody>
          <a:bodyPr lIns="0" tIns="0" rIns="0" bIns="0" rtlCol="0" anchor="t">
            <a:spAutoFit/>
          </a:bodyPr>
          <a:lstStyle/>
          <a:p>
            <a:pPr algn="r">
              <a:lnSpc>
                <a:spcPts val="6479"/>
              </a:lnSpc>
            </a:pPr>
            <a:r>
              <a:rPr lang="en-US" sz="5399">
                <a:solidFill>
                  <a:srgbClr val="FFFFFF"/>
                </a:solidFill>
                <a:latin typeface="League Spartan"/>
                <a:ea typeface="League Spartan"/>
                <a:cs typeface="League Spartan"/>
                <a:sym typeface="League Spartan"/>
              </a:rPr>
              <a:t>PROCURING CAUSE</a:t>
            </a:r>
          </a:p>
        </p:txBody>
      </p:sp>
      <p:sp>
        <p:nvSpPr>
          <p:cNvPr id="4" name="TextBox 4"/>
          <p:cNvSpPr txBox="1"/>
          <p:nvPr/>
        </p:nvSpPr>
        <p:spPr>
          <a:xfrm>
            <a:off x="147417" y="1784005"/>
            <a:ext cx="11930785" cy="6181725"/>
          </a:xfrm>
          <a:prstGeom prst="rect">
            <a:avLst/>
          </a:prstGeom>
        </p:spPr>
        <p:txBody>
          <a:bodyPr lIns="0" tIns="0" rIns="0" bIns="0" rtlCol="0" anchor="t">
            <a:spAutoFit/>
          </a:bodyPr>
          <a:lstStyle/>
          <a:p>
            <a:pPr marL="1295382" lvl="1" indent="-647691" algn="l">
              <a:lnSpc>
                <a:spcPts val="7199"/>
              </a:lnSpc>
              <a:buFont typeface="Arial"/>
              <a:buChar char="•"/>
            </a:pPr>
            <a:r>
              <a:rPr lang="en-US" sz="5999">
                <a:solidFill>
                  <a:srgbClr val="011C50"/>
                </a:solidFill>
                <a:latin typeface="Gidole"/>
                <a:ea typeface="Gidole"/>
                <a:cs typeface="Gidole"/>
                <a:sym typeface="Gidole"/>
              </a:rPr>
              <a:t>No one action establishes it​</a:t>
            </a:r>
          </a:p>
          <a:p>
            <a:pPr marL="2590764" lvl="2" indent="-863588" algn="l">
              <a:lnSpc>
                <a:spcPts val="7199"/>
              </a:lnSpc>
              <a:buFont typeface="Arial"/>
              <a:buChar char="⚬"/>
            </a:pPr>
            <a:r>
              <a:rPr lang="en-US" sz="5999">
                <a:solidFill>
                  <a:srgbClr val="011C50"/>
                </a:solidFill>
                <a:latin typeface="Gidole"/>
                <a:ea typeface="Gidole"/>
                <a:cs typeface="Gidole"/>
                <a:sym typeface="Gidole"/>
              </a:rPr>
              <a:t>Showing the property first​</a:t>
            </a:r>
          </a:p>
          <a:p>
            <a:pPr marL="2590764" lvl="2" indent="-863588" algn="l">
              <a:lnSpc>
                <a:spcPts val="7199"/>
              </a:lnSpc>
              <a:buFont typeface="Arial"/>
              <a:buChar char="⚬"/>
            </a:pPr>
            <a:r>
              <a:rPr lang="en-US" sz="5999">
                <a:solidFill>
                  <a:srgbClr val="011C50"/>
                </a:solidFill>
                <a:latin typeface="Gidole"/>
                <a:ea typeface="Gidole"/>
                <a:cs typeface="Gidole"/>
                <a:sym typeface="Gidole"/>
              </a:rPr>
              <a:t>Wrote the offer first​</a:t>
            </a:r>
          </a:p>
          <a:p>
            <a:pPr algn="l">
              <a:lnSpc>
                <a:spcPts val="5999"/>
              </a:lnSpc>
            </a:pPr>
            <a:endParaRPr lang="en-US" sz="5999">
              <a:solidFill>
                <a:srgbClr val="011C50"/>
              </a:solidFill>
              <a:latin typeface="Gidole"/>
              <a:ea typeface="Gidole"/>
              <a:cs typeface="Gidole"/>
              <a:sym typeface="Gidole"/>
            </a:endParaRPr>
          </a:p>
          <a:p>
            <a:pPr marL="1295382" lvl="1" indent="-647691" algn="l">
              <a:lnSpc>
                <a:spcPts val="7199"/>
              </a:lnSpc>
              <a:buFont typeface="Arial"/>
              <a:buChar char="•"/>
            </a:pPr>
            <a:r>
              <a:rPr lang="en-US" sz="5999">
                <a:solidFill>
                  <a:srgbClr val="011C50"/>
                </a:solidFill>
                <a:latin typeface="Gidole"/>
                <a:ea typeface="Gidole"/>
                <a:cs typeface="Gidole"/>
                <a:sym typeface="Gidole"/>
              </a:rPr>
              <a:t>No one action precludes it​</a:t>
            </a:r>
          </a:p>
          <a:p>
            <a:pPr marL="2590764" lvl="2" indent="-863588" algn="l">
              <a:lnSpc>
                <a:spcPts val="7199"/>
              </a:lnSpc>
              <a:buFont typeface="Arial"/>
              <a:buChar char="⚬"/>
            </a:pPr>
            <a:r>
              <a:rPr lang="en-US" sz="5999">
                <a:solidFill>
                  <a:srgbClr val="011C50"/>
                </a:solidFill>
                <a:latin typeface="Gidole"/>
                <a:ea typeface="Gidole"/>
                <a:cs typeface="Gidole"/>
                <a:sym typeface="Gidole"/>
              </a:rPr>
              <a:t>No agency disclosures given​</a:t>
            </a:r>
          </a:p>
          <a:p>
            <a:pPr marL="2590764" lvl="2" indent="-863588" algn="l">
              <a:lnSpc>
                <a:spcPts val="7199"/>
              </a:lnSpc>
              <a:buFont typeface="Arial"/>
              <a:buChar char="⚬"/>
            </a:pPr>
            <a:r>
              <a:rPr lang="en-US" sz="5999">
                <a:solidFill>
                  <a:srgbClr val="011C50"/>
                </a:solidFill>
                <a:latin typeface="Gidole"/>
                <a:ea typeface="Gidole"/>
                <a:cs typeface="Gidole"/>
                <a:sym typeface="Gidole"/>
              </a:rPr>
              <a:t>Did not show the property​</a:t>
            </a:r>
          </a:p>
        </p:txBody>
      </p:sp>
      <p:sp>
        <p:nvSpPr>
          <p:cNvPr id="5" name="Freeform 5"/>
          <p:cNvSpPr/>
          <p:nvPr/>
        </p:nvSpPr>
        <p:spPr>
          <a:xfrm>
            <a:off x="14099277" y="9119042"/>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5712250" cy="12683720"/>
          </a:xfrm>
          <a:prstGeom prst="rect">
            <a:avLst/>
          </a:prstGeom>
          <a:solidFill>
            <a:srgbClr val="011C50"/>
          </a:solidFill>
        </p:spPr>
      </p:sp>
      <p:sp>
        <p:nvSpPr>
          <p:cNvPr id="3" name="TextBox 3"/>
          <p:cNvSpPr txBox="1"/>
          <p:nvPr/>
        </p:nvSpPr>
        <p:spPr>
          <a:xfrm>
            <a:off x="691511" y="1532203"/>
            <a:ext cx="4550414" cy="1638300"/>
          </a:xfrm>
          <a:prstGeom prst="rect">
            <a:avLst/>
          </a:prstGeom>
        </p:spPr>
        <p:txBody>
          <a:bodyPr lIns="0" tIns="0" rIns="0" bIns="0" rtlCol="0" anchor="t">
            <a:spAutoFit/>
          </a:bodyPr>
          <a:lstStyle/>
          <a:p>
            <a:pPr algn="l">
              <a:lnSpc>
                <a:spcPts val="6479"/>
              </a:lnSpc>
            </a:pPr>
            <a:r>
              <a:rPr lang="en-US" sz="5399">
                <a:solidFill>
                  <a:srgbClr val="FFFFFF"/>
                </a:solidFill>
                <a:latin typeface="League Spartan"/>
                <a:ea typeface="League Spartan"/>
                <a:cs typeface="League Spartan"/>
                <a:sym typeface="League Spartan"/>
              </a:rPr>
              <a:t>PROCURING CAUSE</a:t>
            </a:r>
          </a:p>
        </p:txBody>
      </p:sp>
      <p:sp>
        <p:nvSpPr>
          <p:cNvPr id="4" name="TextBox 4"/>
          <p:cNvSpPr txBox="1"/>
          <p:nvPr/>
        </p:nvSpPr>
        <p:spPr>
          <a:xfrm>
            <a:off x="6207537" y="1264756"/>
            <a:ext cx="11371835" cy="7762240"/>
          </a:xfrm>
          <a:prstGeom prst="rect">
            <a:avLst/>
          </a:prstGeom>
        </p:spPr>
        <p:txBody>
          <a:bodyPr lIns="0" tIns="0" rIns="0" bIns="0" rtlCol="0" anchor="t">
            <a:spAutoFit/>
          </a:bodyPr>
          <a:lstStyle/>
          <a:p>
            <a:pPr algn="l">
              <a:lnSpc>
                <a:spcPts val="7539"/>
              </a:lnSpc>
            </a:pPr>
            <a:r>
              <a:rPr lang="en-US" sz="5799">
                <a:solidFill>
                  <a:srgbClr val="011C50"/>
                </a:solidFill>
                <a:latin typeface="Gidole"/>
                <a:ea typeface="Gidole"/>
                <a:cs typeface="Gidole"/>
                <a:sym typeface="Gidole"/>
              </a:rPr>
              <a:t>Interruption of Series of Events​</a:t>
            </a:r>
          </a:p>
          <a:p>
            <a:pPr algn="l">
              <a:lnSpc>
                <a:spcPts val="3899"/>
              </a:lnSpc>
            </a:pPr>
            <a:endParaRPr lang="en-US" sz="5799">
              <a:solidFill>
                <a:srgbClr val="011C50"/>
              </a:solidFill>
              <a:latin typeface="Gidole"/>
              <a:ea typeface="Gidole"/>
              <a:cs typeface="Gidole"/>
              <a:sym typeface="Gidole"/>
            </a:endParaRPr>
          </a:p>
          <a:p>
            <a:pPr marL="1036318" lvl="1" indent="-518159" algn="l">
              <a:lnSpc>
                <a:spcPts val="6239"/>
              </a:lnSpc>
              <a:buAutoNum type="arabicPeriod"/>
            </a:pPr>
            <a:r>
              <a:rPr lang="en-US" sz="4799" u="sng">
                <a:solidFill>
                  <a:srgbClr val="011C50"/>
                </a:solidFill>
                <a:latin typeface="Gidole"/>
                <a:ea typeface="Gidole"/>
                <a:cs typeface="Gidole"/>
                <a:sym typeface="Gidole"/>
              </a:rPr>
              <a:t>Abandonment​</a:t>
            </a:r>
          </a:p>
          <a:p>
            <a:pPr marL="2072637" lvl="2" indent="-690879" algn="l">
              <a:lnSpc>
                <a:spcPts val="6239"/>
              </a:lnSpc>
              <a:buFont typeface="Arial"/>
              <a:buChar char="⚬"/>
            </a:pPr>
            <a:r>
              <a:rPr lang="en-US" sz="4799">
                <a:solidFill>
                  <a:srgbClr val="011C50"/>
                </a:solidFill>
                <a:latin typeface="Gidole"/>
                <a:ea typeface="Gidole"/>
                <a:cs typeface="Gidole"/>
                <a:sym typeface="Gidole"/>
              </a:rPr>
              <a:t>Buyer feels like the agent is no longer engaged or responsive​</a:t>
            </a:r>
          </a:p>
          <a:p>
            <a:pPr marL="1036318" lvl="1" indent="-518159" algn="l">
              <a:lnSpc>
                <a:spcPts val="6239"/>
              </a:lnSpc>
              <a:buAutoNum type="arabicPeriod"/>
            </a:pPr>
            <a:r>
              <a:rPr lang="en-US" sz="4799" u="sng">
                <a:solidFill>
                  <a:srgbClr val="011C50"/>
                </a:solidFill>
                <a:latin typeface="Gidole"/>
                <a:ea typeface="Gidole"/>
                <a:cs typeface="Gidole"/>
                <a:sym typeface="Gidole"/>
              </a:rPr>
              <a:t>Estrangement</a:t>
            </a:r>
            <a:r>
              <a:rPr lang="en-US" sz="4799">
                <a:solidFill>
                  <a:srgbClr val="011C50"/>
                </a:solidFill>
                <a:latin typeface="Gidole"/>
                <a:ea typeface="Gidole"/>
                <a:cs typeface="Gidole"/>
                <a:sym typeface="Gidole"/>
              </a:rPr>
              <a:t>​</a:t>
            </a:r>
          </a:p>
          <a:p>
            <a:pPr marL="2072637" lvl="2" indent="-690879" algn="l">
              <a:lnSpc>
                <a:spcPts val="6239"/>
              </a:lnSpc>
              <a:buFont typeface="Arial"/>
              <a:buChar char="⚬"/>
            </a:pPr>
            <a:r>
              <a:rPr lang="en-US" sz="4799">
                <a:solidFill>
                  <a:srgbClr val="011C50"/>
                </a:solidFill>
                <a:latin typeface="Gidole"/>
                <a:ea typeface="Gidole"/>
                <a:cs typeface="Gidole"/>
                <a:sym typeface="Gidole"/>
              </a:rPr>
              <a:t>Buyer feels like the agent has done something to alienate the buyer or to lose the buyer's trust or confidence​</a:t>
            </a:r>
          </a:p>
        </p:txBody>
      </p:sp>
      <p:sp>
        <p:nvSpPr>
          <p:cNvPr id="5" name="Freeform 5"/>
          <p:cNvSpPr/>
          <p:nvPr/>
        </p:nvSpPr>
        <p:spPr>
          <a:xfrm>
            <a:off x="1235874" y="907271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3006701" cy="11112500"/>
          </a:xfrm>
          <a:prstGeom prst="rect">
            <a:avLst/>
          </a:prstGeom>
          <a:solidFill>
            <a:srgbClr val="FFFFFF"/>
          </a:solidFill>
        </p:spPr>
      </p:sp>
      <p:sp>
        <p:nvSpPr>
          <p:cNvPr id="3" name="TextBox 3"/>
          <p:cNvSpPr txBox="1"/>
          <p:nvPr/>
        </p:nvSpPr>
        <p:spPr>
          <a:xfrm>
            <a:off x="13361532" y="1262856"/>
            <a:ext cx="4509912" cy="1638300"/>
          </a:xfrm>
          <a:prstGeom prst="rect">
            <a:avLst/>
          </a:prstGeom>
        </p:spPr>
        <p:txBody>
          <a:bodyPr lIns="0" tIns="0" rIns="0" bIns="0" rtlCol="0" anchor="t">
            <a:spAutoFit/>
          </a:bodyPr>
          <a:lstStyle/>
          <a:p>
            <a:pPr algn="r">
              <a:lnSpc>
                <a:spcPts val="6479"/>
              </a:lnSpc>
            </a:pPr>
            <a:r>
              <a:rPr lang="en-US" sz="5399">
                <a:solidFill>
                  <a:srgbClr val="FFFFFF"/>
                </a:solidFill>
                <a:latin typeface="League Spartan"/>
                <a:ea typeface="League Spartan"/>
                <a:cs typeface="League Spartan"/>
                <a:sym typeface="League Spartan"/>
              </a:rPr>
              <a:t>PROCURING CAUSE</a:t>
            </a:r>
          </a:p>
        </p:txBody>
      </p:sp>
      <p:sp>
        <p:nvSpPr>
          <p:cNvPr id="4" name="TextBox 4"/>
          <p:cNvSpPr txBox="1"/>
          <p:nvPr/>
        </p:nvSpPr>
        <p:spPr>
          <a:xfrm>
            <a:off x="455554" y="734302"/>
            <a:ext cx="11993992" cy="8429625"/>
          </a:xfrm>
          <a:prstGeom prst="rect">
            <a:avLst/>
          </a:prstGeom>
        </p:spPr>
        <p:txBody>
          <a:bodyPr lIns="0" tIns="0" rIns="0" bIns="0" rtlCol="0" anchor="t">
            <a:spAutoFit/>
          </a:bodyPr>
          <a:lstStyle/>
          <a:p>
            <a:pPr algn="l">
              <a:lnSpc>
                <a:spcPts val="8159"/>
              </a:lnSpc>
            </a:pPr>
            <a:r>
              <a:rPr lang="en-US" sz="6799">
                <a:solidFill>
                  <a:srgbClr val="011C50"/>
                </a:solidFill>
                <a:latin typeface="Gidole"/>
                <a:ea typeface="Gidole"/>
                <a:cs typeface="Gidole"/>
                <a:sym typeface="Gidole"/>
              </a:rPr>
              <a:t>Timeline to Consider</a:t>
            </a:r>
          </a:p>
          <a:p>
            <a:pPr algn="l">
              <a:lnSpc>
                <a:spcPts val="3359"/>
              </a:lnSpc>
            </a:pPr>
            <a:endParaRPr lang="en-US" sz="6799">
              <a:solidFill>
                <a:srgbClr val="011C50"/>
              </a:solidFill>
              <a:latin typeface="Gidole"/>
              <a:ea typeface="Gidole"/>
              <a:cs typeface="Gidole"/>
              <a:sym typeface="Gidole"/>
            </a:endParaRPr>
          </a:p>
          <a:p>
            <a:pPr marL="1252203" lvl="1" indent="-626102" algn="l">
              <a:lnSpc>
                <a:spcPts val="6959"/>
              </a:lnSpc>
              <a:buFont typeface="Arial"/>
              <a:buChar char="•"/>
            </a:pPr>
            <a:r>
              <a:rPr lang="en-US" sz="5799">
                <a:solidFill>
                  <a:srgbClr val="011C50"/>
                </a:solidFill>
                <a:latin typeface="Gidole"/>
                <a:ea typeface="Gidole"/>
                <a:cs typeface="Gidole"/>
                <a:sym typeface="Gidole"/>
              </a:rPr>
              <a:t>Introduction of buyer to the property up to buyer’s decision to offer</a:t>
            </a:r>
          </a:p>
          <a:p>
            <a:pPr algn="l">
              <a:lnSpc>
                <a:spcPts val="3359"/>
              </a:lnSpc>
            </a:pPr>
            <a:endParaRPr lang="en-US" sz="5799">
              <a:solidFill>
                <a:srgbClr val="011C50"/>
              </a:solidFill>
              <a:latin typeface="Gidole"/>
              <a:ea typeface="Gidole"/>
              <a:cs typeface="Gidole"/>
              <a:sym typeface="Gidole"/>
            </a:endParaRPr>
          </a:p>
          <a:p>
            <a:pPr marL="1252203" lvl="1" indent="-626102" algn="l">
              <a:lnSpc>
                <a:spcPts val="6959"/>
              </a:lnSpc>
              <a:buFont typeface="Arial"/>
              <a:buChar char="•"/>
            </a:pPr>
            <a:r>
              <a:rPr lang="en-US" sz="5799">
                <a:solidFill>
                  <a:srgbClr val="011C50"/>
                </a:solidFill>
                <a:latin typeface="Gidole"/>
                <a:ea typeface="Gidole"/>
                <a:cs typeface="Gidole"/>
                <a:sym typeface="Gidole"/>
              </a:rPr>
              <a:t>Other prior showings are not relevant​</a:t>
            </a:r>
          </a:p>
          <a:p>
            <a:pPr algn="l">
              <a:lnSpc>
                <a:spcPts val="3359"/>
              </a:lnSpc>
            </a:pPr>
            <a:endParaRPr lang="en-US" sz="5799">
              <a:solidFill>
                <a:srgbClr val="011C50"/>
              </a:solidFill>
              <a:latin typeface="Gidole"/>
              <a:ea typeface="Gidole"/>
              <a:cs typeface="Gidole"/>
              <a:sym typeface="Gidole"/>
            </a:endParaRPr>
          </a:p>
          <a:p>
            <a:pPr marL="1252203" lvl="1" indent="-626102" algn="l">
              <a:lnSpc>
                <a:spcPts val="6959"/>
              </a:lnSpc>
              <a:buFont typeface="Arial"/>
              <a:buChar char="•"/>
            </a:pPr>
            <a:r>
              <a:rPr lang="en-US" sz="5799">
                <a:solidFill>
                  <a:srgbClr val="011C50"/>
                </a:solidFill>
                <a:latin typeface="Gidole"/>
                <a:ea typeface="Gidole"/>
                <a:cs typeface="Gidole"/>
                <a:sym typeface="Gidole"/>
              </a:rPr>
              <a:t>Hard work to bring the accepted offer to close not relevant​</a:t>
            </a:r>
          </a:p>
        </p:txBody>
      </p:sp>
      <p:sp>
        <p:nvSpPr>
          <p:cNvPr id="5" name="Freeform 5"/>
          <p:cNvSpPr/>
          <p:nvPr/>
        </p:nvSpPr>
        <p:spPr>
          <a:xfrm>
            <a:off x="14099277" y="9119042"/>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395970"/>
            <a:ext cx="19636238" cy="2619153"/>
            <a:chOff x="0" y="0"/>
            <a:chExt cx="2507534" cy="334464"/>
          </a:xfrm>
        </p:grpSpPr>
        <p:sp>
          <p:nvSpPr>
            <p:cNvPr id="3" name="Freeform 3"/>
            <p:cNvSpPr/>
            <p:nvPr/>
          </p:nvSpPr>
          <p:spPr>
            <a:xfrm>
              <a:off x="0" y="0"/>
              <a:ext cx="2507534" cy="334464"/>
            </a:xfrm>
            <a:custGeom>
              <a:avLst/>
              <a:gdLst/>
              <a:ahLst/>
              <a:cxnLst/>
              <a:rect l="l" t="t" r="r" b="b"/>
              <a:pathLst>
                <a:path w="2507534" h="334464">
                  <a:moveTo>
                    <a:pt x="0" y="0"/>
                  </a:moveTo>
                  <a:lnTo>
                    <a:pt x="2507534" y="0"/>
                  </a:lnTo>
                  <a:lnTo>
                    <a:pt x="2507534" y="334464"/>
                  </a:lnTo>
                  <a:lnTo>
                    <a:pt x="0" y="334464"/>
                  </a:lnTo>
                  <a:close/>
                </a:path>
              </a:pathLst>
            </a:custGeom>
            <a:solidFill>
              <a:srgbClr val="011C50"/>
            </a:solidFill>
          </p:spPr>
        </p:sp>
      </p:grpSp>
      <p:grpSp>
        <p:nvGrpSpPr>
          <p:cNvPr id="4" name="Group 4"/>
          <p:cNvGrpSpPr/>
          <p:nvPr/>
        </p:nvGrpSpPr>
        <p:grpSpPr>
          <a:xfrm>
            <a:off x="-2047899" y="-2157747"/>
            <a:ext cx="9201199" cy="9700295"/>
            <a:chOff x="0" y="0"/>
            <a:chExt cx="12268265" cy="12933727"/>
          </a:xfrm>
        </p:grpSpPr>
        <p:sp>
          <p:nvSpPr>
            <p:cNvPr id="5" name="Freeform 5"/>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5167809" y="2315179"/>
            <a:ext cx="12339228" cy="6495544"/>
            <a:chOff x="0" y="0"/>
            <a:chExt cx="16452304" cy="8660725"/>
          </a:xfrm>
        </p:grpSpPr>
        <p:sp>
          <p:nvSpPr>
            <p:cNvPr id="8" name="TextBox 8"/>
            <p:cNvSpPr txBox="1"/>
            <p:nvPr/>
          </p:nvSpPr>
          <p:spPr>
            <a:xfrm>
              <a:off x="0" y="1844000"/>
              <a:ext cx="16452304" cy="6816725"/>
            </a:xfrm>
            <a:prstGeom prst="rect">
              <a:avLst/>
            </a:prstGeom>
          </p:spPr>
          <p:txBody>
            <a:bodyPr lIns="0" tIns="0" rIns="0" bIns="0" rtlCol="0" anchor="t">
              <a:spAutoFit/>
            </a:bodyPr>
            <a:lstStyle/>
            <a:p>
              <a:pPr marL="993133" lvl="1" indent="-496566" algn="l">
                <a:lnSpc>
                  <a:spcPts val="5519"/>
                </a:lnSpc>
                <a:buFont typeface="Arial"/>
                <a:buChar char="•"/>
              </a:pPr>
              <a:r>
                <a:rPr lang="en-US" sz="4599">
                  <a:solidFill>
                    <a:srgbClr val="FFFFFF"/>
                  </a:solidFill>
                  <a:latin typeface="Gidole"/>
                  <a:ea typeface="Gidole"/>
                  <a:cs typeface="Gidole"/>
                  <a:sym typeface="Gidole"/>
                </a:rPr>
                <a:t>Needing to correct your website, domains, business cards, logo, etc. can get expensive!</a:t>
              </a:r>
            </a:p>
            <a:p>
              <a:pPr algn="l">
                <a:lnSpc>
                  <a:spcPts val="5519"/>
                </a:lnSpc>
              </a:pPr>
              <a:endParaRPr lang="en-US" sz="4599">
                <a:solidFill>
                  <a:srgbClr val="FFFFFF"/>
                </a:solidFill>
                <a:latin typeface="Gidole"/>
                <a:ea typeface="Gidole"/>
                <a:cs typeface="Gidole"/>
                <a:sym typeface="Gidole"/>
              </a:endParaRPr>
            </a:p>
            <a:p>
              <a:pPr marL="993133" lvl="1" indent="-496566" algn="l">
                <a:lnSpc>
                  <a:spcPts val="5519"/>
                </a:lnSpc>
                <a:buFont typeface="Arial"/>
                <a:buChar char="•"/>
              </a:pPr>
              <a:r>
                <a:rPr lang="en-US" sz="4599">
                  <a:solidFill>
                    <a:srgbClr val="FFFFFF"/>
                  </a:solidFill>
                  <a:latin typeface="Gidole"/>
                  <a:ea typeface="Gidole"/>
                  <a:cs typeface="Gidole"/>
                  <a:sym typeface="Gidole"/>
                </a:rPr>
                <a:t>For additional resources, check out the Trademark Use Resource Guide located here:</a:t>
              </a:r>
            </a:p>
            <a:p>
              <a:pPr algn="l">
                <a:lnSpc>
                  <a:spcPts val="4319"/>
                </a:lnSpc>
              </a:pPr>
              <a:endParaRPr lang="en-US" sz="4599">
                <a:solidFill>
                  <a:srgbClr val="FFFFFF"/>
                </a:solidFill>
                <a:latin typeface="Gidole"/>
                <a:ea typeface="Gidole"/>
                <a:cs typeface="Gidole"/>
                <a:sym typeface="Gidole"/>
              </a:endParaRPr>
            </a:p>
            <a:p>
              <a:pPr algn="ctr">
                <a:lnSpc>
                  <a:spcPts val="4319"/>
                </a:lnSpc>
              </a:pPr>
              <a:r>
                <a:rPr lang="en-US" sz="3599" u="sng">
                  <a:solidFill>
                    <a:srgbClr val="FFFFFF"/>
                  </a:solidFill>
                  <a:latin typeface="Gidole"/>
                  <a:ea typeface="Gidole"/>
                  <a:cs typeface="Gidole"/>
                  <a:sym typeface="Gidole"/>
                  <a:hlinkClick r:id="rId4" tooltip="https://www.nar.realtor/membership-marks-manual"/>
                </a:rPr>
                <a:t>https://www.nar.realtor/membership-marks-manual </a:t>
              </a:r>
            </a:p>
            <a:p>
              <a:pPr algn="l">
                <a:lnSpc>
                  <a:spcPts val="4319"/>
                </a:lnSpc>
              </a:pPr>
              <a:endParaRPr lang="en-US" sz="3599" u="sng">
                <a:solidFill>
                  <a:srgbClr val="FFFFFF"/>
                </a:solidFill>
                <a:latin typeface="Gidole"/>
                <a:ea typeface="Gidole"/>
                <a:cs typeface="Gidole"/>
                <a:sym typeface="Gidole"/>
                <a:hlinkClick r:id="rId4" tooltip="https://www.nar.realtor/membership-marks-manual"/>
              </a:endParaRPr>
            </a:p>
          </p:txBody>
        </p:sp>
        <p:sp>
          <p:nvSpPr>
            <p:cNvPr id="9" name="TextBox 9"/>
            <p:cNvSpPr txBox="1"/>
            <p:nvPr/>
          </p:nvSpPr>
          <p:spPr>
            <a:xfrm>
              <a:off x="0" y="0"/>
              <a:ext cx="16452304" cy="1054100"/>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KNOW THE RULES</a:t>
              </a:r>
            </a:p>
          </p:txBody>
        </p:sp>
      </p:grpSp>
      <p:sp>
        <p:nvSpPr>
          <p:cNvPr id="10" name="Freeform 10"/>
          <p:cNvSpPr/>
          <p:nvPr/>
        </p:nvSpPr>
        <p:spPr>
          <a:xfrm>
            <a:off x="14472614" y="8810723"/>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5"/>
            <a:stretch>
              <a:fillRect/>
            </a:stretch>
          </a:blipFill>
        </p:spPr>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4574513" cy="12683720"/>
          </a:xfrm>
          <a:prstGeom prst="rect">
            <a:avLst/>
          </a:prstGeom>
          <a:solidFill>
            <a:srgbClr val="011C50"/>
          </a:solidFill>
        </p:spPr>
      </p:sp>
      <p:sp>
        <p:nvSpPr>
          <p:cNvPr id="3" name="TextBox 3"/>
          <p:cNvSpPr txBox="1"/>
          <p:nvPr/>
        </p:nvSpPr>
        <p:spPr>
          <a:xfrm>
            <a:off x="421892" y="1253758"/>
            <a:ext cx="3835170" cy="1390650"/>
          </a:xfrm>
          <a:prstGeom prst="rect">
            <a:avLst/>
          </a:prstGeom>
        </p:spPr>
        <p:txBody>
          <a:bodyPr lIns="0" tIns="0" rIns="0" bIns="0" rtlCol="0" anchor="t">
            <a:spAutoFit/>
          </a:bodyPr>
          <a:lstStyle/>
          <a:p>
            <a:pPr algn="l">
              <a:lnSpc>
                <a:spcPts val="5520"/>
              </a:lnSpc>
            </a:pPr>
            <a:r>
              <a:rPr lang="en-US" sz="4600">
                <a:solidFill>
                  <a:srgbClr val="FFFFFF"/>
                </a:solidFill>
                <a:latin typeface="League Spartan"/>
                <a:ea typeface="League Spartan"/>
                <a:cs typeface="League Spartan"/>
                <a:sym typeface="League Spartan"/>
              </a:rPr>
              <a:t>PROCURING CAUSE</a:t>
            </a:r>
          </a:p>
        </p:txBody>
      </p:sp>
      <p:sp>
        <p:nvSpPr>
          <p:cNvPr id="4" name="TextBox 4"/>
          <p:cNvSpPr txBox="1"/>
          <p:nvPr/>
        </p:nvSpPr>
        <p:spPr>
          <a:xfrm>
            <a:off x="4911780" y="401622"/>
            <a:ext cx="12933766" cy="9436132"/>
          </a:xfrm>
          <a:prstGeom prst="rect">
            <a:avLst/>
          </a:prstGeom>
        </p:spPr>
        <p:txBody>
          <a:bodyPr lIns="0" tIns="0" rIns="0" bIns="0" rtlCol="0" anchor="t">
            <a:spAutoFit/>
          </a:bodyPr>
          <a:lstStyle/>
          <a:p>
            <a:pPr algn="l">
              <a:lnSpc>
                <a:spcPts val="5460"/>
              </a:lnSpc>
            </a:pPr>
            <a:r>
              <a:rPr lang="en-US" sz="4200">
                <a:solidFill>
                  <a:srgbClr val="000000"/>
                </a:solidFill>
                <a:latin typeface="Gidole"/>
                <a:ea typeface="Gidole"/>
                <a:cs typeface="Gidole"/>
                <a:sym typeface="Gidole"/>
              </a:rPr>
              <a:t>Transaction Timeline</a:t>
            </a:r>
          </a:p>
          <a:p>
            <a:pPr algn="l">
              <a:lnSpc>
                <a:spcPts val="1040"/>
              </a:lnSpc>
            </a:pPr>
            <a:endParaRPr lang="en-US" sz="4200">
              <a:solidFill>
                <a:srgbClr val="000000"/>
              </a:solidFill>
              <a:latin typeface="Gidole"/>
              <a:ea typeface="Gidole"/>
              <a:cs typeface="Gidole"/>
              <a:sym typeface="Gidole"/>
            </a:endParaRPr>
          </a:p>
          <a:p>
            <a:pPr algn="l">
              <a:lnSpc>
                <a:spcPts val="3640"/>
              </a:lnSpc>
            </a:pPr>
            <a:r>
              <a:rPr lang="en-US" sz="2800">
                <a:solidFill>
                  <a:srgbClr val="000000"/>
                </a:solidFill>
                <a:latin typeface="Gidole"/>
                <a:ea typeface="Gidole"/>
                <a:cs typeface="Gidole"/>
                <a:sym typeface="Gidole"/>
              </a:rPr>
              <a:t>-Agent #1 meets the buyer</a:t>
            </a:r>
          </a:p>
          <a:p>
            <a:pPr algn="l">
              <a:lnSpc>
                <a:spcPts val="3640"/>
              </a:lnSpc>
            </a:pPr>
            <a:r>
              <a:rPr lang="en-US" sz="2800">
                <a:solidFill>
                  <a:srgbClr val="000000"/>
                </a:solidFill>
                <a:latin typeface="Gidole"/>
                <a:ea typeface="Gidole"/>
                <a:cs typeface="Gidole"/>
                <a:sym typeface="Gidole"/>
              </a:rPr>
              <a:t>-Agent #1 and buyer discuss agency relationships and buyer received an agency </a:t>
            </a:r>
          </a:p>
          <a:p>
            <a:pPr algn="l">
              <a:lnSpc>
                <a:spcPts val="3640"/>
              </a:lnSpc>
            </a:pPr>
            <a:r>
              <a:rPr lang="en-US" sz="2800">
                <a:solidFill>
                  <a:srgbClr val="000000"/>
                </a:solidFill>
                <a:latin typeface="Gidole"/>
                <a:ea typeface="Gidole"/>
                <a:cs typeface="Gidole"/>
                <a:sym typeface="Gidole"/>
              </a:rPr>
              <a:t>  disclosure form</a:t>
            </a:r>
          </a:p>
          <a:p>
            <a:pPr algn="l">
              <a:lnSpc>
                <a:spcPts val="3640"/>
              </a:lnSpc>
            </a:pPr>
            <a:r>
              <a:rPr lang="en-US" sz="2800">
                <a:solidFill>
                  <a:srgbClr val="000000"/>
                </a:solidFill>
                <a:latin typeface="Gidole"/>
                <a:ea typeface="Gidole"/>
                <a:cs typeface="Gidole"/>
                <a:sym typeface="Gidole"/>
              </a:rPr>
              <a:t>-Agent #1 and buyer discuss the type of property buyer is looking for</a:t>
            </a:r>
          </a:p>
          <a:p>
            <a:pPr algn="l">
              <a:lnSpc>
                <a:spcPts val="3640"/>
              </a:lnSpc>
            </a:pPr>
            <a:r>
              <a:rPr lang="en-US" sz="2800">
                <a:solidFill>
                  <a:srgbClr val="000000"/>
                </a:solidFill>
                <a:latin typeface="Gidole"/>
                <a:ea typeface="Gidole"/>
                <a:cs typeface="Gidole"/>
                <a:sym typeface="Gidole"/>
              </a:rPr>
              <a:t>-Agent #1 shows buyer information about 57 houses meeting buyer’s general criteria</a:t>
            </a:r>
          </a:p>
          <a:p>
            <a:pPr algn="l">
              <a:lnSpc>
                <a:spcPts val="1559"/>
              </a:lnSpc>
            </a:pPr>
            <a:endParaRPr lang="en-US" sz="2800">
              <a:solidFill>
                <a:srgbClr val="000000"/>
              </a:solidFill>
              <a:latin typeface="Gidole"/>
              <a:ea typeface="Gidole"/>
              <a:cs typeface="Gidole"/>
              <a:sym typeface="Gidole"/>
            </a:endParaRPr>
          </a:p>
          <a:p>
            <a:pPr algn="l">
              <a:lnSpc>
                <a:spcPts val="3640"/>
              </a:lnSpc>
            </a:pPr>
            <a:r>
              <a:rPr lang="en-US" sz="2800">
                <a:solidFill>
                  <a:srgbClr val="000000"/>
                </a:solidFill>
                <a:latin typeface="Gidole"/>
                <a:ea typeface="Gidole"/>
                <a:cs typeface="Gidole"/>
                <a:sym typeface="Gidole"/>
              </a:rPr>
              <a:t>-</a:t>
            </a:r>
            <a:r>
              <a:rPr lang="en-US" sz="2800" u="sng">
                <a:solidFill>
                  <a:srgbClr val="000000"/>
                </a:solidFill>
                <a:latin typeface="Gidole"/>
                <a:ea typeface="Gidole"/>
                <a:cs typeface="Gidole"/>
                <a:sym typeface="Gidole"/>
              </a:rPr>
              <a:t>AGENT #1 INTRODUCES BUYER TO THE HOUSE</a:t>
            </a:r>
          </a:p>
          <a:p>
            <a:pPr algn="l">
              <a:lnSpc>
                <a:spcPts val="3640"/>
              </a:lnSpc>
            </a:pPr>
            <a:r>
              <a:rPr lang="en-US" sz="2800">
                <a:solidFill>
                  <a:srgbClr val="000000"/>
                </a:solidFill>
                <a:latin typeface="Gidole"/>
                <a:ea typeface="Gidole"/>
                <a:cs typeface="Gidole"/>
                <a:sym typeface="Gidole"/>
              </a:rPr>
              <a:t>-Buyer sees 16 houses</a:t>
            </a:r>
          </a:p>
          <a:p>
            <a:pPr algn="l">
              <a:lnSpc>
                <a:spcPts val="3640"/>
              </a:lnSpc>
            </a:pPr>
            <a:r>
              <a:rPr lang="en-US" sz="2800">
                <a:solidFill>
                  <a:srgbClr val="000000"/>
                </a:solidFill>
                <a:latin typeface="Gidole"/>
                <a:ea typeface="Gidole"/>
                <a:cs typeface="Gidole"/>
                <a:sym typeface="Gidole"/>
              </a:rPr>
              <a:t>-Buyer sees </a:t>
            </a:r>
            <a:r>
              <a:rPr lang="en-US" sz="2800" u="sng">
                <a:solidFill>
                  <a:srgbClr val="000000"/>
                </a:solidFill>
                <a:latin typeface="Gidole"/>
                <a:ea typeface="Gidole"/>
                <a:cs typeface="Gidole"/>
                <a:sym typeface="Gidole"/>
              </a:rPr>
              <a:t>the house</a:t>
            </a:r>
          </a:p>
          <a:p>
            <a:pPr algn="l">
              <a:lnSpc>
                <a:spcPts val="3640"/>
              </a:lnSpc>
            </a:pPr>
            <a:r>
              <a:rPr lang="en-US" sz="2800">
                <a:solidFill>
                  <a:srgbClr val="000000"/>
                </a:solidFill>
                <a:latin typeface="Gidole"/>
                <a:ea typeface="Gidole"/>
                <a:cs typeface="Gidole"/>
                <a:sym typeface="Gidole"/>
              </a:rPr>
              <a:t>-Buyer sees 8 other houses</a:t>
            </a:r>
          </a:p>
          <a:p>
            <a:pPr algn="l">
              <a:lnSpc>
                <a:spcPts val="3640"/>
              </a:lnSpc>
            </a:pPr>
            <a:r>
              <a:rPr lang="en-US" sz="2800">
                <a:solidFill>
                  <a:srgbClr val="000000"/>
                </a:solidFill>
                <a:latin typeface="Gidole"/>
                <a:ea typeface="Gidole"/>
                <a:cs typeface="Gidole"/>
                <a:sym typeface="Gidole"/>
              </a:rPr>
              <a:t>-Buyer gets information about neighborhood</a:t>
            </a:r>
          </a:p>
          <a:p>
            <a:pPr algn="l">
              <a:lnSpc>
                <a:spcPts val="3640"/>
              </a:lnSpc>
            </a:pPr>
            <a:r>
              <a:rPr lang="en-US" sz="2800">
                <a:solidFill>
                  <a:srgbClr val="000000"/>
                </a:solidFill>
                <a:latin typeface="Gidole"/>
                <a:ea typeface="Gidole"/>
                <a:cs typeface="Gidole"/>
                <a:sym typeface="Gidole"/>
              </a:rPr>
              <a:t>-Buyer sees </a:t>
            </a:r>
            <a:r>
              <a:rPr lang="en-US" sz="2800" u="sng">
                <a:solidFill>
                  <a:srgbClr val="000000"/>
                </a:solidFill>
                <a:latin typeface="Gidole"/>
                <a:ea typeface="Gidole"/>
                <a:cs typeface="Gidole"/>
                <a:sym typeface="Gidole"/>
              </a:rPr>
              <a:t>the house</a:t>
            </a:r>
            <a:r>
              <a:rPr lang="en-US" sz="2800">
                <a:solidFill>
                  <a:srgbClr val="000000"/>
                </a:solidFill>
                <a:latin typeface="Gidole"/>
                <a:ea typeface="Gidole"/>
                <a:cs typeface="Gidole"/>
                <a:sym typeface="Gidole"/>
              </a:rPr>
              <a:t> again with agent #2</a:t>
            </a:r>
          </a:p>
          <a:p>
            <a:pPr algn="l">
              <a:lnSpc>
                <a:spcPts val="3640"/>
              </a:lnSpc>
            </a:pPr>
            <a:r>
              <a:rPr lang="en-US" sz="2800">
                <a:solidFill>
                  <a:srgbClr val="000000"/>
                </a:solidFill>
                <a:latin typeface="Gidole"/>
                <a:ea typeface="Gidole"/>
                <a:cs typeface="Gidole"/>
                <a:sym typeface="Gidole"/>
              </a:rPr>
              <a:t>-Buyer and seller negotiate</a:t>
            </a:r>
          </a:p>
          <a:p>
            <a:pPr algn="l">
              <a:lnSpc>
                <a:spcPts val="3640"/>
              </a:lnSpc>
            </a:pPr>
            <a:r>
              <a:rPr lang="en-US" sz="2800">
                <a:solidFill>
                  <a:srgbClr val="000000"/>
                </a:solidFill>
                <a:latin typeface="Gidole"/>
                <a:ea typeface="Gidole"/>
                <a:cs typeface="Gidole"/>
                <a:sym typeface="Gidole"/>
              </a:rPr>
              <a:t>-Agent #1 drafts buyer’s offer to purchase on the house</a:t>
            </a:r>
          </a:p>
          <a:p>
            <a:pPr algn="l">
              <a:lnSpc>
                <a:spcPts val="1559"/>
              </a:lnSpc>
            </a:pPr>
            <a:endParaRPr lang="en-US" sz="2800">
              <a:solidFill>
                <a:srgbClr val="000000"/>
              </a:solidFill>
              <a:latin typeface="Gidole"/>
              <a:ea typeface="Gidole"/>
              <a:cs typeface="Gidole"/>
              <a:sym typeface="Gidole"/>
            </a:endParaRPr>
          </a:p>
          <a:p>
            <a:pPr algn="l">
              <a:lnSpc>
                <a:spcPts val="3640"/>
              </a:lnSpc>
            </a:pPr>
            <a:r>
              <a:rPr lang="en-US" sz="2800">
                <a:solidFill>
                  <a:srgbClr val="000000"/>
                </a:solidFill>
                <a:latin typeface="Gidole"/>
                <a:ea typeface="Gidole"/>
                <a:cs typeface="Gidole"/>
                <a:sym typeface="Gidole"/>
              </a:rPr>
              <a:t>-</a:t>
            </a:r>
            <a:r>
              <a:rPr lang="en-US" sz="2800" u="sng">
                <a:solidFill>
                  <a:srgbClr val="000000"/>
                </a:solidFill>
                <a:latin typeface="Gidole"/>
                <a:ea typeface="Gidole"/>
                <a:cs typeface="Gidole"/>
                <a:sym typeface="Gidole"/>
              </a:rPr>
              <a:t>SELLER ACCEPTS THE OFFER</a:t>
            </a:r>
          </a:p>
          <a:p>
            <a:pPr algn="l">
              <a:lnSpc>
                <a:spcPts val="3640"/>
              </a:lnSpc>
            </a:pPr>
            <a:r>
              <a:rPr lang="en-US" sz="2800">
                <a:solidFill>
                  <a:srgbClr val="000000"/>
                </a:solidFill>
                <a:latin typeface="Gidole"/>
                <a:ea typeface="Gidole"/>
                <a:cs typeface="Gidole"/>
                <a:sym typeface="Gidole"/>
              </a:rPr>
              <a:t>-The transaction moves forward and contingencies are satisfied or fulfilled</a:t>
            </a:r>
          </a:p>
          <a:p>
            <a:pPr algn="l">
              <a:lnSpc>
                <a:spcPts val="3640"/>
              </a:lnSpc>
            </a:pPr>
            <a:r>
              <a:rPr lang="en-US" sz="2800">
                <a:solidFill>
                  <a:srgbClr val="000000"/>
                </a:solidFill>
                <a:latin typeface="Gidole"/>
                <a:ea typeface="Gidole"/>
                <a:cs typeface="Gidole"/>
                <a:sym typeface="Gidole"/>
              </a:rPr>
              <a:t>-Before closing, agent #2 and their firm claim to be procuring cause</a:t>
            </a:r>
          </a:p>
          <a:p>
            <a:pPr algn="l">
              <a:lnSpc>
                <a:spcPts val="3640"/>
              </a:lnSpc>
            </a:pPr>
            <a:r>
              <a:rPr lang="en-US" sz="2800">
                <a:solidFill>
                  <a:srgbClr val="000000"/>
                </a:solidFill>
                <a:latin typeface="Gidole"/>
                <a:ea typeface="Gidole"/>
                <a:cs typeface="Gidole"/>
                <a:sym typeface="Gidole"/>
              </a:rPr>
              <a:t>-Transaction closes. Listing firm refuses to pay commission because of the </a:t>
            </a:r>
          </a:p>
          <a:p>
            <a:pPr algn="l">
              <a:lnSpc>
                <a:spcPts val="3640"/>
              </a:lnSpc>
            </a:pPr>
            <a:r>
              <a:rPr lang="en-US" sz="2800">
                <a:solidFill>
                  <a:srgbClr val="000000"/>
                </a:solidFill>
                <a:latin typeface="Gidole"/>
                <a:ea typeface="Gidole"/>
                <a:cs typeface="Gidole"/>
                <a:sym typeface="Gidole"/>
              </a:rPr>
              <a:t>  procuring cause claim</a:t>
            </a:r>
          </a:p>
        </p:txBody>
      </p:sp>
      <p:sp>
        <p:nvSpPr>
          <p:cNvPr id="5" name="Freeform 5"/>
          <p:cNvSpPr/>
          <p:nvPr/>
        </p:nvSpPr>
        <p:spPr>
          <a:xfrm>
            <a:off x="667005" y="9056914"/>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3006701" cy="11112500"/>
          </a:xfrm>
          <a:prstGeom prst="rect">
            <a:avLst/>
          </a:prstGeom>
          <a:solidFill>
            <a:srgbClr val="FFFFFF"/>
          </a:solidFill>
        </p:spPr>
      </p:sp>
      <p:sp>
        <p:nvSpPr>
          <p:cNvPr id="3" name="TextBox 3"/>
          <p:cNvSpPr txBox="1"/>
          <p:nvPr/>
        </p:nvSpPr>
        <p:spPr>
          <a:xfrm>
            <a:off x="13361532" y="1354870"/>
            <a:ext cx="4509912" cy="1638300"/>
          </a:xfrm>
          <a:prstGeom prst="rect">
            <a:avLst/>
          </a:prstGeom>
        </p:spPr>
        <p:txBody>
          <a:bodyPr lIns="0" tIns="0" rIns="0" bIns="0" rtlCol="0" anchor="t">
            <a:spAutoFit/>
          </a:bodyPr>
          <a:lstStyle/>
          <a:p>
            <a:pPr algn="r">
              <a:lnSpc>
                <a:spcPts val="6479"/>
              </a:lnSpc>
            </a:pPr>
            <a:r>
              <a:rPr lang="en-US" sz="5399">
                <a:solidFill>
                  <a:srgbClr val="FFFFFF"/>
                </a:solidFill>
                <a:latin typeface="League Spartan"/>
                <a:ea typeface="League Spartan"/>
                <a:cs typeface="League Spartan"/>
                <a:sym typeface="League Spartan"/>
              </a:rPr>
              <a:t>PROCURING CAUSE</a:t>
            </a:r>
          </a:p>
        </p:txBody>
      </p:sp>
      <p:sp>
        <p:nvSpPr>
          <p:cNvPr id="4" name="TextBox 4"/>
          <p:cNvSpPr txBox="1"/>
          <p:nvPr/>
        </p:nvSpPr>
        <p:spPr>
          <a:xfrm>
            <a:off x="1522183" y="1471613"/>
            <a:ext cx="9355073" cy="7334250"/>
          </a:xfrm>
          <a:prstGeom prst="rect">
            <a:avLst/>
          </a:prstGeom>
        </p:spPr>
        <p:txBody>
          <a:bodyPr lIns="0" tIns="0" rIns="0" bIns="0" rtlCol="0" anchor="t">
            <a:spAutoFit/>
          </a:bodyPr>
          <a:lstStyle/>
          <a:p>
            <a:pPr algn="l">
              <a:lnSpc>
                <a:spcPts val="8639"/>
              </a:lnSpc>
            </a:pPr>
            <a:r>
              <a:rPr lang="en-US" sz="7199">
                <a:solidFill>
                  <a:srgbClr val="011C50"/>
                </a:solidFill>
                <a:latin typeface="Gidole"/>
                <a:ea typeface="Gidole"/>
                <a:cs typeface="Gidole"/>
                <a:sym typeface="Gidole"/>
              </a:rPr>
              <a:t>Special Note About</a:t>
            </a:r>
          </a:p>
          <a:p>
            <a:pPr algn="l">
              <a:lnSpc>
                <a:spcPts val="8639"/>
              </a:lnSpc>
            </a:pPr>
            <a:r>
              <a:rPr lang="en-US" sz="7199">
                <a:solidFill>
                  <a:srgbClr val="011C50"/>
                </a:solidFill>
                <a:latin typeface="Gidole"/>
                <a:ea typeface="Gidole"/>
                <a:cs typeface="Gidole"/>
                <a:sym typeface="Gidole"/>
              </a:rPr>
              <a:t>Buyer Agency​</a:t>
            </a:r>
          </a:p>
          <a:p>
            <a:pPr algn="l">
              <a:lnSpc>
                <a:spcPts val="3120"/>
              </a:lnSpc>
            </a:pPr>
            <a:endParaRPr lang="en-US" sz="7199">
              <a:solidFill>
                <a:srgbClr val="011C50"/>
              </a:solidFill>
              <a:latin typeface="Gidole"/>
              <a:ea typeface="Gidole"/>
              <a:cs typeface="Gidole"/>
              <a:sym typeface="Gidole"/>
            </a:endParaRPr>
          </a:p>
          <a:p>
            <a:pPr algn="l">
              <a:lnSpc>
                <a:spcPts val="6239"/>
              </a:lnSpc>
            </a:pPr>
            <a:r>
              <a:rPr lang="en-US" sz="5199">
                <a:solidFill>
                  <a:srgbClr val="011C50"/>
                </a:solidFill>
                <a:latin typeface="Gidole"/>
                <a:ea typeface="Gidole"/>
                <a:cs typeface="Gidole"/>
                <a:sym typeface="Gidole"/>
              </a:rPr>
              <a:t>Having a buyer agency with a buyer does not guarantee that you have met the standard of performance for entitlement to the listing broker’s offer of compensation.​</a:t>
            </a:r>
          </a:p>
        </p:txBody>
      </p:sp>
      <p:sp>
        <p:nvSpPr>
          <p:cNvPr id="5" name="Freeform 5"/>
          <p:cNvSpPr/>
          <p:nvPr/>
        </p:nvSpPr>
        <p:spPr>
          <a:xfrm>
            <a:off x="14099277" y="9119042"/>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5782663"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429391"/>
            <a:ext cx="7130902" cy="2585731"/>
            <a:chOff x="0" y="0"/>
            <a:chExt cx="910611" cy="330196"/>
          </a:xfrm>
        </p:grpSpPr>
        <p:sp>
          <p:nvSpPr>
            <p:cNvPr id="7" name="Freeform 7"/>
            <p:cNvSpPr/>
            <p:nvPr/>
          </p:nvSpPr>
          <p:spPr>
            <a:xfrm>
              <a:off x="0" y="0"/>
              <a:ext cx="910611" cy="330196"/>
            </a:xfrm>
            <a:custGeom>
              <a:avLst/>
              <a:gdLst/>
              <a:ahLst/>
              <a:cxnLst/>
              <a:rect l="l" t="t" r="r" b="b"/>
              <a:pathLst>
                <a:path w="910611" h="330196">
                  <a:moveTo>
                    <a:pt x="0" y="0"/>
                  </a:moveTo>
                  <a:lnTo>
                    <a:pt x="910611" y="0"/>
                  </a:lnTo>
                  <a:lnTo>
                    <a:pt x="910611" y="330196"/>
                  </a:lnTo>
                  <a:lnTo>
                    <a:pt x="0" y="330196"/>
                  </a:lnTo>
                  <a:close/>
                </a:path>
              </a:pathLst>
            </a:custGeom>
            <a:solidFill>
              <a:srgbClr val="011C50"/>
            </a:solidFill>
          </p:spPr>
        </p:sp>
      </p:grpSp>
      <p:sp>
        <p:nvSpPr>
          <p:cNvPr id="8" name="TextBox 8"/>
          <p:cNvSpPr txBox="1"/>
          <p:nvPr/>
        </p:nvSpPr>
        <p:spPr>
          <a:xfrm>
            <a:off x="6520606" y="522606"/>
            <a:ext cx="10454259" cy="9327514"/>
          </a:xfrm>
          <a:prstGeom prst="rect">
            <a:avLst/>
          </a:prstGeom>
        </p:spPr>
        <p:txBody>
          <a:bodyPr lIns="0" tIns="0" rIns="0" bIns="0" rtlCol="0" anchor="t">
            <a:spAutoFit/>
          </a:bodyPr>
          <a:lstStyle/>
          <a:p>
            <a:pPr marL="993131" lvl="1" indent="-496566" algn="l">
              <a:lnSpc>
                <a:spcPts val="4599"/>
              </a:lnSpc>
              <a:buFont typeface="Arial"/>
              <a:buChar char="•"/>
            </a:pPr>
            <a:r>
              <a:rPr lang="en-US" sz="4599">
                <a:solidFill>
                  <a:srgbClr val="011C50"/>
                </a:solidFill>
                <a:latin typeface="Gidole"/>
                <a:ea typeface="Gidole"/>
                <a:cs typeface="Gidole"/>
                <a:sym typeface="Gidole"/>
              </a:rPr>
              <a:t>Talk to your buyers​</a:t>
            </a:r>
          </a:p>
          <a:p>
            <a:pPr algn="l">
              <a:lnSpc>
                <a:spcPts val="4599"/>
              </a:lnSpc>
            </a:pPr>
            <a:endParaRPr lang="en-US" sz="4599">
              <a:solidFill>
                <a:srgbClr val="011C50"/>
              </a:solidFill>
              <a:latin typeface="Gidole"/>
              <a:ea typeface="Gidole"/>
              <a:cs typeface="Gidole"/>
              <a:sym typeface="Gidole"/>
            </a:endParaRPr>
          </a:p>
          <a:p>
            <a:pPr marL="993131" lvl="1" indent="-496566" algn="l">
              <a:lnSpc>
                <a:spcPts val="4599"/>
              </a:lnSpc>
              <a:buFont typeface="Arial"/>
              <a:buChar char="•"/>
            </a:pPr>
            <a:r>
              <a:rPr lang="en-US" sz="4599">
                <a:solidFill>
                  <a:srgbClr val="011C50"/>
                </a:solidFill>
                <a:latin typeface="Gidole"/>
                <a:ea typeface="Gidole"/>
                <a:cs typeface="Gidole"/>
                <a:sym typeface="Gidole"/>
              </a:rPr>
              <a:t>Listen to your buyers​</a:t>
            </a:r>
          </a:p>
          <a:p>
            <a:pPr algn="l">
              <a:lnSpc>
                <a:spcPts val="4599"/>
              </a:lnSpc>
            </a:pPr>
            <a:endParaRPr lang="en-US" sz="4599">
              <a:solidFill>
                <a:srgbClr val="011C50"/>
              </a:solidFill>
              <a:latin typeface="Gidole"/>
              <a:ea typeface="Gidole"/>
              <a:cs typeface="Gidole"/>
              <a:sym typeface="Gidole"/>
            </a:endParaRPr>
          </a:p>
          <a:p>
            <a:pPr marL="993131" lvl="1" indent="-496566" algn="l">
              <a:lnSpc>
                <a:spcPts val="4599"/>
              </a:lnSpc>
              <a:buFont typeface="Arial"/>
              <a:buChar char="•"/>
            </a:pPr>
            <a:r>
              <a:rPr lang="en-US" sz="4599">
                <a:solidFill>
                  <a:srgbClr val="011C50"/>
                </a:solidFill>
                <a:latin typeface="Gidole"/>
                <a:ea typeface="Gidole"/>
                <a:cs typeface="Gidole"/>
                <a:sym typeface="Gidole"/>
              </a:rPr>
              <a:t>Arrange for back-up​</a:t>
            </a:r>
          </a:p>
          <a:p>
            <a:pPr algn="l">
              <a:lnSpc>
                <a:spcPts val="4599"/>
              </a:lnSpc>
            </a:pPr>
            <a:endParaRPr lang="en-US" sz="4599">
              <a:solidFill>
                <a:srgbClr val="011C50"/>
              </a:solidFill>
              <a:latin typeface="Gidole"/>
              <a:ea typeface="Gidole"/>
              <a:cs typeface="Gidole"/>
              <a:sym typeface="Gidole"/>
            </a:endParaRPr>
          </a:p>
          <a:p>
            <a:pPr marL="993131" lvl="1" indent="-496566" algn="l">
              <a:lnSpc>
                <a:spcPts val="4599"/>
              </a:lnSpc>
              <a:buFont typeface="Arial"/>
              <a:buChar char="•"/>
            </a:pPr>
            <a:r>
              <a:rPr lang="en-US" sz="4599">
                <a:solidFill>
                  <a:srgbClr val="011C50"/>
                </a:solidFill>
                <a:latin typeface="Gidole"/>
                <a:ea typeface="Gidole"/>
                <a:cs typeface="Gidole"/>
                <a:sym typeface="Gidole"/>
              </a:rPr>
              <a:t>Communicate with other agent, particularly if you're the BA​</a:t>
            </a:r>
          </a:p>
          <a:p>
            <a:pPr algn="l">
              <a:lnSpc>
                <a:spcPts val="4599"/>
              </a:lnSpc>
            </a:pPr>
            <a:endParaRPr lang="en-US" sz="4599">
              <a:solidFill>
                <a:srgbClr val="011C50"/>
              </a:solidFill>
              <a:latin typeface="Gidole"/>
              <a:ea typeface="Gidole"/>
              <a:cs typeface="Gidole"/>
              <a:sym typeface="Gidole"/>
            </a:endParaRPr>
          </a:p>
          <a:p>
            <a:pPr marL="993131" lvl="1" indent="-496566" algn="l">
              <a:lnSpc>
                <a:spcPts val="4599"/>
              </a:lnSpc>
              <a:buFont typeface="Arial"/>
              <a:buChar char="•"/>
            </a:pPr>
            <a:r>
              <a:rPr lang="en-US" sz="4599">
                <a:solidFill>
                  <a:srgbClr val="011C50"/>
                </a:solidFill>
                <a:latin typeface="Gidole"/>
                <a:ea typeface="Gidole"/>
                <a:cs typeface="Gidole"/>
                <a:sym typeface="Gidole"/>
              </a:rPr>
              <a:t>Get things in writing​</a:t>
            </a:r>
          </a:p>
          <a:p>
            <a:pPr algn="l">
              <a:lnSpc>
                <a:spcPts val="4599"/>
              </a:lnSpc>
            </a:pPr>
            <a:endParaRPr lang="en-US" sz="4599">
              <a:solidFill>
                <a:srgbClr val="011C50"/>
              </a:solidFill>
              <a:latin typeface="Gidole"/>
              <a:ea typeface="Gidole"/>
              <a:cs typeface="Gidole"/>
              <a:sym typeface="Gidole"/>
            </a:endParaRPr>
          </a:p>
          <a:p>
            <a:pPr marL="993131" lvl="1" indent="-496566" algn="l">
              <a:lnSpc>
                <a:spcPts val="4599"/>
              </a:lnSpc>
              <a:buFont typeface="Arial"/>
              <a:buChar char="•"/>
            </a:pPr>
            <a:r>
              <a:rPr lang="en-US" sz="4599">
                <a:solidFill>
                  <a:srgbClr val="011C50"/>
                </a:solidFill>
                <a:latin typeface="Gidole"/>
                <a:ea typeface="Gidole"/>
                <a:cs typeface="Gidole"/>
                <a:sym typeface="Gidole"/>
              </a:rPr>
              <a:t>Take good notes​</a:t>
            </a:r>
          </a:p>
          <a:p>
            <a:pPr algn="l">
              <a:lnSpc>
                <a:spcPts val="4599"/>
              </a:lnSpc>
            </a:pPr>
            <a:endParaRPr lang="en-US" sz="4599">
              <a:solidFill>
                <a:srgbClr val="011C50"/>
              </a:solidFill>
              <a:latin typeface="Gidole"/>
              <a:ea typeface="Gidole"/>
              <a:cs typeface="Gidole"/>
              <a:sym typeface="Gidole"/>
            </a:endParaRPr>
          </a:p>
          <a:p>
            <a:pPr marL="993131" lvl="1" indent="-496566" algn="l">
              <a:lnSpc>
                <a:spcPts val="4599"/>
              </a:lnSpc>
              <a:buFont typeface="Arial"/>
              <a:buChar char="•"/>
            </a:pPr>
            <a:r>
              <a:rPr lang="en-US" sz="4599">
                <a:solidFill>
                  <a:srgbClr val="011C50"/>
                </a:solidFill>
                <a:latin typeface="Gidole"/>
                <a:ea typeface="Gidole"/>
                <a:cs typeface="Gidole"/>
                <a:sym typeface="Gidole"/>
              </a:rPr>
              <a:t>Consult with your manager/broker​</a:t>
            </a:r>
          </a:p>
          <a:p>
            <a:pPr algn="l">
              <a:lnSpc>
                <a:spcPts val="4599"/>
              </a:lnSpc>
            </a:pPr>
            <a:endParaRPr lang="en-US" sz="4599">
              <a:solidFill>
                <a:srgbClr val="011C50"/>
              </a:solidFill>
              <a:latin typeface="Gidole"/>
              <a:ea typeface="Gidole"/>
              <a:cs typeface="Gidole"/>
              <a:sym typeface="Gidole"/>
            </a:endParaRPr>
          </a:p>
          <a:p>
            <a:pPr marL="993131" lvl="1" indent="-496566" algn="l">
              <a:lnSpc>
                <a:spcPts val="4599"/>
              </a:lnSpc>
              <a:buFont typeface="Arial"/>
              <a:buChar char="•"/>
            </a:pPr>
            <a:r>
              <a:rPr lang="en-US" sz="4599">
                <a:solidFill>
                  <a:srgbClr val="011C50"/>
                </a:solidFill>
                <a:latin typeface="Gidole"/>
                <a:ea typeface="Gidole"/>
                <a:cs typeface="Gidole"/>
                <a:sym typeface="Gidole"/>
              </a:rPr>
              <a:t>Negotiate a compromise, if necessary​</a:t>
            </a:r>
          </a:p>
        </p:txBody>
      </p:sp>
      <p:sp>
        <p:nvSpPr>
          <p:cNvPr id="9" name="TextBox 9"/>
          <p:cNvSpPr txBox="1"/>
          <p:nvPr/>
        </p:nvSpPr>
        <p:spPr>
          <a:xfrm>
            <a:off x="585540" y="1028700"/>
            <a:ext cx="4979639" cy="2457450"/>
          </a:xfrm>
          <a:prstGeom prst="rect">
            <a:avLst/>
          </a:prstGeom>
        </p:spPr>
        <p:txBody>
          <a:bodyPr lIns="0" tIns="0" rIns="0" bIns="0" rtlCol="0" anchor="t">
            <a:spAutoFit/>
          </a:bodyPr>
          <a:lstStyle/>
          <a:p>
            <a:pPr algn="l">
              <a:lnSpc>
                <a:spcPts val="6480"/>
              </a:lnSpc>
            </a:pPr>
            <a:r>
              <a:rPr lang="en-US" sz="5400">
                <a:solidFill>
                  <a:srgbClr val="FFFFFF"/>
                </a:solidFill>
                <a:latin typeface="League Spartan"/>
                <a:ea typeface="League Spartan"/>
                <a:cs typeface="League Spartan"/>
                <a:sym typeface="League Spartan"/>
              </a:rPr>
              <a:t>AVOIDING COMMISSION DISPUTES</a:t>
            </a:r>
          </a:p>
        </p:txBody>
      </p:sp>
      <p:sp>
        <p:nvSpPr>
          <p:cNvPr id="10" name="Freeform 10"/>
          <p:cNvSpPr/>
          <p:nvPr/>
        </p:nvSpPr>
        <p:spPr>
          <a:xfrm>
            <a:off x="1374120" y="9155557"/>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5762" y="-1098369"/>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US" dirty="0"/>
            </a:p>
          </p:txBody>
        </p:sp>
      </p:grpSp>
      <p:sp>
        <p:nvSpPr>
          <p:cNvPr id="5" name="TextBox 5"/>
          <p:cNvSpPr txBox="1"/>
          <p:nvPr/>
        </p:nvSpPr>
        <p:spPr>
          <a:xfrm>
            <a:off x="94739" y="1422082"/>
            <a:ext cx="4948662" cy="485775"/>
          </a:xfrm>
          <a:prstGeom prst="rect">
            <a:avLst/>
          </a:prstGeom>
        </p:spPr>
        <p:txBody>
          <a:bodyPr lIns="0" tIns="0" rIns="0" bIns="0" rtlCol="0" anchor="t">
            <a:spAutoFit/>
          </a:bodyPr>
          <a:lstStyle/>
          <a:p>
            <a:pPr algn="l">
              <a:lnSpc>
                <a:spcPts val="3840"/>
              </a:lnSpc>
            </a:pPr>
            <a:endParaRPr/>
          </a:p>
        </p:txBody>
      </p:sp>
      <p:sp>
        <p:nvSpPr>
          <p:cNvPr id="6" name="TextBox 6"/>
          <p:cNvSpPr txBox="1"/>
          <p:nvPr/>
        </p:nvSpPr>
        <p:spPr>
          <a:xfrm>
            <a:off x="1264680" y="1236345"/>
            <a:ext cx="14382304" cy="866775"/>
          </a:xfrm>
          <a:prstGeom prst="rect">
            <a:avLst/>
          </a:prstGeom>
        </p:spPr>
        <p:txBody>
          <a:bodyPr lIns="0" tIns="0" rIns="0" bIns="0" rtlCol="0" anchor="t">
            <a:spAutoFit/>
          </a:bodyPr>
          <a:lstStyle/>
          <a:p>
            <a:pPr algn="l">
              <a:lnSpc>
                <a:spcPts val="6960"/>
              </a:lnSpc>
              <a:spcBef>
                <a:spcPct val="0"/>
              </a:spcBef>
            </a:pPr>
            <a:r>
              <a:rPr lang="en-US" sz="5800">
                <a:solidFill>
                  <a:srgbClr val="000000"/>
                </a:solidFill>
                <a:latin typeface="League Spartan"/>
                <a:ea typeface="League Spartan"/>
                <a:cs typeface="League Spartan"/>
                <a:sym typeface="League Spartan"/>
              </a:rPr>
              <a:t>Filing Arbitration – Key Requirements​</a:t>
            </a:r>
          </a:p>
        </p:txBody>
      </p:sp>
      <p:sp>
        <p:nvSpPr>
          <p:cNvPr id="7" name="Freeform 7"/>
          <p:cNvSpPr/>
          <p:nvPr/>
        </p:nvSpPr>
        <p:spPr>
          <a:xfrm>
            <a:off x="458631" y="9057333"/>
            <a:ext cx="2339883" cy="690266"/>
          </a:xfrm>
          <a:custGeom>
            <a:avLst/>
            <a:gdLst/>
            <a:ahLst/>
            <a:cxnLst/>
            <a:rect l="l" t="t" r="r" b="b"/>
            <a:pathLst>
              <a:path w="2339883" h="690266">
                <a:moveTo>
                  <a:pt x="0" y="0"/>
                </a:moveTo>
                <a:lnTo>
                  <a:pt x="2339883" y="0"/>
                </a:lnTo>
                <a:lnTo>
                  <a:pt x="2339883" y="690265"/>
                </a:lnTo>
                <a:lnTo>
                  <a:pt x="0" y="690265"/>
                </a:lnTo>
                <a:lnTo>
                  <a:pt x="0" y="0"/>
                </a:lnTo>
                <a:close/>
              </a:path>
            </a:pathLst>
          </a:custGeom>
          <a:blipFill>
            <a:blip r:embed="rId6"/>
            <a:stretch>
              <a:fillRect/>
            </a:stretch>
          </a:blipFill>
        </p:spPr>
      </p:sp>
      <p:sp>
        <p:nvSpPr>
          <p:cNvPr id="8" name="TextBox 8"/>
          <p:cNvSpPr txBox="1"/>
          <p:nvPr/>
        </p:nvSpPr>
        <p:spPr>
          <a:xfrm>
            <a:off x="2798514" y="2784805"/>
            <a:ext cx="13070217" cy="5510528"/>
          </a:xfrm>
          <a:prstGeom prst="rect">
            <a:avLst/>
          </a:prstGeom>
        </p:spPr>
        <p:txBody>
          <a:bodyPr lIns="0" tIns="0" rIns="0" bIns="0" rtlCol="0" anchor="t">
            <a:spAutoFit/>
          </a:bodyPr>
          <a:lstStyle/>
          <a:p>
            <a:pPr marL="1338563" lvl="1" indent="-669281" algn="l">
              <a:lnSpc>
                <a:spcPts val="6199"/>
              </a:lnSpc>
              <a:buFont typeface="Arial"/>
              <a:buChar char="•"/>
            </a:pPr>
            <a:r>
              <a:rPr lang="en-US" sz="6199">
                <a:solidFill>
                  <a:srgbClr val="011C50"/>
                </a:solidFill>
                <a:latin typeface="Gidole"/>
                <a:ea typeface="Gidole"/>
                <a:cs typeface="Gidole"/>
                <a:sym typeface="Gidole"/>
              </a:rPr>
              <a:t>Unresolved Commission Dispute​</a:t>
            </a:r>
          </a:p>
          <a:p>
            <a:pPr algn="l">
              <a:lnSpc>
                <a:spcPts val="6199"/>
              </a:lnSpc>
            </a:pPr>
            <a:endParaRPr lang="en-US" sz="6199">
              <a:solidFill>
                <a:srgbClr val="011C50"/>
              </a:solidFill>
              <a:latin typeface="Gidole"/>
              <a:ea typeface="Gidole"/>
              <a:cs typeface="Gidole"/>
              <a:sym typeface="Gidole"/>
            </a:endParaRPr>
          </a:p>
          <a:p>
            <a:pPr marL="1338563" lvl="1" indent="-669281" algn="l">
              <a:lnSpc>
                <a:spcPts val="6199"/>
              </a:lnSpc>
              <a:buFont typeface="Arial"/>
              <a:buChar char="•"/>
            </a:pPr>
            <a:r>
              <a:rPr lang="en-US" sz="6199">
                <a:solidFill>
                  <a:srgbClr val="011C50"/>
                </a:solidFill>
                <a:latin typeface="Gidole"/>
                <a:ea typeface="Gidole"/>
                <a:cs typeface="Gidole"/>
                <a:sym typeface="Gidole"/>
              </a:rPr>
              <a:t>Closed Real Estate Transaction​</a:t>
            </a:r>
          </a:p>
          <a:p>
            <a:pPr algn="l">
              <a:lnSpc>
                <a:spcPts val="6199"/>
              </a:lnSpc>
            </a:pPr>
            <a:endParaRPr lang="en-US" sz="6199">
              <a:solidFill>
                <a:srgbClr val="011C50"/>
              </a:solidFill>
              <a:latin typeface="Gidole"/>
              <a:ea typeface="Gidole"/>
              <a:cs typeface="Gidole"/>
              <a:sym typeface="Gidole"/>
            </a:endParaRPr>
          </a:p>
          <a:p>
            <a:pPr marL="1338563" lvl="1" indent="-669281" algn="l">
              <a:lnSpc>
                <a:spcPts val="6199"/>
              </a:lnSpc>
              <a:buFont typeface="Arial"/>
              <a:buChar char="•"/>
            </a:pPr>
            <a:r>
              <a:rPr lang="en-US" sz="6199">
                <a:solidFill>
                  <a:srgbClr val="011C50"/>
                </a:solidFill>
                <a:latin typeface="Gidole"/>
                <a:ea typeface="Gidole"/>
                <a:cs typeface="Gidole"/>
                <a:sym typeface="Gidole"/>
              </a:rPr>
              <a:t>Must File within 180 days of closing (or after the facts could have been known)​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8238" y="9258300"/>
            <a:ext cx="21890488" cy="1756822"/>
            <a:chOff x="0" y="0"/>
            <a:chExt cx="2795400" cy="224345"/>
          </a:xfrm>
        </p:grpSpPr>
        <p:sp>
          <p:nvSpPr>
            <p:cNvPr id="3" name="Freeform 3"/>
            <p:cNvSpPr/>
            <p:nvPr/>
          </p:nvSpPr>
          <p:spPr>
            <a:xfrm>
              <a:off x="0" y="0"/>
              <a:ext cx="2795400" cy="224345"/>
            </a:xfrm>
            <a:custGeom>
              <a:avLst/>
              <a:gdLst/>
              <a:ahLst/>
              <a:cxnLst/>
              <a:rect l="l" t="t" r="r" b="b"/>
              <a:pathLst>
                <a:path w="2795400" h="224345">
                  <a:moveTo>
                    <a:pt x="0" y="0"/>
                  </a:moveTo>
                  <a:lnTo>
                    <a:pt x="2795400" y="0"/>
                  </a:lnTo>
                  <a:lnTo>
                    <a:pt x="2795400" y="224345"/>
                  </a:lnTo>
                  <a:lnTo>
                    <a:pt x="0" y="224345"/>
                  </a:lnTo>
                  <a:close/>
                </a:path>
              </a:pathLst>
            </a:custGeom>
            <a:solidFill>
              <a:srgbClr val="011C50"/>
            </a:solidFill>
          </p:spPr>
        </p:sp>
      </p:grpSp>
      <p:sp>
        <p:nvSpPr>
          <p:cNvPr id="4" name="TextBox 4"/>
          <p:cNvSpPr txBox="1"/>
          <p:nvPr/>
        </p:nvSpPr>
        <p:spPr>
          <a:xfrm>
            <a:off x="681058" y="442056"/>
            <a:ext cx="9872307" cy="866775"/>
          </a:xfrm>
          <a:prstGeom prst="rect">
            <a:avLst/>
          </a:prstGeom>
        </p:spPr>
        <p:txBody>
          <a:bodyPr lIns="0" tIns="0" rIns="0" bIns="0" rtlCol="0" anchor="t">
            <a:spAutoFit/>
          </a:bodyPr>
          <a:lstStyle/>
          <a:p>
            <a:pPr algn="l">
              <a:lnSpc>
                <a:spcPts val="6960"/>
              </a:lnSpc>
            </a:pPr>
            <a:r>
              <a:rPr lang="en-US" sz="5800">
                <a:solidFill>
                  <a:srgbClr val="011C50"/>
                </a:solidFill>
                <a:latin typeface="League Spartan"/>
                <a:ea typeface="League Spartan"/>
                <a:cs typeface="League Spartan"/>
                <a:sym typeface="League Spartan"/>
              </a:rPr>
              <a:t>ARBITRATION PROCESS</a:t>
            </a:r>
          </a:p>
        </p:txBody>
      </p:sp>
      <p:sp>
        <p:nvSpPr>
          <p:cNvPr id="5" name="Freeform 5"/>
          <p:cNvSpPr/>
          <p:nvPr/>
        </p:nvSpPr>
        <p:spPr>
          <a:xfrm>
            <a:off x="15412718" y="9361913"/>
            <a:ext cx="2626435" cy="774798"/>
          </a:xfrm>
          <a:custGeom>
            <a:avLst/>
            <a:gdLst/>
            <a:ahLst/>
            <a:cxnLst/>
            <a:rect l="l" t="t" r="r" b="b"/>
            <a:pathLst>
              <a:path w="2626435" h="774798">
                <a:moveTo>
                  <a:pt x="0" y="0"/>
                </a:moveTo>
                <a:lnTo>
                  <a:pt x="2626435" y="0"/>
                </a:lnTo>
                <a:lnTo>
                  <a:pt x="2626435" y="774798"/>
                </a:lnTo>
                <a:lnTo>
                  <a:pt x="0" y="774798"/>
                </a:lnTo>
                <a:lnTo>
                  <a:pt x="0" y="0"/>
                </a:lnTo>
                <a:close/>
              </a:path>
            </a:pathLst>
          </a:custGeom>
          <a:blipFill>
            <a:blip r:embed="rId2"/>
            <a:stretch>
              <a:fillRect/>
            </a:stretch>
          </a:blipFill>
        </p:spPr>
      </p:sp>
      <p:sp>
        <p:nvSpPr>
          <p:cNvPr id="6" name="TextBox 6"/>
          <p:cNvSpPr txBox="1"/>
          <p:nvPr/>
        </p:nvSpPr>
        <p:spPr>
          <a:xfrm>
            <a:off x="681058" y="1562100"/>
            <a:ext cx="17162913" cy="7306309"/>
          </a:xfrm>
          <a:prstGeom prst="rect">
            <a:avLst/>
          </a:prstGeom>
        </p:spPr>
        <p:txBody>
          <a:bodyPr lIns="0" tIns="0" rIns="0" bIns="0" rtlCol="0" anchor="t">
            <a:spAutoFit/>
          </a:bodyPr>
          <a:lstStyle/>
          <a:p>
            <a:pPr marL="1209026" lvl="1" indent="-604513" algn="l">
              <a:lnSpc>
                <a:spcPts val="5599"/>
              </a:lnSpc>
              <a:buAutoNum type="arabicPeriod"/>
            </a:pPr>
            <a:r>
              <a:rPr lang="en-US" sz="5599">
                <a:solidFill>
                  <a:srgbClr val="011C50"/>
                </a:solidFill>
                <a:latin typeface="Gidole"/>
                <a:ea typeface="Gidole"/>
                <a:cs typeface="Gidole"/>
                <a:sym typeface="Gidole"/>
              </a:rPr>
              <a:t>Grievance Panel​</a:t>
            </a:r>
          </a:p>
          <a:p>
            <a:pPr algn="l">
              <a:lnSpc>
                <a:spcPts val="1200"/>
              </a:lnSpc>
            </a:pPr>
            <a:endParaRPr lang="en-US" sz="5599">
              <a:solidFill>
                <a:srgbClr val="011C50"/>
              </a:solidFill>
              <a:latin typeface="Gidole"/>
              <a:ea typeface="Gidole"/>
              <a:cs typeface="Gidole"/>
              <a:sym typeface="Gidole"/>
            </a:endParaRPr>
          </a:p>
          <a:p>
            <a:pPr algn="l">
              <a:lnSpc>
                <a:spcPts val="4199"/>
              </a:lnSpc>
            </a:pPr>
            <a:r>
              <a:rPr lang="en-US" sz="4199">
                <a:solidFill>
                  <a:srgbClr val="011C50"/>
                </a:solidFill>
                <a:latin typeface="Gidole"/>
                <a:ea typeface="Gidole"/>
                <a:cs typeface="Gidole"/>
                <a:sym typeface="Gidole"/>
              </a:rPr>
              <a:t>        The Grievance Panel will decide if the complaint is proper to move  </a:t>
            </a:r>
          </a:p>
          <a:p>
            <a:pPr algn="l">
              <a:lnSpc>
                <a:spcPts val="4199"/>
              </a:lnSpc>
            </a:pPr>
            <a:r>
              <a:rPr lang="en-US" sz="4199">
                <a:solidFill>
                  <a:srgbClr val="011C50"/>
                </a:solidFill>
                <a:latin typeface="Gidole"/>
                <a:ea typeface="Gidole"/>
                <a:cs typeface="Gidole"/>
                <a:sym typeface="Gidole"/>
              </a:rPr>
              <a:t>        forward, or if not, it can be amended or dismissed.​</a:t>
            </a:r>
          </a:p>
          <a:p>
            <a:pPr algn="l">
              <a:lnSpc>
                <a:spcPts val="1800"/>
              </a:lnSpc>
            </a:pPr>
            <a:r>
              <a:rPr lang="en-US" sz="1800">
                <a:solidFill>
                  <a:srgbClr val="011C50"/>
                </a:solidFill>
                <a:latin typeface="Gidole"/>
                <a:ea typeface="Gidole"/>
                <a:cs typeface="Gidole"/>
                <a:sym typeface="Gidole"/>
              </a:rPr>
              <a:t>​</a:t>
            </a:r>
          </a:p>
          <a:p>
            <a:pPr algn="l">
              <a:lnSpc>
                <a:spcPts val="5599"/>
              </a:lnSpc>
            </a:pPr>
            <a:r>
              <a:rPr lang="en-US" sz="5599">
                <a:solidFill>
                  <a:srgbClr val="011C50"/>
                </a:solidFill>
                <a:latin typeface="Gidole"/>
                <a:ea typeface="Gidole"/>
                <a:cs typeface="Gidole"/>
                <a:sym typeface="Gidole"/>
              </a:rPr>
              <a:t>   2. Mediation​</a:t>
            </a:r>
          </a:p>
          <a:p>
            <a:pPr algn="l">
              <a:lnSpc>
                <a:spcPts val="1200"/>
              </a:lnSpc>
            </a:pPr>
            <a:endParaRPr lang="en-US" sz="5599">
              <a:solidFill>
                <a:srgbClr val="011C50"/>
              </a:solidFill>
              <a:latin typeface="Gidole"/>
              <a:ea typeface="Gidole"/>
              <a:cs typeface="Gidole"/>
              <a:sym typeface="Gidole"/>
            </a:endParaRPr>
          </a:p>
          <a:p>
            <a:pPr algn="l">
              <a:lnSpc>
                <a:spcPts val="4200"/>
              </a:lnSpc>
            </a:pPr>
            <a:r>
              <a:rPr lang="en-US" sz="4200">
                <a:solidFill>
                  <a:srgbClr val="011C50"/>
                </a:solidFill>
                <a:latin typeface="Gidole"/>
                <a:ea typeface="Gidole"/>
                <a:cs typeface="Gidole"/>
                <a:sym typeface="Gidole"/>
              </a:rPr>
              <a:t>         Mandatory mediation with association-provided mediator who is  </a:t>
            </a:r>
          </a:p>
          <a:p>
            <a:pPr algn="l">
              <a:lnSpc>
                <a:spcPts val="4200"/>
              </a:lnSpc>
            </a:pPr>
            <a:r>
              <a:rPr lang="en-US" sz="4200">
                <a:solidFill>
                  <a:srgbClr val="011C50"/>
                </a:solidFill>
                <a:latin typeface="Gidole"/>
                <a:ea typeface="Gidole"/>
                <a:cs typeface="Gidole"/>
                <a:sym typeface="Gidole"/>
              </a:rPr>
              <a:t>         approved by parties. Opportunity to craft your own resolution and </a:t>
            </a:r>
          </a:p>
          <a:p>
            <a:pPr algn="l">
              <a:lnSpc>
                <a:spcPts val="4200"/>
              </a:lnSpc>
            </a:pPr>
            <a:r>
              <a:rPr lang="en-US" sz="4200">
                <a:solidFill>
                  <a:srgbClr val="011C50"/>
                </a:solidFill>
                <a:latin typeface="Gidole"/>
                <a:ea typeface="Gidole"/>
                <a:cs typeface="Gidole"/>
                <a:sym typeface="Gidole"/>
              </a:rPr>
              <a:t>         not roll the dice with a hearing.​</a:t>
            </a:r>
          </a:p>
          <a:p>
            <a:pPr algn="l">
              <a:lnSpc>
                <a:spcPts val="1800"/>
              </a:lnSpc>
            </a:pPr>
            <a:endParaRPr lang="en-US" sz="4200">
              <a:solidFill>
                <a:srgbClr val="011C50"/>
              </a:solidFill>
              <a:latin typeface="Gidole"/>
              <a:ea typeface="Gidole"/>
              <a:cs typeface="Gidole"/>
              <a:sym typeface="Gidole"/>
            </a:endParaRPr>
          </a:p>
          <a:p>
            <a:pPr algn="l">
              <a:lnSpc>
                <a:spcPts val="5599"/>
              </a:lnSpc>
            </a:pPr>
            <a:r>
              <a:rPr lang="en-US" sz="5599">
                <a:solidFill>
                  <a:srgbClr val="011C50"/>
                </a:solidFill>
                <a:latin typeface="Gidole"/>
                <a:ea typeface="Gidole"/>
                <a:cs typeface="Gidole"/>
                <a:sym typeface="Gidole"/>
              </a:rPr>
              <a:t>   3. Hearing Panel​</a:t>
            </a:r>
          </a:p>
          <a:p>
            <a:pPr algn="l">
              <a:lnSpc>
                <a:spcPts val="1200"/>
              </a:lnSpc>
            </a:pPr>
            <a:endParaRPr lang="en-US" sz="5599">
              <a:solidFill>
                <a:srgbClr val="011C50"/>
              </a:solidFill>
              <a:latin typeface="Gidole"/>
              <a:ea typeface="Gidole"/>
              <a:cs typeface="Gidole"/>
              <a:sym typeface="Gidole"/>
            </a:endParaRPr>
          </a:p>
          <a:p>
            <a:pPr algn="l">
              <a:lnSpc>
                <a:spcPts val="4200"/>
              </a:lnSpc>
            </a:pPr>
            <a:r>
              <a:rPr lang="en-US" sz="4200">
                <a:solidFill>
                  <a:srgbClr val="011C50"/>
                </a:solidFill>
                <a:latin typeface="Gidole"/>
                <a:ea typeface="Gidole"/>
                <a:cs typeface="Gidole"/>
                <a:sym typeface="Gidole"/>
              </a:rPr>
              <a:t>         You make your case before 3 or 5 member panel chosen from </a:t>
            </a:r>
          </a:p>
          <a:p>
            <a:pPr algn="l">
              <a:lnSpc>
                <a:spcPts val="4200"/>
              </a:lnSpc>
            </a:pPr>
            <a:r>
              <a:rPr lang="en-US" sz="4200">
                <a:solidFill>
                  <a:srgbClr val="011C50"/>
                </a:solidFill>
                <a:latin typeface="Gidole"/>
                <a:ea typeface="Gidole"/>
                <a:cs typeface="Gidole"/>
                <a:sym typeface="Gidole"/>
              </a:rPr>
              <a:t>         Professional Standards Committee. Parties may object to panel </a:t>
            </a:r>
          </a:p>
          <a:p>
            <a:pPr algn="l">
              <a:lnSpc>
                <a:spcPts val="4200"/>
              </a:lnSpc>
            </a:pPr>
            <a:r>
              <a:rPr lang="en-US" sz="4200">
                <a:solidFill>
                  <a:srgbClr val="011C50"/>
                </a:solidFill>
                <a:latin typeface="Gidole"/>
                <a:ea typeface="Gidole"/>
                <a:cs typeface="Gidole"/>
                <a:sym typeface="Gidole"/>
              </a:rPr>
              <a:t>         members if they feel the panel member cannot be impartial.​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5688286"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429391"/>
            <a:ext cx="7036525" cy="2585731"/>
            <a:chOff x="0" y="0"/>
            <a:chExt cx="898559" cy="330196"/>
          </a:xfrm>
        </p:grpSpPr>
        <p:sp>
          <p:nvSpPr>
            <p:cNvPr id="7" name="Freeform 7"/>
            <p:cNvSpPr/>
            <p:nvPr/>
          </p:nvSpPr>
          <p:spPr>
            <a:xfrm>
              <a:off x="0" y="0"/>
              <a:ext cx="898559" cy="330196"/>
            </a:xfrm>
            <a:custGeom>
              <a:avLst/>
              <a:gdLst/>
              <a:ahLst/>
              <a:cxnLst/>
              <a:rect l="l" t="t" r="r" b="b"/>
              <a:pathLst>
                <a:path w="898559" h="330196">
                  <a:moveTo>
                    <a:pt x="0" y="0"/>
                  </a:moveTo>
                  <a:lnTo>
                    <a:pt x="898559" y="0"/>
                  </a:lnTo>
                  <a:lnTo>
                    <a:pt x="898559" y="330196"/>
                  </a:lnTo>
                  <a:lnTo>
                    <a:pt x="0" y="330196"/>
                  </a:lnTo>
                  <a:close/>
                </a:path>
              </a:pathLst>
            </a:custGeom>
            <a:solidFill>
              <a:srgbClr val="011C50"/>
            </a:solidFill>
          </p:spPr>
        </p:sp>
      </p:grpSp>
      <p:sp>
        <p:nvSpPr>
          <p:cNvPr id="8" name="TextBox 8"/>
          <p:cNvSpPr txBox="1"/>
          <p:nvPr/>
        </p:nvSpPr>
        <p:spPr>
          <a:xfrm>
            <a:off x="6661231" y="782955"/>
            <a:ext cx="10218824" cy="8663940"/>
          </a:xfrm>
          <a:prstGeom prst="rect">
            <a:avLst/>
          </a:prstGeom>
        </p:spPr>
        <p:txBody>
          <a:bodyPr lIns="0" tIns="0" rIns="0" bIns="0" rtlCol="0" anchor="t">
            <a:spAutoFit/>
          </a:bodyPr>
          <a:lstStyle/>
          <a:p>
            <a:pPr marL="1036318" lvl="1" indent="-518159" algn="l">
              <a:lnSpc>
                <a:spcPts val="6239"/>
              </a:lnSpc>
              <a:buFont typeface="Arial"/>
              <a:buChar char="•"/>
            </a:pPr>
            <a:r>
              <a:rPr lang="en-US" sz="4799">
                <a:solidFill>
                  <a:srgbClr val="000000"/>
                </a:solidFill>
                <a:latin typeface="Gidole"/>
                <a:ea typeface="Gidole"/>
                <a:cs typeface="Gidole"/>
                <a:sym typeface="Gidole"/>
              </a:rPr>
              <a:t>Fair, Thorough​</a:t>
            </a:r>
          </a:p>
          <a:p>
            <a:pPr algn="l">
              <a:lnSpc>
                <a:spcPts val="3120"/>
              </a:lnSpc>
            </a:pPr>
            <a:endParaRPr lang="en-US" sz="4799">
              <a:solidFill>
                <a:srgbClr val="000000"/>
              </a:solidFill>
              <a:latin typeface="Gidole"/>
              <a:ea typeface="Gidole"/>
              <a:cs typeface="Gidole"/>
              <a:sym typeface="Gidole"/>
            </a:endParaRPr>
          </a:p>
          <a:p>
            <a:pPr marL="1036318" lvl="1" indent="-518159" algn="l">
              <a:lnSpc>
                <a:spcPts val="6239"/>
              </a:lnSpc>
              <a:buFont typeface="Arial"/>
              <a:buChar char="•"/>
            </a:pPr>
            <a:r>
              <a:rPr lang="en-US" sz="4799">
                <a:solidFill>
                  <a:srgbClr val="000000"/>
                </a:solidFill>
                <a:latin typeface="Gidole"/>
                <a:ea typeface="Gidole"/>
                <a:cs typeface="Gidole"/>
                <a:sym typeface="Gidole"/>
              </a:rPr>
              <a:t>Straight-Forward Procedure​</a:t>
            </a:r>
          </a:p>
          <a:p>
            <a:pPr algn="l">
              <a:lnSpc>
                <a:spcPts val="3120"/>
              </a:lnSpc>
            </a:pPr>
            <a:endParaRPr lang="en-US" sz="4799">
              <a:solidFill>
                <a:srgbClr val="000000"/>
              </a:solidFill>
              <a:latin typeface="Gidole"/>
              <a:ea typeface="Gidole"/>
              <a:cs typeface="Gidole"/>
              <a:sym typeface="Gidole"/>
            </a:endParaRPr>
          </a:p>
          <a:p>
            <a:pPr marL="1036318" lvl="1" indent="-518159" algn="l">
              <a:lnSpc>
                <a:spcPts val="6239"/>
              </a:lnSpc>
              <a:buFont typeface="Arial"/>
              <a:buChar char="•"/>
            </a:pPr>
            <a:r>
              <a:rPr lang="en-US" sz="4799">
                <a:solidFill>
                  <a:srgbClr val="000000"/>
                </a:solidFill>
                <a:latin typeface="Gidole"/>
                <a:ea typeface="Gidole"/>
                <a:cs typeface="Gidole"/>
                <a:sym typeface="Gidole"/>
              </a:rPr>
              <a:t>Sworn Testimony​</a:t>
            </a:r>
          </a:p>
          <a:p>
            <a:pPr algn="l">
              <a:lnSpc>
                <a:spcPts val="3120"/>
              </a:lnSpc>
            </a:pPr>
            <a:endParaRPr lang="en-US" sz="4799">
              <a:solidFill>
                <a:srgbClr val="000000"/>
              </a:solidFill>
              <a:latin typeface="Gidole"/>
              <a:ea typeface="Gidole"/>
              <a:cs typeface="Gidole"/>
              <a:sym typeface="Gidole"/>
            </a:endParaRPr>
          </a:p>
          <a:p>
            <a:pPr marL="1036318" lvl="1" indent="-518159" algn="l">
              <a:lnSpc>
                <a:spcPts val="6239"/>
              </a:lnSpc>
              <a:buFont typeface="Arial"/>
              <a:buChar char="•"/>
            </a:pPr>
            <a:r>
              <a:rPr lang="en-US" sz="4799">
                <a:solidFill>
                  <a:srgbClr val="000000"/>
                </a:solidFill>
                <a:latin typeface="Gidole"/>
                <a:ea typeface="Gidole"/>
                <a:cs typeface="Gidole"/>
                <a:sym typeface="Gidole"/>
              </a:rPr>
              <a:t>Witnesses Allowed​</a:t>
            </a:r>
          </a:p>
          <a:p>
            <a:pPr algn="l">
              <a:lnSpc>
                <a:spcPts val="3120"/>
              </a:lnSpc>
            </a:pPr>
            <a:endParaRPr lang="en-US" sz="4799">
              <a:solidFill>
                <a:srgbClr val="000000"/>
              </a:solidFill>
              <a:latin typeface="Gidole"/>
              <a:ea typeface="Gidole"/>
              <a:cs typeface="Gidole"/>
              <a:sym typeface="Gidole"/>
            </a:endParaRPr>
          </a:p>
          <a:p>
            <a:pPr marL="1036318" lvl="1" indent="-518159" algn="l">
              <a:lnSpc>
                <a:spcPts val="6239"/>
              </a:lnSpc>
              <a:buFont typeface="Arial"/>
              <a:buChar char="•"/>
            </a:pPr>
            <a:r>
              <a:rPr lang="en-US" sz="4799">
                <a:solidFill>
                  <a:srgbClr val="000000"/>
                </a:solidFill>
                <a:latin typeface="Gidole"/>
                <a:ea typeface="Gidole"/>
                <a:cs typeface="Gidole"/>
                <a:sym typeface="Gidole"/>
              </a:rPr>
              <a:t>Attorney Allowed (not required)​</a:t>
            </a:r>
          </a:p>
          <a:p>
            <a:pPr algn="l">
              <a:lnSpc>
                <a:spcPts val="3120"/>
              </a:lnSpc>
            </a:pPr>
            <a:endParaRPr lang="en-US" sz="4799">
              <a:solidFill>
                <a:srgbClr val="000000"/>
              </a:solidFill>
              <a:latin typeface="Gidole"/>
              <a:ea typeface="Gidole"/>
              <a:cs typeface="Gidole"/>
              <a:sym typeface="Gidole"/>
            </a:endParaRPr>
          </a:p>
          <a:p>
            <a:pPr marL="1036318" lvl="1" indent="-518159" algn="l">
              <a:lnSpc>
                <a:spcPts val="6239"/>
              </a:lnSpc>
              <a:buFont typeface="Arial"/>
              <a:buChar char="•"/>
            </a:pPr>
            <a:r>
              <a:rPr lang="en-US" sz="4799">
                <a:solidFill>
                  <a:srgbClr val="000000"/>
                </a:solidFill>
                <a:latin typeface="Gidole"/>
                <a:ea typeface="Gidole"/>
                <a:cs typeface="Gidole"/>
                <a:sym typeface="Gidole"/>
              </a:rPr>
              <a:t>Easy to Submit Evidence​</a:t>
            </a:r>
          </a:p>
          <a:p>
            <a:pPr algn="l">
              <a:lnSpc>
                <a:spcPts val="3120"/>
              </a:lnSpc>
            </a:pPr>
            <a:endParaRPr lang="en-US" sz="4799">
              <a:solidFill>
                <a:srgbClr val="000000"/>
              </a:solidFill>
              <a:latin typeface="Gidole"/>
              <a:ea typeface="Gidole"/>
              <a:cs typeface="Gidole"/>
              <a:sym typeface="Gidole"/>
            </a:endParaRPr>
          </a:p>
          <a:p>
            <a:pPr marL="1036318" lvl="1" indent="-518159" algn="l">
              <a:lnSpc>
                <a:spcPts val="6239"/>
              </a:lnSpc>
              <a:buFont typeface="Arial"/>
              <a:buChar char="•"/>
            </a:pPr>
            <a:r>
              <a:rPr lang="en-US" sz="4799">
                <a:solidFill>
                  <a:srgbClr val="000000"/>
                </a:solidFill>
                <a:latin typeface="Gidole"/>
                <a:ea typeface="Gidole"/>
                <a:cs typeface="Gidole"/>
                <a:sym typeface="Gidole"/>
              </a:rPr>
              <a:t>Hearing is Run According to NAR Guidelines​</a:t>
            </a:r>
          </a:p>
        </p:txBody>
      </p:sp>
      <p:sp>
        <p:nvSpPr>
          <p:cNvPr id="9" name="TextBox 9"/>
          <p:cNvSpPr txBox="1"/>
          <p:nvPr/>
        </p:nvSpPr>
        <p:spPr>
          <a:xfrm>
            <a:off x="1028700" y="1028700"/>
            <a:ext cx="4806614" cy="1638300"/>
          </a:xfrm>
          <a:prstGeom prst="rect">
            <a:avLst/>
          </a:prstGeom>
        </p:spPr>
        <p:txBody>
          <a:bodyPr lIns="0" tIns="0" rIns="0" bIns="0" rtlCol="0" anchor="t">
            <a:spAutoFit/>
          </a:bodyPr>
          <a:lstStyle/>
          <a:p>
            <a:pPr algn="l">
              <a:lnSpc>
                <a:spcPts val="6480"/>
              </a:lnSpc>
            </a:pPr>
            <a:r>
              <a:rPr lang="en-US" sz="5400">
                <a:solidFill>
                  <a:srgbClr val="FFFFFF"/>
                </a:solidFill>
                <a:latin typeface="League Spartan"/>
                <a:ea typeface="League Spartan"/>
                <a:cs typeface="League Spartan"/>
                <a:sym typeface="League Spartan"/>
              </a:rPr>
              <a:t>THE HEARING</a:t>
            </a:r>
          </a:p>
        </p:txBody>
      </p:sp>
      <p:sp>
        <p:nvSpPr>
          <p:cNvPr id="10" name="Freeform 10"/>
          <p:cNvSpPr/>
          <p:nvPr/>
        </p:nvSpPr>
        <p:spPr>
          <a:xfrm>
            <a:off x="1250732" y="8904068"/>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4"/>
            <a:stretch>
              <a:fillRect/>
            </a:stretch>
          </a:blipFill>
        </p:spPr>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3006701" cy="11112500"/>
          </a:xfrm>
          <a:prstGeom prst="rect">
            <a:avLst/>
          </a:prstGeom>
          <a:solidFill>
            <a:srgbClr val="FFFFFF"/>
          </a:solidFill>
        </p:spPr>
      </p:sp>
      <p:sp>
        <p:nvSpPr>
          <p:cNvPr id="3" name="TextBox 3"/>
          <p:cNvSpPr txBox="1"/>
          <p:nvPr/>
        </p:nvSpPr>
        <p:spPr>
          <a:xfrm>
            <a:off x="12898437" y="1028700"/>
            <a:ext cx="4360863" cy="1638300"/>
          </a:xfrm>
          <a:prstGeom prst="rect">
            <a:avLst/>
          </a:prstGeom>
        </p:spPr>
        <p:txBody>
          <a:bodyPr lIns="0" tIns="0" rIns="0" bIns="0" rtlCol="0" anchor="t">
            <a:spAutoFit/>
          </a:bodyPr>
          <a:lstStyle/>
          <a:p>
            <a:pPr algn="r">
              <a:lnSpc>
                <a:spcPts val="6479"/>
              </a:lnSpc>
            </a:pPr>
            <a:r>
              <a:rPr lang="en-US" sz="5399">
                <a:solidFill>
                  <a:srgbClr val="FFFFFF"/>
                </a:solidFill>
                <a:latin typeface="League Spartan"/>
                <a:ea typeface="League Spartan"/>
                <a:cs typeface="League Spartan"/>
                <a:sym typeface="League Spartan"/>
              </a:rPr>
              <a:t>THE HEARING</a:t>
            </a:r>
          </a:p>
        </p:txBody>
      </p:sp>
      <p:sp>
        <p:nvSpPr>
          <p:cNvPr id="4" name="TextBox 4"/>
          <p:cNvSpPr txBox="1"/>
          <p:nvPr/>
        </p:nvSpPr>
        <p:spPr>
          <a:xfrm>
            <a:off x="668880" y="2101423"/>
            <a:ext cx="11567341" cy="6591300"/>
          </a:xfrm>
          <a:prstGeom prst="rect">
            <a:avLst/>
          </a:prstGeom>
        </p:spPr>
        <p:txBody>
          <a:bodyPr lIns="0" tIns="0" rIns="0" bIns="0" rtlCol="0" anchor="t">
            <a:spAutoFit/>
          </a:bodyPr>
          <a:lstStyle/>
          <a:p>
            <a:pPr algn="l">
              <a:lnSpc>
                <a:spcPts val="8639"/>
              </a:lnSpc>
            </a:pPr>
            <a:r>
              <a:rPr lang="en-US" sz="7199">
                <a:solidFill>
                  <a:srgbClr val="011C50"/>
                </a:solidFill>
                <a:latin typeface="Gidole"/>
                <a:ea typeface="Gidole"/>
                <a:cs typeface="Gidole"/>
                <a:sym typeface="Gidole"/>
              </a:rPr>
              <a:t>What Will the Panel Consider?</a:t>
            </a:r>
          </a:p>
          <a:p>
            <a:pPr algn="l">
              <a:lnSpc>
                <a:spcPts val="3120"/>
              </a:lnSpc>
            </a:pPr>
            <a:endParaRPr lang="en-US" sz="7199">
              <a:solidFill>
                <a:srgbClr val="011C50"/>
              </a:solidFill>
              <a:latin typeface="Gidole"/>
              <a:ea typeface="Gidole"/>
              <a:cs typeface="Gidole"/>
              <a:sym typeface="Gidole"/>
            </a:endParaRPr>
          </a:p>
          <a:p>
            <a:pPr marL="906772" lvl="1" indent="-453386" algn="l">
              <a:lnSpc>
                <a:spcPts val="5039"/>
              </a:lnSpc>
              <a:buFont typeface="Arial"/>
              <a:buChar char="•"/>
            </a:pPr>
            <a:r>
              <a:rPr lang="en-US" sz="4199">
                <a:solidFill>
                  <a:srgbClr val="011C50"/>
                </a:solidFill>
                <a:latin typeface="Gidole"/>
                <a:ea typeface="Gidole"/>
                <a:cs typeface="Gidole"/>
                <a:sym typeface="Gidole"/>
              </a:rPr>
              <a:t>Full consideration of all the relevant facts​</a:t>
            </a:r>
          </a:p>
          <a:p>
            <a:pPr algn="l">
              <a:lnSpc>
                <a:spcPts val="1919"/>
              </a:lnSpc>
            </a:pPr>
            <a:endParaRPr lang="en-US" sz="4199">
              <a:solidFill>
                <a:srgbClr val="011C50"/>
              </a:solidFill>
              <a:latin typeface="Gidole"/>
              <a:ea typeface="Gidole"/>
              <a:cs typeface="Gidole"/>
              <a:sym typeface="Gidole"/>
            </a:endParaRPr>
          </a:p>
          <a:p>
            <a:pPr algn="l">
              <a:lnSpc>
                <a:spcPts val="1919"/>
              </a:lnSpc>
            </a:pPr>
            <a:endParaRPr lang="en-US" sz="4199">
              <a:solidFill>
                <a:srgbClr val="011C50"/>
              </a:solidFill>
              <a:latin typeface="Gidole"/>
              <a:ea typeface="Gidole"/>
              <a:cs typeface="Gidole"/>
              <a:sym typeface="Gidole"/>
            </a:endParaRPr>
          </a:p>
          <a:p>
            <a:pPr marL="906772" lvl="1" indent="-453386" algn="l">
              <a:lnSpc>
                <a:spcPts val="5039"/>
              </a:lnSpc>
              <a:buFont typeface="Arial"/>
              <a:buChar char="•"/>
            </a:pPr>
            <a:r>
              <a:rPr lang="en-US" sz="4199">
                <a:solidFill>
                  <a:srgbClr val="011C50"/>
                </a:solidFill>
                <a:latin typeface="Gidole"/>
                <a:ea typeface="Gidole"/>
                <a:cs typeface="Gidole"/>
                <a:sym typeface="Gidole"/>
              </a:rPr>
              <a:t>Any action/inaction, showings, discussions, information shared, continuity of contact, offer written, and any other actions or events that establish that the agent met the standard of performance​</a:t>
            </a:r>
          </a:p>
          <a:p>
            <a:pPr algn="l">
              <a:lnSpc>
                <a:spcPts val="6239"/>
              </a:lnSpc>
            </a:pPr>
            <a:endParaRPr lang="en-US" sz="4199">
              <a:solidFill>
                <a:srgbClr val="011C50"/>
              </a:solidFill>
              <a:latin typeface="Gidole"/>
              <a:ea typeface="Gidole"/>
              <a:cs typeface="Gidole"/>
              <a:sym typeface="Gidole"/>
            </a:endParaRPr>
          </a:p>
        </p:txBody>
      </p:sp>
      <p:sp>
        <p:nvSpPr>
          <p:cNvPr id="5" name="Freeform 5"/>
          <p:cNvSpPr/>
          <p:nvPr/>
        </p:nvSpPr>
        <p:spPr>
          <a:xfrm>
            <a:off x="14099277" y="8919017"/>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2985" y="-363375"/>
            <a:ext cx="15051428" cy="14746763"/>
            <a:chOff x="0" y="0"/>
            <a:chExt cx="20068571" cy="19662351"/>
          </a:xfrm>
        </p:grpSpPr>
        <p:sp>
          <p:nvSpPr>
            <p:cNvPr id="3" name="Freeform 3"/>
            <p:cNvSpPr/>
            <p:nvPr/>
          </p:nvSpPr>
          <p:spPr>
            <a:xfrm>
              <a:off x="0" y="0"/>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658533" y="1032933"/>
              <a:ext cx="17410038" cy="18629418"/>
            </a:xfrm>
            <a:custGeom>
              <a:avLst/>
              <a:gdLst/>
              <a:ahLst/>
              <a:cxnLst/>
              <a:rect l="l" t="t" r="r" b="b"/>
              <a:pathLst>
                <a:path w="17410038" h="18629418">
                  <a:moveTo>
                    <a:pt x="0" y="0"/>
                  </a:moveTo>
                  <a:lnTo>
                    <a:pt x="17410038" y="0"/>
                  </a:lnTo>
                  <a:lnTo>
                    <a:pt x="17410038" y="18629418"/>
                  </a:lnTo>
                  <a:lnTo>
                    <a:pt x="0" y="18629418"/>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787109" y="1069661"/>
            <a:ext cx="15596141" cy="8387715"/>
            <a:chOff x="0" y="0"/>
            <a:chExt cx="20794854" cy="11183620"/>
          </a:xfrm>
        </p:grpSpPr>
        <p:sp>
          <p:nvSpPr>
            <p:cNvPr id="6" name="TextBox 6"/>
            <p:cNvSpPr txBox="1"/>
            <p:nvPr/>
          </p:nvSpPr>
          <p:spPr>
            <a:xfrm>
              <a:off x="0" y="0"/>
              <a:ext cx="20794854" cy="1054100"/>
            </a:xfrm>
            <a:prstGeom prst="rect">
              <a:avLst/>
            </a:prstGeom>
          </p:spPr>
          <p:txBody>
            <a:bodyPr lIns="0" tIns="0" rIns="0" bIns="0" rtlCol="0" anchor="t">
              <a:spAutoFit/>
            </a:bodyPr>
            <a:lstStyle/>
            <a:p>
              <a:pPr algn="l">
                <a:lnSpc>
                  <a:spcPts val="6240"/>
                </a:lnSpc>
              </a:pPr>
              <a:r>
                <a:rPr lang="en-US" sz="5200">
                  <a:solidFill>
                    <a:srgbClr val="131213"/>
                  </a:solidFill>
                  <a:latin typeface="League Spartan"/>
                  <a:ea typeface="League Spartan"/>
                  <a:cs typeface="League Spartan"/>
                  <a:sym typeface="League Spartan"/>
                </a:rPr>
                <a:t>THE DECISION</a:t>
              </a:r>
            </a:p>
          </p:txBody>
        </p:sp>
        <p:sp>
          <p:nvSpPr>
            <p:cNvPr id="7" name="TextBox 7"/>
            <p:cNvSpPr txBox="1"/>
            <p:nvPr/>
          </p:nvSpPr>
          <p:spPr>
            <a:xfrm>
              <a:off x="0" y="1360170"/>
              <a:ext cx="20794854" cy="9823450"/>
            </a:xfrm>
            <a:prstGeom prst="rect">
              <a:avLst/>
            </a:prstGeom>
          </p:spPr>
          <p:txBody>
            <a:bodyPr lIns="0" tIns="0" rIns="0" bIns="0" rtlCol="0" anchor="t">
              <a:spAutoFit/>
            </a:bodyPr>
            <a:lstStyle/>
            <a:p>
              <a:pPr algn="l">
                <a:lnSpc>
                  <a:spcPts val="1439"/>
                </a:lnSpc>
              </a:pPr>
              <a:endParaRPr/>
            </a:p>
            <a:p>
              <a:pPr marL="1057908" lvl="1" indent="-528954" algn="l">
                <a:lnSpc>
                  <a:spcPts val="5879"/>
                </a:lnSpc>
                <a:buFont typeface="Arial"/>
                <a:buChar char="•"/>
              </a:pPr>
              <a:r>
                <a:rPr lang="en-US" sz="4899">
                  <a:solidFill>
                    <a:srgbClr val="011C50"/>
                  </a:solidFill>
                  <a:latin typeface="Gidole"/>
                  <a:ea typeface="Gidole"/>
                  <a:cs typeface="Gidole"/>
                  <a:sym typeface="Gidole"/>
                </a:rPr>
                <a:t>Complainant has the burden of proof: Preponderance of Evidence​</a:t>
              </a:r>
            </a:p>
            <a:p>
              <a:pPr algn="l">
                <a:lnSpc>
                  <a:spcPts val="3239"/>
                </a:lnSpc>
              </a:pPr>
              <a:endParaRPr lang="en-US" sz="4899">
                <a:solidFill>
                  <a:srgbClr val="011C50"/>
                </a:solidFill>
                <a:latin typeface="Gidole"/>
                <a:ea typeface="Gidole"/>
                <a:cs typeface="Gidole"/>
                <a:sym typeface="Gidole"/>
              </a:endParaRPr>
            </a:p>
            <a:p>
              <a:pPr marL="1057908" lvl="1" indent="-528954" algn="l">
                <a:lnSpc>
                  <a:spcPts val="5879"/>
                </a:lnSpc>
                <a:buFont typeface="Arial"/>
                <a:buChar char="•"/>
              </a:pPr>
              <a:r>
                <a:rPr lang="en-US" sz="4899">
                  <a:solidFill>
                    <a:srgbClr val="011C50"/>
                  </a:solidFill>
                  <a:latin typeface="Gidole"/>
                  <a:ea typeface="Gidole"/>
                  <a:cs typeface="Gidole"/>
                  <a:sym typeface="Gidole"/>
                </a:rPr>
                <a:t>Hearing Panel decides who is entitled to the disputed money​</a:t>
              </a:r>
            </a:p>
            <a:p>
              <a:pPr algn="l">
                <a:lnSpc>
                  <a:spcPts val="3239"/>
                </a:lnSpc>
              </a:pPr>
              <a:endParaRPr lang="en-US" sz="4899">
                <a:solidFill>
                  <a:srgbClr val="011C50"/>
                </a:solidFill>
                <a:latin typeface="Gidole"/>
                <a:ea typeface="Gidole"/>
                <a:cs typeface="Gidole"/>
                <a:sym typeface="Gidole"/>
              </a:endParaRPr>
            </a:p>
            <a:p>
              <a:pPr marL="1057908" lvl="1" indent="-528954" algn="l">
                <a:lnSpc>
                  <a:spcPts val="5879"/>
                </a:lnSpc>
                <a:buFont typeface="Arial"/>
                <a:buChar char="•"/>
              </a:pPr>
              <a:r>
                <a:rPr lang="en-US" sz="4899">
                  <a:solidFill>
                    <a:srgbClr val="011C50"/>
                  </a:solidFill>
                  <a:latin typeface="Gidole"/>
                  <a:ea typeface="Gidole"/>
                  <a:cs typeface="Gidole"/>
                  <a:sym typeface="Gidole"/>
                </a:rPr>
                <a:t>Parties may request procedural review based on lack of due process​</a:t>
              </a:r>
            </a:p>
            <a:p>
              <a:pPr algn="l">
                <a:lnSpc>
                  <a:spcPts val="3239"/>
                </a:lnSpc>
              </a:pPr>
              <a:endParaRPr lang="en-US" sz="4899">
                <a:solidFill>
                  <a:srgbClr val="011C50"/>
                </a:solidFill>
                <a:latin typeface="Gidole"/>
                <a:ea typeface="Gidole"/>
                <a:cs typeface="Gidole"/>
                <a:sym typeface="Gidole"/>
              </a:endParaRPr>
            </a:p>
            <a:p>
              <a:pPr marL="1057908" lvl="1" indent="-528954" algn="l">
                <a:lnSpc>
                  <a:spcPts val="5879"/>
                </a:lnSpc>
                <a:buFont typeface="Arial"/>
                <a:buChar char="•"/>
              </a:pPr>
              <a:r>
                <a:rPr lang="en-US" sz="4899">
                  <a:solidFill>
                    <a:srgbClr val="011C50"/>
                  </a:solidFill>
                  <a:latin typeface="Gidole"/>
                  <a:ea typeface="Gidole"/>
                  <a:cs typeface="Gidole"/>
                  <a:sym typeface="Gidole"/>
                </a:rPr>
                <a:t>If no procedural review or review shows there was due process, the panel's decision becomes final​</a:t>
              </a:r>
            </a:p>
          </p:txBody>
        </p:sp>
      </p:grpSp>
      <p:sp>
        <p:nvSpPr>
          <p:cNvPr id="8" name="Freeform 8"/>
          <p:cNvSpPr/>
          <p:nvPr/>
        </p:nvSpPr>
        <p:spPr>
          <a:xfrm>
            <a:off x="14983456" y="9009798"/>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6"/>
            <a:stretch>
              <a:fillRect/>
            </a:stretch>
          </a:blipFill>
        </p:spPr>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2047899" y="-2157747"/>
            <a:ext cx="9201199" cy="9700295"/>
            <a:chOff x="0" y="0"/>
            <a:chExt cx="12268265" cy="12933727"/>
          </a:xfrm>
        </p:grpSpPr>
        <p:sp>
          <p:nvSpPr>
            <p:cNvPr id="3" name="Freeform 3"/>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5" name="TextBox 5"/>
          <p:cNvSpPr txBox="1"/>
          <p:nvPr/>
        </p:nvSpPr>
        <p:spPr>
          <a:xfrm>
            <a:off x="1331781" y="1167402"/>
            <a:ext cx="5233320" cy="790575"/>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FAIR HOUSING</a:t>
            </a:r>
          </a:p>
        </p:txBody>
      </p:sp>
      <p:sp>
        <p:nvSpPr>
          <p:cNvPr id="6" name="TextBox 6"/>
          <p:cNvSpPr txBox="1"/>
          <p:nvPr/>
        </p:nvSpPr>
        <p:spPr>
          <a:xfrm>
            <a:off x="1331781" y="2137286"/>
            <a:ext cx="16487170" cy="2676525"/>
          </a:xfrm>
          <a:prstGeom prst="rect">
            <a:avLst/>
          </a:prstGeom>
        </p:spPr>
        <p:txBody>
          <a:bodyPr lIns="0" tIns="0" rIns="0" bIns="0" rtlCol="0" anchor="t">
            <a:spAutoFit/>
          </a:bodyPr>
          <a:lstStyle/>
          <a:p>
            <a:pPr algn="l">
              <a:lnSpc>
                <a:spcPts val="4799"/>
              </a:lnSpc>
            </a:pPr>
            <a:r>
              <a:rPr lang="en-US" sz="3999">
                <a:solidFill>
                  <a:srgbClr val="FFFFFF"/>
                </a:solidFill>
                <a:latin typeface="Gidole"/>
                <a:ea typeface="Gidole"/>
                <a:cs typeface="Gidole"/>
                <a:sym typeface="Gidole"/>
              </a:rPr>
              <a:t>It is YOUR responsibility to know and follow all Fair Housing Laws in the areas you serve.</a:t>
            </a:r>
          </a:p>
          <a:p>
            <a:pPr algn="l">
              <a:lnSpc>
                <a:spcPts val="2160"/>
              </a:lnSpc>
            </a:pPr>
            <a:endParaRPr lang="en-US" sz="3999">
              <a:solidFill>
                <a:srgbClr val="FFFFFF"/>
              </a:solidFill>
              <a:latin typeface="Gidole"/>
              <a:ea typeface="Gidole"/>
              <a:cs typeface="Gidole"/>
              <a:sym typeface="Gidole"/>
            </a:endParaRPr>
          </a:p>
          <a:p>
            <a:pPr algn="l">
              <a:lnSpc>
                <a:spcPts val="4799"/>
              </a:lnSpc>
            </a:pPr>
            <a:r>
              <a:rPr lang="en-US" sz="3999">
                <a:solidFill>
                  <a:srgbClr val="FFFFFF"/>
                </a:solidFill>
                <a:latin typeface="Gidole"/>
                <a:ea typeface="Gidole"/>
                <a:cs typeface="Gidole"/>
                <a:sym typeface="Gidole"/>
              </a:rPr>
              <a:t>State and Federal Law prohibits discrimination in housing on the basis of a person's membership in a protected class. In Wisconsin, those are:</a:t>
            </a:r>
          </a:p>
        </p:txBody>
      </p:sp>
      <p:sp>
        <p:nvSpPr>
          <p:cNvPr id="7" name="TextBox 7"/>
          <p:cNvSpPr txBox="1"/>
          <p:nvPr/>
        </p:nvSpPr>
        <p:spPr>
          <a:xfrm>
            <a:off x="3726244" y="4961448"/>
            <a:ext cx="4517022" cy="4810125"/>
          </a:xfrm>
          <a:prstGeom prst="rect">
            <a:avLst/>
          </a:prstGeom>
        </p:spPr>
        <p:txBody>
          <a:bodyPr lIns="0" tIns="0" rIns="0" bIns="0" rtlCol="0" anchor="t">
            <a:spAutoFit/>
          </a:bodyPr>
          <a:lstStyle/>
          <a:p>
            <a:pPr marL="863599" lvl="1" indent="-431800" algn="l">
              <a:lnSpc>
                <a:spcPts val="4799"/>
              </a:lnSpc>
              <a:buFont typeface="Arial"/>
              <a:buChar char="•"/>
            </a:pPr>
            <a:r>
              <a:rPr lang="en-US" sz="3999">
                <a:solidFill>
                  <a:srgbClr val="FFFFFF"/>
                </a:solidFill>
                <a:latin typeface="Gidole"/>
                <a:ea typeface="Gidole"/>
                <a:cs typeface="Gidole"/>
                <a:sym typeface="Gidole"/>
              </a:rPr>
              <a:t>Race</a:t>
            </a:r>
          </a:p>
          <a:p>
            <a:pPr marL="863599" lvl="1" indent="-431800" algn="l">
              <a:lnSpc>
                <a:spcPts val="4799"/>
              </a:lnSpc>
              <a:buFont typeface="Arial"/>
              <a:buChar char="•"/>
            </a:pPr>
            <a:r>
              <a:rPr lang="en-US" sz="3999">
                <a:solidFill>
                  <a:srgbClr val="FFFFFF"/>
                </a:solidFill>
                <a:latin typeface="Gidole"/>
                <a:ea typeface="Gidole"/>
                <a:cs typeface="Gidole"/>
                <a:sym typeface="Gidole"/>
              </a:rPr>
              <a:t>Color</a:t>
            </a:r>
          </a:p>
          <a:p>
            <a:pPr marL="863599" lvl="1" indent="-431800" algn="l">
              <a:lnSpc>
                <a:spcPts val="4799"/>
              </a:lnSpc>
              <a:buFont typeface="Arial"/>
              <a:buChar char="•"/>
            </a:pPr>
            <a:r>
              <a:rPr lang="en-US" sz="3999">
                <a:solidFill>
                  <a:srgbClr val="FFFFFF"/>
                </a:solidFill>
                <a:latin typeface="Gidole"/>
                <a:ea typeface="Gidole"/>
                <a:cs typeface="Gidole"/>
                <a:sym typeface="Gidole"/>
              </a:rPr>
              <a:t>Family Status</a:t>
            </a:r>
          </a:p>
          <a:p>
            <a:pPr marL="863599" lvl="1" indent="-431800" algn="l">
              <a:lnSpc>
                <a:spcPts val="4799"/>
              </a:lnSpc>
              <a:buFont typeface="Arial"/>
              <a:buChar char="•"/>
            </a:pPr>
            <a:r>
              <a:rPr lang="en-US" sz="3999">
                <a:solidFill>
                  <a:srgbClr val="FFFFFF"/>
                </a:solidFill>
                <a:latin typeface="Gidole"/>
                <a:ea typeface="Gidole"/>
                <a:cs typeface="Gidole"/>
                <a:sym typeface="Gidole"/>
              </a:rPr>
              <a:t>Disability</a:t>
            </a:r>
          </a:p>
          <a:p>
            <a:pPr marL="863599" lvl="1" indent="-431800" algn="l">
              <a:lnSpc>
                <a:spcPts val="4799"/>
              </a:lnSpc>
              <a:buFont typeface="Arial"/>
              <a:buChar char="•"/>
            </a:pPr>
            <a:r>
              <a:rPr lang="en-US" sz="3999">
                <a:solidFill>
                  <a:srgbClr val="FFFFFF"/>
                </a:solidFill>
                <a:latin typeface="Gidole"/>
                <a:ea typeface="Gidole"/>
                <a:cs typeface="Gidole"/>
                <a:sym typeface="Gidole"/>
              </a:rPr>
              <a:t>Sex</a:t>
            </a:r>
          </a:p>
          <a:p>
            <a:pPr marL="863599" lvl="1" indent="-431800" algn="l">
              <a:lnSpc>
                <a:spcPts val="4799"/>
              </a:lnSpc>
              <a:buFont typeface="Arial"/>
              <a:buChar char="•"/>
            </a:pPr>
            <a:r>
              <a:rPr lang="en-US" sz="3999">
                <a:solidFill>
                  <a:srgbClr val="FFFFFF"/>
                </a:solidFill>
                <a:latin typeface="Gidole"/>
                <a:ea typeface="Gidole"/>
                <a:cs typeface="Gidole"/>
                <a:sym typeface="Gidole"/>
              </a:rPr>
              <a:t>National Origin</a:t>
            </a:r>
          </a:p>
          <a:p>
            <a:pPr marL="863599" lvl="1" indent="-431800" algn="l">
              <a:lnSpc>
                <a:spcPts val="4799"/>
              </a:lnSpc>
              <a:buFont typeface="Arial"/>
              <a:buChar char="•"/>
            </a:pPr>
            <a:r>
              <a:rPr lang="en-US" sz="3999">
                <a:solidFill>
                  <a:srgbClr val="FFFFFF"/>
                </a:solidFill>
                <a:latin typeface="Gidole"/>
                <a:ea typeface="Gidole"/>
                <a:cs typeface="Gidole"/>
                <a:sym typeface="Gidole"/>
              </a:rPr>
              <a:t>Religion</a:t>
            </a:r>
          </a:p>
          <a:p>
            <a:pPr marL="863599" lvl="1" indent="-431800" algn="l">
              <a:lnSpc>
                <a:spcPts val="4799"/>
              </a:lnSpc>
              <a:buFont typeface="Arial"/>
              <a:buChar char="•"/>
            </a:pPr>
            <a:r>
              <a:rPr lang="en-US" sz="3999">
                <a:solidFill>
                  <a:srgbClr val="FFFFFF"/>
                </a:solidFill>
                <a:latin typeface="Gidole"/>
                <a:ea typeface="Gidole"/>
                <a:cs typeface="Gidole"/>
                <a:sym typeface="Gidole"/>
              </a:rPr>
              <a:t>Marital Status</a:t>
            </a:r>
          </a:p>
        </p:txBody>
      </p:sp>
      <p:sp>
        <p:nvSpPr>
          <p:cNvPr id="8" name="TextBox 8"/>
          <p:cNvSpPr txBox="1"/>
          <p:nvPr/>
        </p:nvSpPr>
        <p:spPr>
          <a:xfrm>
            <a:off x="8979980" y="4961448"/>
            <a:ext cx="8323561" cy="3609975"/>
          </a:xfrm>
          <a:prstGeom prst="rect">
            <a:avLst/>
          </a:prstGeom>
        </p:spPr>
        <p:txBody>
          <a:bodyPr lIns="0" tIns="0" rIns="0" bIns="0" rtlCol="0" anchor="t">
            <a:spAutoFit/>
          </a:bodyPr>
          <a:lstStyle/>
          <a:p>
            <a:pPr marL="863599" lvl="1" indent="-431800" algn="l">
              <a:lnSpc>
                <a:spcPts val="4799"/>
              </a:lnSpc>
              <a:buFont typeface="Arial"/>
              <a:buChar char="•"/>
            </a:pPr>
            <a:r>
              <a:rPr lang="en-US" sz="3999">
                <a:solidFill>
                  <a:srgbClr val="FFFFFF"/>
                </a:solidFill>
                <a:latin typeface="Gidole"/>
                <a:ea typeface="Gidole"/>
                <a:cs typeface="Gidole"/>
                <a:sym typeface="Gidole"/>
              </a:rPr>
              <a:t>Ancestry</a:t>
            </a:r>
          </a:p>
          <a:p>
            <a:pPr marL="863599" lvl="1" indent="-431800" algn="l">
              <a:lnSpc>
                <a:spcPts val="4799"/>
              </a:lnSpc>
              <a:buFont typeface="Arial"/>
              <a:buChar char="•"/>
            </a:pPr>
            <a:r>
              <a:rPr lang="en-US" sz="3999">
                <a:solidFill>
                  <a:srgbClr val="FFFFFF"/>
                </a:solidFill>
                <a:latin typeface="Gidole"/>
                <a:ea typeface="Gidole"/>
                <a:cs typeface="Gidole"/>
                <a:sym typeface="Gidole"/>
              </a:rPr>
              <a:t>Source of Income</a:t>
            </a:r>
          </a:p>
          <a:p>
            <a:pPr marL="863599" lvl="1" indent="-431800" algn="l">
              <a:lnSpc>
                <a:spcPts val="4799"/>
              </a:lnSpc>
              <a:buFont typeface="Arial"/>
              <a:buChar char="•"/>
            </a:pPr>
            <a:r>
              <a:rPr lang="en-US" sz="3999">
                <a:solidFill>
                  <a:srgbClr val="FFFFFF"/>
                </a:solidFill>
                <a:latin typeface="Gidole"/>
                <a:ea typeface="Gidole"/>
                <a:cs typeface="Gidole"/>
                <a:sym typeface="Gidole"/>
              </a:rPr>
              <a:t>Sexual Orientation</a:t>
            </a:r>
          </a:p>
          <a:p>
            <a:pPr marL="863599" lvl="1" indent="-431800" algn="l">
              <a:lnSpc>
                <a:spcPts val="4799"/>
              </a:lnSpc>
              <a:buFont typeface="Arial"/>
              <a:buChar char="•"/>
            </a:pPr>
            <a:r>
              <a:rPr lang="en-US" sz="3999">
                <a:solidFill>
                  <a:srgbClr val="FFFFFF"/>
                </a:solidFill>
                <a:latin typeface="Gidole"/>
                <a:ea typeface="Gidole"/>
                <a:cs typeface="Gidole"/>
                <a:sym typeface="Gidole"/>
              </a:rPr>
              <a:t>Age</a:t>
            </a:r>
          </a:p>
          <a:p>
            <a:pPr marL="863599" lvl="1" indent="-431800" algn="l">
              <a:lnSpc>
                <a:spcPts val="4799"/>
              </a:lnSpc>
              <a:buFont typeface="Arial"/>
              <a:buChar char="•"/>
            </a:pPr>
            <a:r>
              <a:rPr lang="en-US" sz="3999">
                <a:solidFill>
                  <a:srgbClr val="FFFFFF"/>
                </a:solidFill>
                <a:latin typeface="Gidole"/>
                <a:ea typeface="Gidole"/>
                <a:cs typeface="Gidole"/>
                <a:sym typeface="Gidole"/>
              </a:rPr>
              <a:t>Status as a victim of Domestic Abuse, Sexual Assault, or Stalking</a:t>
            </a:r>
          </a:p>
        </p:txBody>
      </p:sp>
      <p:sp>
        <p:nvSpPr>
          <p:cNvPr id="9" name="Freeform 9"/>
          <p:cNvSpPr/>
          <p:nvPr/>
        </p:nvSpPr>
        <p:spPr>
          <a:xfrm>
            <a:off x="14983632" y="9127477"/>
            <a:ext cx="2674887" cy="789092"/>
          </a:xfrm>
          <a:custGeom>
            <a:avLst/>
            <a:gdLst/>
            <a:ahLst/>
            <a:cxnLst/>
            <a:rect l="l" t="t" r="r" b="b"/>
            <a:pathLst>
              <a:path w="2674887" h="789092">
                <a:moveTo>
                  <a:pt x="0" y="0"/>
                </a:moveTo>
                <a:lnTo>
                  <a:pt x="2674886" y="0"/>
                </a:lnTo>
                <a:lnTo>
                  <a:pt x="2674886" y="789092"/>
                </a:lnTo>
                <a:lnTo>
                  <a:pt x="0" y="789092"/>
                </a:lnTo>
                <a:lnTo>
                  <a:pt x="0" y="0"/>
                </a:lnTo>
                <a:close/>
              </a:path>
            </a:pathLst>
          </a:custGeom>
          <a:blipFill>
            <a:blip r:embed="rId4"/>
            <a:stretch>
              <a:fillRect/>
            </a:stretch>
          </a:blipFill>
        </p:spPr>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1348238" y="8864483"/>
            <a:ext cx="21890488" cy="2150639"/>
            <a:chOff x="0" y="0"/>
            <a:chExt cx="2795400" cy="274635"/>
          </a:xfrm>
        </p:grpSpPr>
        <p:sp>
          <p:nvSpPr>
            <p:cNvPr id="3" name="Freeform 3"/>
            <p:cNvSpPr/>
            <p:nvPr/>
          </p:nvSpPr>
          <p:spPr>
            <a:xfrm>
              <a:off x="0" y="0"/>
              <a:ext cx="2795400" cy="274635"/>
            </a:xfrm>
            <a:custGeom>
              <a:avLst/>
              <a:gdLst/>
              <a:ahLst/>
              <a:cxnLst/>
              <a:rect l="l" t="t" r="r" b="b"/>
              <a:pathLst>
                <a:path w="2795400" h="274635">
                  <a:moveTo>
                    <a:pt x="0" y="0"/>
                  </a:moveTo>
                  <a:lnTo>
                    <a:pt x="2795400" y="0"/>
                  </a:lnTo>
                  <a:lnTo>
                    <a:pt x="2795400" y="274635"/>
                  </a:lnTo>
                  <a:lnTo>
                    <a:pt x="0" y="274635"/>
                  </a:lnTo>
                  <a:close/>
                </a:path>
              </a:pathLst>
            </a:custGeom>
            <a:solidFill>
              <a:srgbClr val="011C50"/>
            </a:solidFill>
          </p:spPr>
        </p:sp>
      </p:grpSp>
      <p:sp>
        <p:nvSpPr>
          <p:cNvPr id="4" name="TextBox 4"/>
          <p:cNvSpPr txBox="1"/>
          <p:nvPr/>
        </p:nvSpPr>
        <p:spPr>
          <a:xfrm>
            <a:off x="328372" y="289811"/>
            <a:ext cx="5249050" cy="790575"/>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FAIR HOUSING</a:t>
            </a:r>
          </a:p>
        </p:txBody>
      </p:sp>
      <p:sp>
        <p:nvSpPr>
          <p:cNvPr id="5" name="Freeform 5"/>
          <p:cNvSpPr/>
          <p:nvPr/>
        </p:nvSpPr>
        <p:spPr>
          <a:xfrm>
            <a:off x="15941912" y="9485126"/>
            <a:ext cx="2009714" cy="592866"/>
          </a:xfrm>
          <a:custGeom>
            <a:avLst/>
            <a:gdLst/>
            <a:ahLst/>
            <a:cxnLst/>
            <a:rect l="l" t="t" r="r" b="b"/>
            <a:pathLst>
              <a:path w="2009714" h="592866">
                <a:moveTo>
                  <a:pt x="0" y="0"/>
                </a:moveTo>
                <a:lnTo>
                  <a:pt x="2009714" y="0"/>
                </a:lnTo>
                <a:lnTo>
                  <a:pt x="2009714" y="592865"/>
                </a:lnTo>
                <a:lnTo>
                  <a:pt x="0" y="592865"/>
                </a:lnTo>
                <a:lnTo>
                  <a:pt x="0" y="0"/>
                </a:lnTo>
                <a:close/>
              </a:path>
            </a:pathLst>
          </a:custGeom>
          <a:blipFill>
            <a:blip r:embed="rId3"/>
            <a:stretch>
              <a:fillRect/>
            </a:stretch>
          </a:blipFill>
        </p:spPr>
      </p:sp>
      <p:pic>
        <p:nvPicPr>
          <p:cNvPr id="6" name="Picture 6"/>
          <p:cNvPicPr>
            <a:picLocks noChangeAspect="1"/>
          </p:cNvPicPr>
          <p:nvPr>
            <a:videoFile r:link="rId1"/>
          </p:nvPr>
        </p:nvPicPr>
        <p:blipFill>
          <a:blip r:embed="rId4"/>
          <a:stretch>
            <a:fillRect/>
          </a:stretch>
        </p:blipFill>
        <p:spPr>
          <a:xfrm>
            <a:off x="1866828" y="1111761"/>
            <a:ext cx="14554344" cy="8186817"/>
          </a:xfrm>
          <a:prstGeom prst="rect">
            <a:avLst/>
          </a:prstGeom>
        </p:spPr>
      </p:pic>
      <p:sp>
        <p:nvSpPr>
          <p:cNvPr id="7" name="TextBox 7"/>
          <p:cNvSpPr txBox="1"/>
          <p:nvPr/>
        </p:nvSpPr>
        <p:spPr>
          <a:xfrm>
            <a:off x="328372" y="8416256"/>
            <a:ext cx="1381166" cy="257175"/>
          </a:xfrm>
          <a:prstGeom prst="rect">
            <a:avLst/>
          </a:prstGeom>
        </p:spPr>
        <p:txBody>
          <a:bodyPr lIns="0" tIns="0" rIns="0" bIns="0" rtlCol="0" anchor="t">
            <a:spAutoFit/>
          </a:bodyPr>
          <a:lstStyle/>
          <a:p>
            <a:pPr algn="l">
              <a:lnSpc>
                <a:spcPts val="2160"/>
              </a:lnSpc>
            </a:pPr>
            <a:r>
              <a:rPr lang="en-US" sz="1800">
                <a:solidFill>
                  <a:srgbClr val="FFFFFF"/>
                </a:solidFill>
                <a:latin typeface="League Spartan"/>
                <a:ea typeface="League Spartan"/>
                <a:cs typeface="League Spartan"/>
                <a:sym typeface="League Spartan"/>
              </a:rPr>
              <a:t>3:00-4:47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5762" y="-1098369"/>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4108590" y="1991487"/>
            <a:ext cx="13791775" cy="4189195"/>
          </a:xfrm>
          <a:custGeom>
            <a:avLst/>
            <a:gdLst/>
            <a:ahLst/>
            <a:cxnLst/>
            <a:rect l="l" t="t" r="r" b="b"/>
            <a:pathLst>
              <a:path w="13791775" h="4189195">
                <a:moveTo>
                  <a:pt x="0" y="0"/>
                </a:moveTo>
                <a:lnTo>
                  <a:pt x="13791775" y="0"/>
                </a:lnTo>
                <a:lnTo>
                  <a:pt x="13791775" y="4189196"/>
                </a:lnTo>
                <a:lnTo>
                  <a:pt x="0" y="4189196"/>
                </a:lnTo>
                <a:lnTo>
                  <a:pt x="0" y="0"/>
                </a:lnTo>
                <a:close/>
              </a:path>
            </a:pathLst>
          </a:custGeom>
          <a:blipFill>
            <a:blip r:embed="rId6"/>
            <a:stretch>
              <a:fillRect/>
            </a:stretch>
          </a:blipFill>
        </p:spPr>
      </p:sp>
      <p:sp>
        <p:nvSpPr>
          <p:cNvPr id="6" name="TextBox 6"/>
          <p:cNvSpPr txBox="1"/>
          <p:nvPr/>
        </p:nvSpPr>
        <p:spPr>
          <a:xfrm>
            <a:off x="7473422" y="6611583"/>
            <a:ext cx="9990361" cy="2181225"/>
          </a:xfrm>
          <a:prstGeom prst="rect">
            <a:avLst/>
          </a:prstGeom>
        </p:spPr>
        <p:txBody>
          <a:bodyPr lIns="0" tIns="0" rIns="0" bIns="0" rtlCol="0" anchor="t">
            <a:spAutoFit/>
          </a:bodyPr>
          <a:lstStyle/>
          <a:p>
            <a:pPr algn="ctr">
              <a:lnSpc>
                <a:spcPts val="5759"/>
              </a:lnSpc>
            </a:pPr>
            <a:r>
              <a:rPr lang="en-US" sz="4799">
                <a:solidFill>
                  <a:srgbClr val="011C50"/>
                </a:solidFill>
                <a:latin typeface="Gidole"/>
                <a:ea typeface="Gidole"/>
                <a:cs typeface="Gidole"/>
                <a:sym typeface="Gidole"/>
              </a:rPr>
              <a:t>You Would Never Say “Doc-uh-tor” for Doctor, So Don'’t Say “Reel-uh-tor”!</a:t>
            </a:r>
          </a:p>
          <a:p>
            <a:pPr algn="ctr">
              <a:lnSpc>
                <a:spcPts val="5759"/>
              </a:lnSpc>
            </a:pPr>
            <a:endParaRPr lang="en-US" sz="4799">
              <a:solidFill>
                <a:srgbClr val="011C50"/>
              </a:solidFill>
              <a:latin typeface="Gidole"/>
              <a:ea typeface="Gidole"/>
              <a:cs typeface="Gidole"/>
              <a:sym typeface="Gidole"/>
            </a:endParaRPr>
          </a:p>
        </p:txBody>
      </p:sp>
      <p:sp>
        <p:nvSpPr>
          <p:cNvPr id="7" name="TextBox 7"/>
          <p:cNvSpPr txBox="1"/>
          <p:nvPr/>
        </p:nvSpPr>
        <p:spPr>
          <a:xfrm>
            <a:off x="4349571" y="1231392"/>
            <a:ext cx="6247702" cy="790575"/>
          </a:xfrm>
          <a:prstGeom prst="rect">
            <a:avLst/>
          </a:prstGeom>
        </p:spPr>
        <p:txBody>
          <a:bodyPr lIns="0" tIns="0" rIns="0" bIns="0" rtlCol="0" anchor="t">
            <a:spAutoFit/>
          </a:bodyPr>
          <a:lstStyle/>
          <a:p>
            <a:pPr algn="l">
              <a:lnSpc>
                <a:spcPts val="6240"/>
              </a:lnSpc>
            </a:pPr>
            <a:r>
              <a:rPr lang="en-US" sz="5200">
                <a:solidFill>
                  <a:srgbClr val="011C50"/>
                </a:solidFill>
                <a:latin typeface="League Spartan"/>
                <a:ea typeface="League Spartan"/>
                <a:cs typeface="League Spartan"/>
                <a:sym typeface="League Spartan"/>
              </a:rPr>
              <a:t>PRONUNCIATION</a:t>
            </a:r>
          </a:p>
        </p:txBody>
      </p:sp>
      <p:sp>
        <p:nvSpPr>
          <p:cNvPr id="8" name="TextBox 8"/>
          <p:cNvSpPr txBox="1"/>
          <p:nvPr/>
        </p:nvSpPr>
        <p:spPr>
          <a:xfrm>
            <a:off x="4349571" y="2265807"/>
            <a:ext cx="6247702" cy="485775"/>
          </a:xfrm>
          <a:prstGeom prst="rect">
            <a:avLst/>
          </a:prstGeom>
        </p:spPr>
        <p:txBody>
          <a:bodyPr lIns="0" tIns="0" rIns="0" bIns="0" rtlCol="0" anchor="t">
            <a:spAutoFit/>
          </a:bodyPr>
          <a:lstStyle/>
          <a:p>
            <a:pPr algn="l">
              <a:lnSpc>
                <a:spcPts val="3840"/>
              </a:lnSpc>
            </a:pPr>
            <a:endParaRPr/>
          </a:p>
        </p:txBody>
      </p:sp>
      <p:sp>
        <p:nvSpPr>
          <p:cNvPr id="9" name="Freeform 9"/>
          <p:cNvSpPr/>
          <p:nvPr/>
        </p:nvSpPr>
        <p:spPr>
          <a:xfrm>
            <a:off x="213457" y="9064723"/>
            <a:ext cx="3034423" cy="895155"/>
          </a:xfrm>
          <a:custGeom>
            <a:avLst/>
            <a:gdLst/>
            <a:ahLst/>
            <a:cxnLst/>
            <a:rect l="l" t="t" r="r" b="b"/>
            <a:pathLst>
              <a:path w="3034423" h="895155">
                <a:moveTo>
                  <a:pt x="0" y="0"/>
                </a:moveTo>
                <a:lnTo>
                  <a:pt x="3034423" y="0"/>
                </a:lnTo>
                <a:lnTo>
                  <a:pt x="3034423" y="895154"/>
                </a:lnTo>
                <a:lnTo>
                  <a:pt x="0" y="895154"/>
                </a:lnTo>
                <a:lnTo>
                  <a:pt x="0" y="0"/>
                </a:lnTo>
                <a:close/>
              </a:path>
            </a:pathLst>
          </a:custGeom>
          <a:blipFill>
            <a:blip r:embed="rId7"/>
            <a:stretch>
              <a:fillRect/>
            </a:stretch>
          </a:blipFill>
        </p:spPr>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039" y="-907384"/>
            <a:ext cx="6136947" cy="12683720"/>
          </a:xfrm>
          <a:prstGeom prst="rect">
            <a:avLst/>
          </a:prstGeom>
          <a:solidFill>
            <a:srgbClr val="011C50"/>
          </a:solidFill>
        </p:spPr>
      </p:sp>
      <p:sp>
        <p:nvSpPr>
          <p:cNvPr id="3" name="TextBox 3"/>
          <p:cNvSpPr txBox="1"/>
          <p:nvPr/>
        </p:nvSpPr>
        <p:spPr>
          <a:xfrm>
            <a:off x="522947" y="1137800"/>
            <a:ext cx="5194527" cy="790575"/>
          </a:xfrm>
          <a:prstGeom prst="rect">
            <a:avLst/>
          </a:prstGeom>
        </p:spPr>
        <p:txBody>
          <a:bodyPr lIns="0" tIns="0" rIns="0" bIns="0" rtlCol="0" anchor="t">
            <a:spAutoFit/>
          </a:bodyPr>
          <a:lstStyle/>
          <a:p>
            <a:pPr algn="l">
              <a:lnSpc>
                <a:spcPts val="6239"/>
              </a:lnSpc>
            </a:pPr>
            <a:r>
              <a:rPr lang="en-US" sz="5199">
                <a:solidFill>
                  <a:srgbClr val="FFFFFF"/>
                </a:solidFill>
                <a:latin typeface="League Spartan"/>
                <a:ea typeface="League Spartan"/>
                <a:cs typeface="League Spartan"/>
                <a:sym typeface="League Spartan"/>
              </a:rPr>
              <a:t>FAIR HOUSING</a:t>
            </a:r>
          </a:p>
        </p:txBody>
      </p:sp>
      <p:sp>
        <p:nvSpPr>
          <p:cNvPr id="4" name="TextBox 4"/>
          <p:cNvSpPr txBox="1"/>
          <p:nvPr/>
        </p:nvSpPr>
        <p:spPr>
          <a:xfrm>
            <a:off x="6662651" y="1090175"/>
            <a:ext cx="11027192" cy="7839076"/>
          </a:xfrm>
          <a:prstGeom prst="rect">
            <a:avLst/>
          </a:prstGeom>
        </p:spPr>
        <p:txBody>
          <a:bodyPr lIns="0" tIns="0" rIns="0" bIns="0" rtlCol="0" anchor="t">
            <a:spAutoFit/>
          </a:bodyPr>
          <a:lstStyle/>
          <a:p>
            <a:pPr algn="l">
              <a:lnSpc>
                <a:spcPts val="5979"/>
              </a:lnSpc>
            </a:pPr>
            <a:r>
              <a:rPr lang="en-US" sz="4599">
                <a:solidFill>
                  <a:srgbClr val="011C50"/>
                </a:solidFill>
                <a:latin typeface="Gidole"/>
                <a:ea typeface="Gidole"/>
                <a:cs typeface="Gidole"/>
                <a:sym typeface="Gidole"/>
              </a:rPr>
              <a:t>DESCRIBE THE PROPERTY, NOT THE PEOPLE</a:t>
            </a:r>
          </a:p>
          <a:p>
            <a:pPr algn="l">
              <a:lnSpc>
                <a:spcPts val="4599"/>
              </a:lnSpc>
            </a:pPr>
            <a:endParaRPr lang="en-US" sz="45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Printing or publishing any statement or advertisement that indicates a preference, limitation, or discrimination based on a protected class</a:t>
            </a:r>
          </a:p>
          <a:p>
            <a:pPr algn="l">
              <a:lnSpc>
                <a:spcPts val="5719"/>
              </a:lnSpc>
            </a:pPr>
            <a:endParaRPr lang="en-US" sz="4399">
              <a:solidFill>
                <a:srgbClr val="011C50"/>
              </a:solidFill>
              <a:latin typeface="Gidole"/>
              <a:ea typeface="Gidole"/>
              <a:cs typeface="Gidole"/>
              <a:sym typeface="Gidole"/>
            </a:endParaRPr>
          </a:p>
          <a:p>
            <a:pPr marL="949951" lvl="1" indent="-474975" algn="l">
              <a:lnSpc>
                <a:spcPts val="5719"/>
              </a:lnSpc>
              <a:buFont typeface="Arial"/>
              <a:buChar char="•"/>
            </a:pPr>
            <a:r>
              <a:rPr lang="en-US" sz="4399">
                <a:solidFill>
                  <a:srgbClr val="011C50"/>
                </a:solidFill>
                <a:latin typeface="Gidole"/>
                <a:ea typeface="Gidole"/>
                <a:cs typeface="Gidole"/>
                <a:sym typeface="Gidole"/>
              </a:rPr>
              <a:t>Always describe the features of the property and avoid describing the ‘prospects’  you may think would be potential buyers/renters</a:t>
            </a:r>
          </a:p>
        </p:txBody>
      </p:sp>
      <p:sp>
        <p:nvSpPr>
          <p:cNvPr id="5" name="Freeform 5"/>
          <p:cNvSpPr/>
          <p:nvPr/>
        </p:nvSpPr>
        <p:spPr>
          <a:xfrm>
            <a:off x="1448222" y="9072716"/>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2"/>
            <a:stretch>
              <a:fillRect/>
            </a:stretch>
          </a:blipFill>
        </p:spPr>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sp>
        <p:nvSpPr>
          <p:cNvPr id="2" name="AutoShape 2"/>
          <p:cNvSpPr/>
          <p:nvPr/>
        </p:nvSpPr>
        <p:spPr>
          <a:xfrm>
            <a:off x="-50801" y="-412750"/>
            <a:ext cx="12370523" cy="11112500"/>
          </a:xfrm>
          <a:prstGeom prst="rect">
            <a:avLst/>
          </a:prstGeom>
          <a:solidFill>
            <a:srgbClr val="FFFFFF"/>
          </a:solidFill>
        </p:spPr>
      </p:sp>
      <p:sp>
        <p:nvSpPr>
          <p:cNvPr id="3" name="TextBox 3"/>
          <p:cNvSpPr txBox="1"/>
          <p:nvPr/>
        </p:nvSpPr>
        <p:spPr>
          <a:xfrm>
            <a:off x="12755396" y="1028700"/>
            <a:ext cx="5210256" cy="790575"/>
          </a:xfrm>
          <a:prstGeom prst="rect">
            <a:avLst/>
          </a:prstGeom>
        </p:spPr>
        <p:txBody>
          <a:bodyPr lIns="0" tIns="0" rIns="0" bIns="0" rtlCol="0" anchor="t">
            <a:spAutoFit/>
          </a:bodyPr>
          <a:lstStyle/>
          <a:p>
            <a:pPr algn="r">
              <a:lnSpc>
                <a:spcPts val="6239"/>
              </a:lnSpc>
            </a:pPr>
            <a:r>
              <a:rPr lang="en-US" sz="5199">
                <a:solidFill>
                  <a:srgbClr val="FFFFFF"/>
                </a:solidFill>
                <a:latin typeface="League Spartan"/>
                <a:ea typeface="League Spartan"/>
                <a:cs typeface="League Spartan"/>
                <a:sym typeface="League Spartan"/>
              </a:rPr>
              <a:t>FAIR HOUSING</a:t>
            </a:r>
          </a:p>
        </p:txBody>
      </p:sp>
      <p:sp>
        <p:nvSpPr>
          <p:cNvPr id="4" name="TextBox 4"/>
          <p:cNvSpPr txBox="1"/>
          <p:nvPr/>
        </p:nvSpPr>
        <p:spPr>
          <a:xfrm>
            <a:off x="534803" y="272097"/>
            <a:ext cx="11406649" cy="9645650"/>
          </a:xfrm>
          <a:prstGeom prst="rect">
            <a:avLst/>
          </a:prstGeom>
        </p:spPr>
        <p:txBody>
          <a:bodyPr lIns="0" tIns="0" rIns="0" bIns="0" rtlCol="0" anchor="t">
            <a:spAutoFit/>
          </a:bodyPr>
          <a:lstStyle/>
          <a:p>
            <a:pPr algn="l">
              <a:lnSpc>
                <a:spcPts val="5199"/>
              </a:lnSpc>
            </a:pPr>
            <a:r>
              <a:rPr lang="en-US" sz="3999">
                <a:solidFill>
                  <a:srgbClr val="011C50"/>
                </a:solidFill>
                <a:latin typeface="Gidole"/>
                <a:ea typeface="Gidole"/>
                <a:cs typeface="Gidole"/>
                <a:sym typeface="Gidole"/>
              </a:rPr>
              <a:t>DISABILITY: #1 FAIR HOUSING COMPLAINT IN WISCONSIN</a:t>
            </a:r>
          </a:p>
          <a:p>
            <a:pPr algn="l">
              <a:lnSpc>
                <a:spcPts val="3599"/>
              </a:lnSpc>
            </a:pPr>
            <a:endParaRPr lang="en-US" sz="3999">
              <a:solidFill>
                <a:srgbClr val="011C50"/>
              </a:solidFill>
              <a:latin typeface="Gidole"/>
              <a:ea typeface="Gidole"/>
              <a:cs typeface="Gidole"/>
              <a:sym typeface="Gidole"/>
            </a:endParaRPr>
          </a:p>
          <a:p>
            <a:pPr marL="863593" lvl="1" indent="-431796" algn="l">
              <a:lnSpc>
                <a:spcPts val="5199"/>
              </a:lnSpc>
              <a:buFont typeface="Arial"/>
              <a:buChar char="•"/>
            </a:pPr>
            <a:r>
              <a:rPr lang="en-US" sz="3999">
                <a:solidFill>
                  <a:srgbClr val="011C50"/>
                </a:solidFill>
                <a:latin typeface="Gidole"/>
                <a:ea typeface="Gidole"/>
                <a:cs typeface="Gidole"/>
                <a:sym typeface="Gidole"/>
              </a:rPr>
              <a:t>Federal Fair Housing Act protects the right of people with disabilities to keep support or companion animals, even when a condo rule or policy explicitly prohibits larger pets by weight. </a:t>
            </a:r>
          </a:p>
          <a:p>
            <a:pPr algn="l">
              <a:lnSpc>
                <a:spcPts val="5199"/>
              </a:lnSpc>
            </a:pPr>
            <a:endParaRPr lang="en-US" sz="3999">
              <a:solidFill>
                <a:srgbClr val="011C50"/>
              </a:solidFill>
              <a:latin typeface="Gidole"/>
              <a:ea typeface="Gidole"/>
              <a:cs typeface="Gidole"/>
              <a:sym typeface="Gidole"/>
            </a:endParaRPr>
          </a:p>
          <a:p>
            <a:pPr marL="863593" lvl="1" indent="-431796" algn="l">
              <a:lnSpc>
                <a:spcPts val="5199"/>
              </a:lnSpc>
              <a:buFont typeface="Arial"/>
              <a:buChar char="•"/>
            </a:pPr>
            <a:r>
              <a:rPr lang="en-US" sz="3999">
                <a:solidFill>
                  <a:srgbClr val="011C50"/>
                </a:solidFill>
                <a:latin typeface="Gidole"/>
                <a:ea typeface="Gidole"/>
                <a:cs typeface="Gidole"/>
                <a:sym typeface="Gidole"/>
              </a:rPr>
              <a:t>It is unlawful for a landlord to refuse to allow a reasonable modification to the premises when such modification may be necessary to afford persons with disabilities full enjoyment of the premises. i.e. widening doorways, adding a ramp, lowering counter heights, installing grab bars, etc.</a:t>
            </a:r>
          </a:p>
        </p:txBody>
      </p:sp>
      <p:sp>
        <p:nvSpPr>
          <p:cNvPr id="5" name="Freeform 5"/>
          <p:cNvSpPr/>
          <p:nvPr/>
        </p:nvSpPr>
        <p:spPr>
          <a:xfrm>
            <a:off x="13843313" y="9072716"/>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2"/>
            <a:stretch>
              <a:fillRect/>
            </a:stretch>
          </a:blipFill>
        </p:spPr>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5762" y="-1098369"/>
            <a:ext cx="22311063" cy="21221337"/>
            <a:chOff x="0" y="0"/>
            <a:chExt cx="29748084" cy="28295116"/>
          </a:xfrm>
        </p:grpSpPr>
        <p:sp>
          <p:nvSpPr>
            <p:cNvPr id="3" name="Freeform 3"/>
            <p:cNvSpPr/>
            <p:nvPr/>
          </p:nvSpPr>
          <p:spPr>
            <a:xfrm rot="-2405687">
              <a:off x="6722477" y="37119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4" name="Freeform 4"/>
            <p:cNvSpPr/>
            <p:nvPr/>
          </p:nvSpPr>
          <p:spPr>
            <a:xfrm rot="-2405687">
              <a:off x="4216345" y="4626370"/>
              <a:ext cx="18809262" cy="19956776"/>
            </a:xfrm>
            <a:custGeom>
              <a:avLst/>
              <a:gdLst/>
              <a:ahLst/>
              <a:cxnLst/>
              <a:rect l="l" t="t" r="r" b="b"/>
              <a:pathLst>
                <a:path w="18809262" h="19956776">
                  <a:moveTo>
                    <a:pt x="0" y="0"/>
                  </a:moveTo>
                  <a:lnTo>
                    <a:pt x="18809262" y="0"/>
                  </a:lnTo>
                  <a:lnTo>
                    <a:pt x="18809262" y="19956776"/>
                  </a:lnTo>
                  <a:lnTo>
                    <a:pt x="0" y="19956776"/>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grpSp>
      <p:sp>
        <p:nvSpPr>
          <p:cNvPr id="5" name="TextBox 5"/>
          <p:cNvSpPr txBox="1"/>
          <p:nvPr/>
        </p:nvSpPr>
        <p:spPr>
          <a:xfrm>
            <a:off x="94739" y="1422082"/>
            <a:ext cx="4948662" cy="485775"/>
          </a:xfrm>
          <a:prstGeom prst="rect">
            <a:avLst/>
          </a:prstGeom>
        </p:spPr>
        <p:txBody>
          <a:bodyPr lIns="0" tIns="0" rIns="0" bIns="0" rtlCol="0" anchor="t">
            <a:spAutoFit/>
          </a:bodyPr>
          <a:lstStyle/>
          <a:p>
            <a:pPr algn="l">
              <a:lnSpc>
                <a:spcPts val="3840"/>
              </a:lnSpc>
            </a:pPr>
            <a:endParaRPr/>
          </a:p>
        </p:txBody>
      </p:sp>
      <p:sp>
        <p:nvSpPr>
          <p:cNvPr id="6" name="TextBox 6"/>
          <p:cNvSpPr txBox="1"/>
          <p:nvPr/>
        </p:nvSpPr>
        <p:spPr>
          <a:xfrm>
            <a:off x="412640" y="341805"/>
            <a:ext cx="7131160" cy="790575"/>
          </a:xfrm>
          <a:prstGeom prst="rect">
            <a:avLst/>
          </a:prstGeom>
        </p:spPr>
        <p:txBody>
          <a:bodyPr wrap="square" lIns="0" tIns="0" rIns="0" bIns="0" rtlCol="0" anchor="t">
            <a:spAutoFit/>
          </a:bodyPr>
          <a:lstStyle/>
          <a:p>
            <a:pPr algn="l">
              <a:lnSpc>
                <a:spcPts val="6240"/>
              </a:lnSpc>
              <a:spcBef>
                <a:spcPct val="0"/>
              </a:spcBef>
            </a:pPr>
            <a:r>
              <a:rPr lang="en-US" sz="5200" dirty="0">
                <a:solidFill>
                  <a:srgbClr val="000000"/>
                </a:solidFill>
                <a:latin typeface="League Spartan"/>
                <a:ea typeface="League Spartan"/>
                <a:cs typeface="League Spartan"/>
                <a:sym typeface="League Spartan"/>
              </a:rPr>
              <a:t>FAIR HOUSING</a:t>
            </a:r>
          </a:p>
        </p:txBody>
      </p:sp>
      <p:pic>
        <p:nvPicPr>
          <p:cNvPr id="7" name="Picture 7"/>
          <p:cNvPicPr>
            <a:picLocks noChangeAspect="1"/>
          </p:cNvPicPr>
          <p:nvPr>
            <a:videoFile r:link="rId1"/>
          </p:nvPr>
        </p:nvPicPr>
        <p:blipFill>
          <a:blip r:embed="rId7"/>
          <a:stretch>
            <a:fillRect/>
          </a:stretch>
        </p:blipFill>
        <p:spPr>
          <a:xfrm>
            <a:off x="1608826" y="1141905"/>
            <a:ext cx="15070349" cy="8477070"/>
          </a:xfrm>
          <a:prstGeom prst="rect">
            <a:avLst/>
          </a:prstGeom>
        </p:spPr>
      </p:pic>
      <p:sp>
        <p:nvSpPr>
          <p:cNvPr id="8" name="Freeform 8"/>
          <p:cNvSpPr/>
          <p:nvPr/>
        </p:nvSpPr>
        <p:spPr>
          <a:xfrm>
            <a:off x="94739" y="9512300"/>
            <a:ext cx="2142042" cy="631903"/>
          </a:xfrm>
          <a:custGeom>
            <a:avLst/>
            <a:gdLst/>
            <a:ahLst/>
            <a:cxnLst/>
            <a:rect l="l" t="t" r="r" b="b"/>
            <a:pathLst>
              <a:path w="2142042" h="631903">
                <a:moveTo>
                  <a:pt x="0" y="0"/>
                </a:moveTo>
                <a:lnTo>
                  <a:pt x="2142042" y="0"/>
                </a:lnTo>
                <a:lnTo>
                  <a:pt x="2142042" y="631902"/>
                </a:lnTo>
                <a:lnTo>
                  <a:pt x="0" y="631902"/>
                </a:lnTo>
                <a:lnTo>
                  <a:pt x="0" y="0"/>
                </a:lnTo>
                <a:close/>
              </a:path>
            </a:pathLst>
          </a:custGeom>
          <a:blipFill>
            <a:blip r:embed="rId8"/>
            <a:stretch>
              <a:fillRect/>
            </a:stretch>
          </a:blipFill>
        </p:spPr>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2047899" y="-2157747"/>
            <a:ext cx="9201199" cy="9700295"/>
            <a:chOff x="0" y="0"/>
            <a:chExt cx="12268265" cy="12933727"/>
          </a:xfrm>
        </p:grpSpPr>
        <p:sp>
          <p:nvSpPr>
            <p:cNvPr id="3" name="Freeform 3"/>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sp>
          <p:nvSpPr>
            <p:cNvPr id="4" name="Freeform 4"/>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sp>
      </p:grpSp>
      <p:pic>
        <p:nvPicPr>
          <p:cNvPr id="5" name="Picture 5"/>
          <p:cNvPicPr>
            <a:picLocks noChangeAspect="1"/>
          </p:cNvPicPr>
          <p:nvPr>
            <a:videoFile r:link="rId1"/>
          </p:nvPr>
        </p:nvPicPr>
        <p:blipFill>
          <a:blip r:embed="rId5"/>
          <a:stretch>
            <a:fillRect/>
          </a:stretch>
        </p:blipFill>
        <p:spPr>
          <a:xfrm>
            <a:off x="5718669" y="3205939"/>
            <a:ext cx="11798270" cy="6636526"/>
          </a:xfrm>
          <a:prstGeom prst="rect">
            <a:avLst/>
          </a:prstGeom>
        </p:spPr>
      </p:pic>
      <p:sp>
        <p:nvSpPr>
          <p:cNvPr id="6" name="Freeform 6"/>
          <p:cNvSpPr/>
          <p:nvPr/>
        </p:nvSpPr>
        <p:spPr>
          <a:xfrm>
            <a:off x="1567677" y="3497489"/>
            <a:ext cx="2198647" cy="2610893"/>
          </a:xfrm>
          <a:custGeom>
            <a:avLst/>
            <a:gdLst/>
            <a:ahLst/>
            <a:cxnLst/>
            <a:rect l="l" t="t" r="r" b="b"/>
            <a:pathLst>
              <a:path w="2198647" h="2610893">
                <a:moveTo>
                  <a:pt x="0" y="0"/>
                </a:moveTo>
                <a:lnTo>
                  <a:pt x="2198647" y="0"/>
                </a:lnTo>
                <a:lnTo>
                  <a:pt x="2198647" y="2610893"/>
                </a:lnTo>
                <a:lnTo>
                  <a:pt x="0" y="2610893"/>
                </a:lnTo>
                <a:lnTo>
                  <a:pt x="0" y="0"/>
                </a:lnTo>
                <a:close/>
              </a:path>
            </a:pathLst>
          </a:custGeom>
          <a:blipFill>
            <a:blip r:embed="rId6"/>
            <a:stretch>
              <a:fillRect/>
            </a:stretch>
          </a:blipFill>
        </p:spPr>
      </p:sp>
      <p:sp>
        <p:nvSpPr>
          <p:cNvPr id="7" name="TextBox 7"/>
          <p:cNvSpPr txBox="1"/>
          <p:nvPr/>
        </p:nvSpPr>
        <p:spPr>
          <a:xfrm>
            <a:off x="1028700" y="996247"/>
            <a:ext cx="16519850" cy="1647717"/>
          </a:xfrm>
          <a:prstGeom prst="rect">
            <a:avLst/>
          </a:prstGeom>
        </p:spPr>
        <p:txBody>
          <a:bodyPr lIns="0" tIns="0" rIns="0" bIns="0" rtlCol="0" anchor="t">
            <a:spAutoFit/>
          </a:bodyPr>
          <a:lstStyle/>
          <a:p>
            <a:pPr algn="l">
              <a:lnSpc>
                <a:spcPts val="3240"/>
              </a:lnSpc>
            </a:pPr>
            <a:r>
              <a:rPr lang="en-US" sz="2700" u="sng">
                <a:solidFill>
                  <a:srgbClr val="FFFFFF"/>
                </a:solidFill>
                <a:latin typeface="Gidole"/>
                <a:ea typeface="Gidole"/>
                <a:cs typeface="Gidole"/>
                <a:sym typeface="Gidole"/>
              </a:rPr>
              <a:t>MISSION:</a:t>
            </a:r>
            <a:r>
              <a:rPr lang="en-US" sz="2700">
                <a:solidFill>
                  <a:srgbClr val="FFFFFF"/>
                </a:solidFill>
                <a:latin typeface="Gidole"/>
                <a:ea typeface="Gidole"/>
                <a:cs typeface="Gidole"/>
                <a:sym typeface="Gidole"/>
              </a:rPr>
              <a:t> The Home Buyer’s Round Table of Dane County is a collaboration of housing industry representatives that promote homeownership through education and counseling to low and moderate income families. We believe homeownership will increase family stability and financial security, stabilize and strengthen communities and neighborhoods, generate jobs and stimulate economic growth.</a:t>
            </a:r>
          </a:p>
        </p:txBody>
      </p:sp>
      <p:sp>
        <p:nvSpPr>
          <p:cNvPr id="8" name="TextBox 8"/>
          <p:cNvSpPr txBox="1"/>
          <p:nvPr/>
        </p:nvSpPr>
        <p:spPr>
          <a:xfrm>
            <a:off x="403102" y="6679620"/>
            <a:ext cx="4527798" cy="257175"/>
          </a:xfrm>
          <a:prstGeom prst="rect">
            <a:avLst/>
          </a:prstGeom>
        </p:spPr>
        <p:txBody>
          <a:bodyPr lIns="0" tIns="0" rIns="0" bIns="0" rtlCol="0" anchor="t">
            <a:spAutoFit/>
          </a:bodyPr>
          <a:lstStyle/>
          <a:p>
            <a:pPr algn="ctr">
              <a:lnSpc>
                <a:spcPts val="2160"/>
              </a:lnSpc>
              <a:spcBef>
                <a:spcPct val="0"/>
              </a:spcBef>
            </a:pPr>
            <a:r>
              <a:rPr lang="en-US" sz="1800" b="1" u="sng">
                <a:solidFill>
                  <a:srgbClr val="FFFFFF"/>
                </a:solidFill>
                <a:latin typeface="League Spartan"/>
                <a:ea typeface="League Spartan"/>
                <a:cs typeface="League Spartan"/>
                <a:sym typeface="League Spartan"/>
                <a:hlinkClick r:id="rId7" tooltip="http://homebuyersroundtable.org"/>
              </a:rPr>
              <a:t>Visit us at homebuyersroundtable.org</a:t>
            </a:r>
          </a:p>
        </p:txBody>
      </p:sp>
      <p:sp>
        <p:nvSpPr>
          <p:cNvPr id="9" name="Freeform 9"/>
          <p:cNvSpPr/>
          <p:nvPr/>
        </p:nvSpPr>
        <p:spPr>
          <a:xfrm>
            <a:off x="608950" y="9165911"/>
            <a:ext cx="2293403" cy="676554"/>
          </a:xfrm>
          <a:custGeom>
            <a:avLst/>
            <a:gdLst/>
            <a:ahLst/>
            <a:cxnLst/>
            <a:rect l="l" t="t" r="r" b="b"/>
            <a:pathLst>
              <a:path w="2293403" h="676554">
                <a:moveTo>
                  <a:pt x="0" y="0"/>
                </a:moveTo>
                <a:lnTo>
                  <a:pt x="2293403" y="0"/>
                </a:lnTo>
                <a:lnTo>
                  <a:pt x="2293403" y="676554"/>
                </a:lnTo>
                <a:lnTo>
                  <a:pt x="0" y="676554"/>
                </a:lnTo>
                <a:lnTo>
                  <a:pt x="0" y="0"/>
                </a:lnTo>
                <a:close/>
              </a:path>
            </a:pathLst>
          </a:custGeom>
          <a:blipFill>
            <a:blip r:embed="rId8"/>
            <a:stretch>
              <a:fillRect/>
            </a:stretch>
          </a:blipFill>
        </p:spPr>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8238" y="8864483"/>
            <a:ext cx="21890488" cy="2150639"/>
            <a:chOff x="0" y="0"/>
            <a:chExt cx="2795400" cy="274635"/>
          </a:xfrm>
        </p:grpSpPr>
        <p:sp>
          <p:nvSpPr>
            <p:cNvPr id="3" name="Freeform 3"/>
            <p:cNvSpPr/>
            <p:nvPr/>
          </p:nvSpPr>
          <p:spPr>
            <a:xfrm>
              <a:off x="0" y="0"/>
              <a:ext cx="2795400" cy="274635"/>
            </a:xfrm>
            <a:custGeom>
              <a:avLst/>
              <a:gdLst/>
              <a:ahLst/>
              <a:cxnLst/>
              <a:rect l="l" t="t" r="r" b="b"/>
              <a:pathLst>
                <a:path w="2795400" h="274635">
                  <a:moveTo>
                    <a:pt x="0" y="0"/>
                  </a:moveTo>
                  <a:lnTo>
                    <a:pt x="2795400" y="0"/>
                  </a:lnTo>
                  <a:lnTo>
                    <a:pt x="2795400" y="274635"/>
                  </a:lnTo>
                  <a:lnTo>
                    <a:pt x="0" y="274635"/>
                  </a:lnTo>
                  <a:close/>
                </a:path>
              </a:pathLst>
            </a:custGeom>
            <a:solidFill>
              <a:srgbClr val="011C50"/>
            </a:solidFill>
          </p:spPr>
        </p:sp>
      </p:grpSp>
      <p:sp>
        <p:nvSpPr>
          <p:cNvPr id="4" name="TextBox 4"/>
          <p:cNvSpPr txBox="1"/>
          <p:nvPr/>
        </p:nvSpPr>
        <p:spPr>
          <a:xfrm>
            <a:off x="3668373" y="2189797"/>
            <a:ext cx="10951255" cy="4011931"/>
          </a:xfrm>
          <a:prstGeom prst="rect">
            <a:avLst/>
          </a:prstGeom>
        </p:spPr>
        <p:txBody>
          <a:bodyPr lIns="0" tIns="0" rIns="0" bIns="0" rtlCol="0" anchor="t">
            <a:spAutoFit/>
          </a:bodyPr>
          <a:lstStyle/>
          <a:p>
            <a:pPr algn="ctr">
              <a:lnSpc>
                <a:spcPts val="10799"/>
              </a:lnSpc>
            </a:pPr>
            <a:r>
              <a:rPr lang="en-US" sz="7199">
                <a:solidFill>
                  <a:srgbClr val="011C50"/>
                </a:solidFill>
                <a:latin typeface="League Spartan"/>
                <a:ea typeface="League Spartan"/>
                <a:cs typeface="League Spartan"/>
                <a:sym typeface="League Spartan"/>
              </a:rPr>
              <a:t>THE REALTOR® PLEDGE</a:t>
            </a:r>
          </a:p>
          <a:p>
            <a:pPr algn="ctr">
              <a:lnSpc>
                <a:spcPts val="10799"/>
              </a:lnSpc>
            </a:pPr>
            <a:r>
              <a:rPr lang="en-US" sz="7199">
                <a:solidFill>
                  <a:srgbClr val="011C50"/>
                </a:solidFill>
                <a:latin typeface="League Spartan"/>
                <a:ea typeface="League Spartan"/>
                <a:cs typeface="League Spartan"/>
                <a:sym typeface="League Spartan"/>
              </a:rPr>
              <a:t>with</a:t>
            </a:r>
          </a:p>
          <a:p>
            <a:pPr algn="ctr">
              <a:lnSpc>
                <a:spcPts val="10799"/>
              </a:lnSpc>
            </a:pPr>
            <a:r>
              <a:rPr lang="en-US" sz="7199">
                <a:solidFill>
                  <a:srgbClr val="011C50"/>
                </a:solidFill>
                <a:latin typeface="League Spartan"/>
                <a:ea typeface="League Spartan"/>
                <a:cs typeface="League Spartan"/>
                <a:sym typeface="League Spartan"/>
              </a:rPr>
              <a:t>RASCW President</a:t>
            </a:r>
          </a:p>
        </p:txBody>
      </p:sp>
      <p:sp>
        <p:nvSpPr>
          <p:cNvPr id="5" name="Freeform 5"/>
          <p:cNvSpPr/>
          <p:nvPr/>
        </p:nvSpPr>
        <p:spPr>
          <a:xfrm>
            <a:off x="7626788" y="9171287"/>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2"/>
            <a:stretch>
              <a:fillRect/>
            </a:stretch>
          </a:blipFill>
        </p:spPr>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81254" y="0"/>
            <a:ext cx="4206746" cy="10287000"/>
            <a:chOff x="0" y="0"/>
            <a:chExt cx="1423023" cy="3479800"/>
          </a:xfrm>
        </p:grpSpPr>
        <p:sp>
          <p:nvSpPr>
            <p:cNvPr id="3" name="Freeform 3"/>
            <p:cNvSpPr/>
            <p:nvPr/>
          </p:nvSpPr>
          <p:spPr>
            <a:xfrm>
              <a:off x="0" y="0"/>
              <a:ext cx="1423023" cy="3479800"/>
            </a:xfrm>
            <a:custGeom>
              <a:avLst/>
              <a:gdLst/>
              <a:ahLst/>
              <a:cxnLst/>
              <a:rect l="l" t="t" r="r" b="b"/>
              <a:pathLst>
                <a:path w="1423023" h="3479800">
                  <a:moveTo>
                    <a:pt x="0" y="0"/>
                  </a:moveTo>
                  <a:lnTo>
                    <a:pt x="1423023" y="0"/>
                  </a:lnTo>
                  <a:lnTo>
                    <a:pt x="1423023" y="3479800"/>
                  </a:lnTo>
                  <a:lnTo>
                    <a:pt x="0" y="3479800"/>
                  </a:lnTo>
                  <a:close/>
                </a:path>
              </a:pathLst>
            </a:custGeom>
            <a:solidFill>
              <a:srgbClr val="011C50"/>
            </a:solidFill>
          </p:spPr>
        </p:sp>
      </p:grpSp>
      <p:grpSp>
        <p:nvGrpSpPr>
          <p:cNvPr id="4" name="Group 4"/>
          <p:cNvGrpSpPr/>
          <p:nvPr/>
        </p:nvGrpSpPr>
        <p:grpSpPr>
          <a:xfrm>
            <a:off x="10101691" y="2677679"/>
            <a:ext cx="12202208" cy="8169007"/>
            <a:chOff x="0" y="0"/>
            <a:chExt cx="16269610" cy="10892009"/>
          </a:xfrm>
        </p:grpSpPr>
        <p:sp>
          <p:nvSpPr>
            <p:cNvPr id="5" name="Freeform 5"/>
            <p:cNvSpPr/>
            <p:nvPr/>
          </p:nvSpPr>
          <p:spPr>
            <a:xfrm>
              <a:off x="0" y="0"/>
              <a:ext cx="16269610" cy="10778617"/>
            </a:xfrm>
            <a:custGeom>
              <a:avLst/>
              <a:gdLst/>
              <a:ahLst/>
              <a:cxnLst/>
              <a:rect l="l" t="t" r="r" b="b"/>
              <a:pathLst>
                <a:path w="16269610" h="10778617">
                  <a:moveTo>
                    <a:pt x="0" y="0"/>
                  </a:moveTo>
                  <a:lnTo>
                    <a:pt x="16269610" y="0"/>
                  </a:lnTo>
                  <a:lnTo>
                    <a:pt x="16269610" y="10778617"/>
                  </a:lnTo>
                  <a:lnTo>
                    <a:pt x="0" y="10778617"/>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042892" y="2009289"/>
              <a:ext cx="13407879" cy="8882720"/>
            </a:xfrm>
            <a:custGeom>
              <a:avLst/>
              <a:gdLst/>
              <a:ahLst/>
              <a:cxnLst/>
              <a:rect l="l" t="t" r="r" b="b"/>
              <a:pathLst>
                <a:path w="13407879" h="8882720">
                  <a:moveTo>
                    <a:pt x="0" y="0"/>
                  </a:moveTo>
                  <a:lnTo>
                    <a:pt x="13407879" y="0"/>
                  </a:lnTo>
                  <a:lnTo>
                    <a:pt x="13407879" y="8882720"/>
                  </a:lnTo>
                  <a:lnTo>
                    <a:pt x="0" y="888272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4081254" y="8663340"/>
            <a:ext cx="6690476" cy="2351782"/>
            <a:chOff x="0" y="0"/>
            <a:chExt cx="854369" cy="300321"/>
          </a:xfrm>
        </p:grpSpPr>
        <p:sp>
          <p:nvSpPr>
            <p:cNvPr id="8" name="Freeform 8"/>
            <p:cNvSpPr/>
            <p:nvPr/>
          </p:nvSpPr>
          <p:spPr>
            <a:xfrm>
              <a:off x="0" y="0"/>
              <a:ext cx="854369" cy="300321"/>
            </a:xfrm>
            <a:custGeom>
              <a:avLst/>
              <a:gdLst/>
              <a:ahLst/>
              <a:cxnLst/>
              <a:rect l="l" t="t" r="r" b="b"/>
              <a:pathLst>
                <a:path w="854369" h="300321">
                  <a:moveTo>
                    <a:pt x="0" y="0"/>
                  </a:moveTo>
                  <a:lnTo>
                    <a:pt x="854369" y="0"/>
                  </a:lnTo>
                  <a:lnTo>
                    <a:pt x="854369" y="300321"/>
                  </a:lnTo>
                  <a:lnTo>
                    <a:pt x="0" y="300321"/>
                  </a:lnTo>
                  <a:close/>
                </a:path>
              </a:pathLst>
            </a:custGeom>
            <a:solidFill>
              <a:srgbClr val="011C50"/>
            </a:solidFill>
          </p:spPr>
        </p:sp>
      </p:grpSp>
      <p:sp>
        <p:nvSpPr>
          <p:cNvPr id="9" name="TextBox 9"/>
          <p:cNvSpPr txBox="1"/>
          <p:nvPr/>
        </p:nvSpPr>
        <p:spPr>
          <a:xfrm>
            <a:off x="14353150" y="1028700"/>
            <a:ext cx="3662954" cy="2371725"/>
          </a:xfrm>
          <a:prstGeom prst="rect">
            <a:avLst/>
          </a:prstGeom>
        </p:spPr>
        <p:txBody>
          <a:bodyPr lIns="0" tIns="0" rIns="0" bIns="0" rtlCol="0" anchor="t">
            <a:spAutoFit/>
          </a:bodyPr>
          <a:lstStyle/>
          <a:p>
            <a:pPr algn="r">
              <a:lnSpc>
                <a:spcPts val="6240"/>
              </a:lnSpc>
            </a:pPr>
            <a:r>
              <a:rPr lang="en-US" sz="5200">
                <a:solidFill>
                  <a:srgbClr val="FFFFFF"/>
                </a:solidFill>
                <a:latin typeface="League Spartan"/>
                <a:ea typeface="League Spartan"/>
                <a:cs typeface="League Spartan"/>
                <a:sym typeface="League Spartan"/>
              </a:rPr>
              <a:t>THE</a:t>
            </a:r>
          </a:p>
          <a:p>
            <a:pPr algn="r">
              <a:lnSpc>
                <a:spcPts val="6240"/>
              </a:lnSpc>
            </a:pPr>
            <a:r>
              <a:rPr lang="en-US" sz="5200">
                <a:solidFill>
                  <a:srgbClr val="FFFFFF"/>
                </a:solidFill>
                <a:latin typeface="League Spartan"/>
                <a:ea typeface="League Spartan"/>
                <a:cs typeface="League Spartan"/>
                <a:sym typeface="League Spartan"/>
              </a:rPr>
              <a:t>REALTOR® PLEDGE</a:t>
            </a:r>
          </a:p>
        </p:txBody>
      </p:sp>
      <p:sp>
        <p:nvSpPr>
          <p:cNvPr id="10" name="TextBox 10"/>
          <p:cNvSpPr txBox="1"/>
          <p:nvPr/>
        </p:nvSpPr>
        <p:spPr>
          <a:xfrm>
            <a:off x="350397" y="367491"/>
            <a:ext cx="13307969" cy="9228456"/>
          </a:xfrm>
          <a:prstGeom prst="rect">
            <a:avLst/>
          </a:prstGeom>
        </p:spPr>
        <p:txBody>
          <a:bodyPr lIns="0" tIns="0" rIns="0" bIns="0" rtlCol="0" anchor="t">
            <a:spAutoFit/>
          </a:bodyPr>
          <a:lstStyle/>
          <a:p>
            <a:pPr algn="l">
              <a:lnSpc>
                <a:spcPts val="5979"/>
              </a:lnSpc>
            </a:pPr>
            <a:r>
              <a:rPr lang="en-US" sz="4599">
                <a:solidFill>
                  <a:srgbClr val="011C50"/>
                </a:solidFill>
                <a:latin typeface="Gidole"/>
                <a:ea typeface="Gidole"/>
                <a:cs typeface="Gidole"/>
                <a:sym typeface="Gidole"/>
              </a:rPr>
              <a:t>PLEASE STAND:</a:t>
            </a:r>
          </a:p>
          <a:p>
            <a:pPr algn="l">
              <a:lnSpc>
                <a:spcPts val="3899"/>
              </a:lnSpc>
            </a:pPr>
            <a:endParaRPr lang="en-US" sz="4599">
              <a:solidFill>
                <a:srgbClr val="011C50"/>
              </a:solidFill>
              <a:latin typeface="Gidole"/>
              <a:ea typeface="Gidole"/>
              <a:cs typeface="Gidole"/>
              <a:sym typeface="Gidole"/>
            </a:endParaRPr>
          </a:p>
          <a:p>
            <a:pPr marL="993130" lvl="1" indent="-496565" algn="l">
              <a:lnSpc>
                <a:spcPts val="5979"/>
              </a:lnSpc>
              <a:buFont typeface="Arial"/>
              <a:buChar char="•"/>
            </a:pPr>
            <a:r>
              <a:rPr lang="en-US" sz="4599">
                <a:solidFill>
                  <a:srgbClr val="011C50"/>
                </a:solidFill>
                <a:latin typeface="Gidole"/>
                <a:ea typeface="Gidole"/>
                <a:cs typeface="Gidole"/>
                <a:sym typeface="Gidole"/>
              </a:rPr>
              <a:t>“Do you affirm your full acceptance of the duties and responsibilities of membership and agree to uphold the bylaws and the ethical standards of the Realtors® Association of South Central Wisconsin?”</a:t>
            </a:r>
          </a:p>
          <a:p>
            <a:pPr algn="l">
              <a:lnSpc>
                <a:spcPts val="3249"/>
              </a:lnSpc>
            </a:pPr>
            <a:endParaRPr lang="en-US" sz="4599">
              <a:solidFill>
                <a:srgbClr val="011C50"/>
              </a:solidFill>
              <a:latin typeface="Gidole"/>
              <a:ea typeface="Gidole"/>
              <a:cs typeface="Gidole"/>
              <a:sym typeface="Gidole"/>
            </a:endParaRPr>
          </a:p>
          <a:p>
            <a:pPr marL="993130" lvl="1" indent="-496565" algn="l">
              <a:lnSpc>
                <a:spcPts val="5979"/>
              </a:lnSpc>
              <a:buFont typeface="Arial"/>
              <a:buChar char="•"/>
            </a:pPr>
            <a:r>
              <a:rPr lang="en-US" sz="4599">
                <a:solidFill>
                  <a:srgbClr val="011C50"/>
                </a:solidFill>
                <a:latin typeface="Gidole"/>
                <a:ea typeface="Gidole"/>
                <a:cs typeface="Gidole"/>
                <a:sym typeface="Gidole"/>
              </a:rPr>
              <a:t>If so, please signify by saying “I Do”</a:t>
            </a:r>
          </a:p>
          <a:p>
            <a:pPr algn="l">
              <a:lnSpc>
                <a:spcPts val="3249"/>
              </a:lnSpc>
            </a:pPr>
            <a:endParaRPr lang="en-US" sz="4599">
              <a:solidFill>
                <a:srgbClr val="011C50"/>
              </a:solidFill>
              <a:latin typeface="Gidole"/>
              <a:ea typeface="Gidole"/>
              <a:cs typeface="Gidole"/>
              <a:sym typeface="Gidole"/>
            </a:endParaRPr>
          </a:p>
          <a:p>
            <a:pPr marL="993130" lvl="1" indent="-496565" algn="l">
              <a:lnSpc>
                <a:spcPts val="5979"/>
              </a:lnSpc>
              <a:buFont typeface="Arial"/>
              <a:buChar char="•"/>
            </a:pPr>
            <a:r>
              <a:rPr lang="en-US" sz="4599">
                <a:solidFill>
                  <a:srgbClr val="011C50"/>
                </a:solidFill>
                <a:latin typeface="Gidole"/>
                <a:ea typeface="Gidole"/>
                <a:cs typeface="Gidole"/>
                <a:sym typeface="Gidole"/>
              </a:rPr>
              <a:t>Now I ask that you all recite the REALTOR® pledge together. </a:t>
            </a:r>
          </a:p>
          <a:p>
            <a:pPr algn="l">
              <a:lnSpc>
                <a:spcPts val="3249"/>
              </a:lnSpc>
            </a:pPr>
            <a:endParaRPr lang="en-US" sz="4599">
              <a:solidFill>
                <a:srgbClr val="011C50"/>
              </a:solidFill>
              <a:latin typeface="Gidole"/>
              <a:ea typeface="Gidole"/>
              <a:cs typeface="Gidole"/>
              <a:sym typeface="Gidole"/>
            </a:endParaRPr>
          </a:p>
          <a:p>
            <a:pPr marL="993130" lvl="1" indent="-496565" algn="l">
              <a:lnSpc>
                <a:spcPts val="5979"/>
              </a:lnSpc>
              <a:buFont typeface="Arial"/>
              <a:buChar char="•"/>
            </a:pPr>
            <a:r>
              <a:rPr lang="en-US" sz="4599">
                <a:solidFill>
                  <a:srgbClr val="011C50"/>
                </a:solidFill>
                <a:latin typeface="Gidole"/>
                <a:ea typeface="Gidole"/>
                <a:cs typeface="Gidole"/>
                <a:sym typeface="Gidole"/>
              </a:rPr>
              <a:t>Please raise your right hand and repeat after me:</a:t>
            </a:r>
          </a:p>
        </p:txBody>
      </p:sp>
      <p:sp>
        <p:nvSpPr>
          <p:cNvPr id="11" name="Freeform 11"/>
          <p:cNvSpPr/>
          <p:nvPr/>
        </p:nvSpPr>
        <p:spPr>
          <a:xfrm>
            <a:off x="14685583" y="8986444"/>
            <a:ext cx="3034423" cy="895155"/>
          </a:xfrm>
          <a:custGeom>
            <a:avLst/>
            <a:gdLst/>
            <a:ahLst/>
            <a:cxnLst/>
            <a:rect l="l" t="t" r="r" b="b"/>
            <a:pathLst>
              <a:path w="3034423" h="895155">
                <a:moveTo>
                  <a:pt x="0" y="0"/>
                </a:moveTo>
                <a:lnTo>
                  <a:pt x="3034423" y="0"/>
                </a:lnTo>
                <a:lnTo>
                  <a:pt x="3034423" y="895155"/>
                </a:lnTo>
                <a:lnTo>
                  <a:pt x="0" y="895155"/>
                </a:lnTo>
                <a:lnTo>
                  <a:pt x="0" y="0"/>
                </a:lnTo>
                <a:close/>
              </a:path>
            </a:pathLst>
          </a:custGeom>
          <a:blipFill>
            <a:blip r:embed="rId4"/>
            <a:stretch>
              <a:fillRect/>
            </a:stretch>
          </a:blipFill>
        </p:spPr>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01824"/>
            <a:ext cx="4376260" cy="10947400"/>
          </a:xfrm>
          <a:prstGeom prst="rect">
            <a:avLst/>
          </a:prstGeom>
          <a:solidFill>
            <a:srgbClr val="011C50"/>
          </a:solidFill>
        </p:spPr>
      </p:sp>
      <p:grpSp>
        <p:nvGrpSpPr>
          <p:cNvPr id="3" name="Group 3"/>
          <p:cNvGrpSpPr/>
          <p:nvPr/>
        </p:nvGrpSpPr>
        <p:grpSpPr>
          <a:xfrm>
            <a:off x="-372645" y="4892532"/>
            <a:ext cx="9718565" cy="4889428"/>
            <a:chOff x="0" y="0"/>
            <a:chExt cx="12958087" cy="6519237"/>
          </a:xfrm>
        </p:grpSpPr>
        <p:sp>
          <p:nvSpPr>
            <p:cNvPr id="4" name="Freeform 4"/>
            <p:cNvSpPr/>
            <p:nvPr/>
          </p:nvSpPr>
          <p:spPr>
            <a:xfrm>
              <a:off x="0" y="990997"/>
              <a:ext cx="12907287" cy="5528240"/>
            </a:xfrm>
            <a:custGeom>
              <a:avLst/>
              <a:gdLst/>
              <a:ahLst/>
              <a:cxnLst/>
              <a:rect l="l" t="t" r="r" b="b"/>
              <a:pathLst>
                <a:path w="12907287" h="5528240">
                  <a:moveTo>
                    <a:pt x="0" y="0"/>
                  </a:moveTo>
                  <a:lnTo>
                    <a:pt x="12907287" y="0"/>
                  </a:lnTo>
                  <a:lnTo>
                    <a:pt x="12907287"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7075"/>
              </a:stretch>
            </a:blipFill>
          </p:spPr>
        </p:sp>
        <p:sp>
          <p:nvSpPr>
            <p:cNvPr id="5" name="Freeform 5"/>
            <p:cNvSpPr/>
            <p:nvPr/>
          </p:nvSpPr>
          <p:spPr>
            <a:xfrm>
              <a:off x="8587" y="0"/>
              <a:ext cx="12949499" cy="5528240"/>
            </a:xfrm>
            <a:custGeom>
              <a:avLst/>
              <a:gdLst/>
              <a:ahLst/>
              <a:cxnLst/>
              <a:rect l="l" t="t" r="r" b="b"/>
              <a:pathLst>
                <a:path w="12949499" h="5528240">
                  <a:moveTo>
                    <a:pt x="0" y="0"/>
                  </a:moveTo>
                  <a:lnTo>
                    <a:pt x="12949500" y="0"/>
                  </a:lnTo>
                  <a:lnTo>
                    <a:pt x="12949500" y="5528240"/>
                  </a:lnTo>
                  <a:lnTo>
                    <a:pt x="0" y="5528240"/>
                  </a:lnTo>
                  <a:lnTo>
                    <a:pt x="0" y="0"/>
                  </a:lnTo>
                  <a:close/>
                </a:path>
              </a:pathLst>
            </a:custGeom>
            <a:blipFill>
              <a:blip r:embed="rId2">
                <a:alphaModFix amt="14000"/>
                <a:extLst>
                  <a:ext uri="{96DAC541-7B7A-43D3-8B79-37D633B846F1}">
                    <asvg:svgBlip xmlns:asvg="http://schemas.microsoft.com/office/drawing/2016/SVG/main" r:embed="rId3"/>
                  </a:ext>
                </a:extLst>
              </a:blip>
              <a:stretch>
                <a:fillRect r="-6726"/>
              </a:stretch>
            </a:blipFill>
          </p:spPr>
        </p:sp>
      </p:grpSp>
      <p:grpSp>
        <p:nvGrpSpPr>
          <p:cNvPr id="6" name="Group 6"/>
          <p:cNvGrpSpPr/>
          <p:nvPr/>
        </p:nvGrpSpPr>
        <p:grpSpPr>
          <a:xfrm>
            <a:off x="-1348238" y="8429391"/>
            <a:ext cx="5724499" cy="2585731"/>
            <a:chOff x="0" y="0"/>
            <a:chExt cx="731014" cy="330196"/>
          </a:xfrm>
        </p:grpSpPr>
        <p:sp>
          <p:nvSpPr>
            <p:cNvPr id="7" name="Freeform 7"/>
            <p:cNvSpPr/>
            <p:nvPr/>
          </p:nvSpPr>
          <p:spPr>
            <a:xfrm>
              <a:off x="0" y="0"/>
              <a:ext cx="731014" cy="330196"/>
            </a:xfrm>
            <a:custGeom>
              <a:avLst/>
              <a:gdLst/>
              <a:ahLst/>
              <a:cxnLst/>
              <a:rect l="l" t="t" r="r" b="b"/>
              <a:pathLst>
                <a:path w="731014" h="330196">
                  <a:moveTo>
                    <a:pt x="0" y="0"/>
                  </a:moveTo>
                  <a:lnTo>
                    <a:pt x="731014" y="0"/>
                  </a:lnTo>
                  <a:lnTo>
                    <a:pt x="731014" y="330196"/>
                  </a:lnTo>
                  <a:lnTo>
                    <a:pt x="0" y="330196"/>
                  </a:lnTo>
                  <a:close/>
                </a:path>
              </a:pathLst>
            </a:custGeom>
            <a:solidFill>
              <a:srgbClr val="011C50"/>
            </a:solidFill>
          </p:spPr>
        </p:sp>
      </p:grpSp>
      <p:sp>
        <p:nvSpPr>
          <p:cNvPr id="8" name="TextBox 8"/>
          <p:cNvSpPr txBox="1"/>
          <p:nvPr/>
        </p:nvSpPr>
        <p:spPr>
          <a:xfrm>
            <a:off x="4983551" y="790359"/>
            <a:ext cx="12520170" cy="8696758"/>
          </a:xfrm>
          <a:prstGeom prst="rect">
            <a:avLst/>
          </a:prstGeom>
        </p:spPr>
        <p:txBody>
          <a:bodyPr lIns="0" tIns="0" rIns="0" bIns="0" rtlCol="0" anchor="t">
            <a:spAutoFit/>
          </a:bodyPr>
          <a:lstStyle/>
          <a:p>
            <a:pPr marL="777240" lvl="1" indent="-388620" algn="l">
              <a:lnSpc>
                <a:spcPts val="4320"/>
              </a:lnSpc>
              <a:buFont typeface="Arial"/>
              <a:buChar char="•"/>
            </a:pPr>
            <a:r>
              <a:rPr lang="en-US" sz="3600">
                <a:solidFill>
                  <a:srgbClr val="011C50"/>
                </a:solidFill>
                <a:latin typeface="Gidole"/>
                <a:ea typeface="Gidole"/>
                <a:cs typeface="Gidole"/>
                <a:sym typeface="Gidole"/>
              </a:rPr>
              <a:t>I pledge myself to strive to be honorable and to abide by the Golden Rule;</a:t>
            </a:r>
          </a:p>
          <a:p>
            <a:pPr algn="l">
              <a:lnSpc>
                <a:spcPts val="4320"/>
              </a:lnSpc>
            </a:pPr>
            <a:endParaRPr lang="en-US" sz="3600">
              <a:solidFill>
                <a:srgbClr val="011C50"/>
              </a:solidFill>
              <a:latin typeface="Gidole"/>
              <a:ea typeface="Gidole"/>
              <a:cs typeface="Gidole"/>
              <a:sym typeface="Gidole"/>
            </a:endParaRPr>
          </a:p>
          <a:p>
            <a:pPr marL="777240" lvl="1" indent="-388620" algn="l">
              <a:lnSpc>
                <a:spcPts val="4320"/>
              </a:lnSpc>
              <a:buFont typeface="Arial"/>
              <a:buChar char="•"/>
            </a:pPr>
            <a:r>
              <a:rPr lang="en-US" sz="3600">
                <a:solidFill>
                  <a:srgbClr val="011C50"/>
                </a:solidFill>
                <a:latin typeface="Gidole"/>
                <a:ea typeface="Gidole"/>
                <a:cs typeface="Gidole"/>
                <a:sym typeface="Gidole"/>
              </a:rPr>
              <a:t>To strive to serve well my community, and through it, my country;</a:t>
            </a:r>
          </a:p>
          <a:p>
            <a:pPr algn="l">
              <a:lnSpc>
                <a:spcPts val="4320"/>
              </a:lnSpc>
            </a:pPr>
            <a:endParaRPr lang="en-US" sz="3600">
              <a:solidFill>
                <a:srgbClr val="011C50"/>
              </a:solidFill>
              <a:latin typeface="Gidole"/>
              <a:ea typeface="Gidole"/>
              <a:cs typeface="Gidole"/>
              <a:sym typeface="Gidole"/>
            </a:endParaRPr>
          </a:p>
          <a:p>
            <a:pPr marL="777240" lvl="1" indent="-388620" algn="l">
              <a:lnSpc>
                <a:spcPts val="4320"/>
              </a:lnSpc>
              <a:buFont typeface="Arial"/>
              <a:buChar char="•"/>
            </a:pPr>
            <a:r>
              <a:rPr lang="en-US" sz="3600">
                <a:solidFill>
                  <a:srgbClr val="011C50"/>
                </a:solidFill>
                <a:latin typeface="Gidole"/>
                <a:ea typeface="Gidole"/>
                <a:cs typeface="Gidole"/>
                <a:sym typeface="Gidole"/>
              </a:rPr>
              <a:t>To abide by the REALTORS'® Code of Ethics and to strive to conform my conduct to its aspirational ideals;</a:t>
            </a:r>
          </a:p>
          <a:p>
            <a:pPr algn="l">
              <a:lnSpc>
                <a:spcPts val="4320"/>
              </a:lnSpc>
            </a:pPr>
            <a:endParaRPr lang="en-US" sz="3600">
              <a:solidFill>
                <a:srgbClr val="011C50"/>
              </a:solidFill>
              <a:latin typeface="Gidole"/>
              <a:ea typeface="Gidole"/>
              <a:cs typeface="Gidole"/>
              <a:sym typeface="Gidole"/>
            </a:endParaRPr>
          </a:p>
          <a:p>
            <a:pPr marL="777240" lvl="1" indent="-388620" algn="l">
              <a:lnSpc>
                <a:spcPts val="4320"/>
              </a:lnSpc>
              <a:buFont typeface="Arial"/>
              <a:buChar char="•"/>
            </a:pPr>
            <a:r>
              <a:rPr lang="en-US" sz="3600">
                <a:solidFill>
                  <a:srgbClr val="011C50"/>
                </a:solidFill>
                <a:latin typeface="Gidole"/>
                <a:ea typeface="Gidole"/>
                <a:cs typeface="Gidole"/>
                <a:sym typeface="Gidole"/>
              </a:rPr>
              <a:t>To act honestly in all real estate dealings;</a:t>
            </a:r>
          </a:p>
          <a:p>
            <a:pPr algn="l">
              <a:lnSpc>
                <a:spcPts val="4320"/>
              </a:lnSpc>
            </a:pPr>
            <a:endParaRPr lang="en-US" sz="3600">
              <a:solidFill>
                <a:srgbClr val="011C50"/>
              </a:solidFill>
              <a:latin typeface="Gidole"/>
              <a:ea typeface="Gidole"/>
              <a:cs typeface="Gidole"/>
              <a:sym typeface="Gidole"/>
            </a:endParaRPr>
          </a:p>
          <a:p>
            <a:pPr marL="777240" lvl="1" indent="-388620" algn="l">
              <a:lnSpc>
                <a:spcPts val="4320"/>
              </a:lnSpc>
              <a:buFont typeface="Arial"/>
              <a:buChar char="•"/>
            </a:pPr>
            <a:r>
              <a:rPr lang="en-US" sz="3600">
                <a:solidFill>
                  <a:srgbClr val="011C50"/>
                </a:solidFill>
                <a:latin typeface="Gidole"/>
                <a:ea typeface="Gidole"/>
                <a:cs typeface="Gidole"/>
                <a:sym typeface="Gidole"/>
              </a:rPr>
              <a:t>To protect the individual right of real estate ownership and to widen the opportunity to enjoy it;</a:t>
            </a:r>
          </a:p>
          <a:p>
            <a:pPr algn="l">
              <a:lnSpc>
                <a:spcPts val="4320"/>
              </a:lnSpc>
            </a:pPr>
            <a:endParaRPr lang="en-US" sz="3600">
              <a:solidFill>
                <a:srgbClr val="011C50"/>
              </a:solidFill>
              <a:latin typeface="Gidole"/>
              <a:ea typeface="Gidole"/>
              <a:cs typeface="Gidole"/>
              <a:sym typeface="Gidole"/>
            </a:endParaRPr>
          </a:p>
          <a:p>
            <a:pPr marL="777240" lvl="1" indent="-388620" algn="l">
              <a:lnSpc>
                <a:spcPts val="4320"/>
              </a:lnSpc>
              <a:buFont typeface="Arial"/>
              <a:buChar char="•"/>
            </a:pPr>
            <a:r>
              <a:rPr lang="en-US" sz="3600">
                <a:solidFill>
                  <a:srgbClr val="011C50"/>
                </a:solidFill>
                <a:latin typeface="Gidole"/>
                <a:ea typeface="Gidole"/>
                <a:cs typeface="Gidole"/>
                <a:sym typeface="Gidole"/>
              </a:rPr>
              <a:t>To seek to better represent my clients by building my knowledge and competence.</a:t>
            </a:r>
          </a:p>
        </p:txBody>
      </p:sp>
      <p:sp>
        <p:nvSpPr>
          <p:cNvPr id="9" name="TextBox 9"/>
          <p:cNvSpPr txBox="1"/>
          <p:nvPr/>
        </p:nvSpPr>
        <p:spPr>
          <a:xfrm>
            <a:off x="374679" y="1028700"/>
            <a:ext cx="3626902" cy="2371725"/>
          </a:xfrm>
          <a:prstGeom prst="rect">
            <a:avLst/>
          </a:prstGeom>
        </p:spPr>
        <p:txBody>
          <a:bodyPr lIns="0" tIns="0" rIns="0" bIns="0" rtlCol="0" anchor="t">
            <a:spAutoFit/>
          </a:bodyPr>
          <a:lstStyle/>
          <a:p>
            <a:pPr algn="l">
              <a:lnSpc>
                <a:spcPts val="6240"/>
              </a:lnSpc>
            </a:pPr>
            <a:r>
              <a:rPr lang="en-US" sz="5200">
                <a:solidFill>
                  <a:srgbClr val="FFFFFF"/>
                </a:solidFill>
                <a:latin typeface="League Spartan"/>
                <a:ea typeface="League Spartan"/>
                <a:cs typeface="League Spartan"/>
                <a:sym typeface="League Spartan"/>
              </a:rPr>
              <a:t>THE</a:t>
            </a:r>
          </a:p>
          <a:p>
            <a:pPr algn="l">
              <a:lnSpc>
                <a:spcPts val="6240"/>
              </a:lnSpc>
            </a:pPr>
            <a:r>
              <a:rPr lang="en-US" sz="5200">
                <a:solidFill>
                  <a:srgbClr val="FFFFFF"/>
                </a:solidFill>
                <a:latin typeface="League Spartan"/>
                <a:ea typeface="League Spartan"/>
                <a:cs typeface="League Spartan"/>
                <a:sym typeface="League Spartan"/>
              </a:rPr>
              <a:t>REALTOR® PLEDGE</a:t>
            </a:r>
          </a:p>
        </p:txBody>
      </p:sp>
      <p:sp>
        <p:nvSpPr>
          <p:cNvPr id="10" name="Freeform 10"/>
          <p:cNvSpPr/>
          <p:nvPr/>
        </p:nvSpPr>
        <p:spPr>
          <a:xfrm>
            <a:off x="670918" y="8886805"/>
            <a:ext cx="3034423" cy="895155"/>
          </a:xfrm>
          <a:custGeom>
            <a:avLst/>
            <a:gdLst/>
            <a:ahLst/>
            <a:cxnLst/>
            <a:rect l="l" t="t" r="r" b="b"/>
            <a:pathLst>
              <a:path w="3034423" h="895155">
                <a:moveTo>
                  <a:pt x="0" y="0"/>
                </a:moveTo>
                <a:lnTo>
                  <a:pt x="3034424" y="0"/>
                </a:lnTo>
                <a:lnTo>
                  <a:pt x="3034424" y="895155"/>
                </a:lnTo>
                <a:lnTo>
                  <a:pt x="0" y="895155"/>
                </a:lnTo>
                <a:lnTo>
                  <a:pt x="0" y="0"/>
                </a:lnTo>
                <a:close/>
              </a:path>
            </a:pathLst>
          </a:custGeom>
          <a:blipFill>
            <a:blip r:embed="rId4"/>
            <a:stretch>
              <a:fillRect/>
            </a:stretch>
          </a:blipFill>
        </p:spPr>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11C50"/>
        </a:solidFill>
        <a:effectLst/>
      </p:bgPr>
    </p:bg>
    <p:spTree>
      <p:nvGrpSpPr>
        <p:cNvPr id="1" name=""/>
        <p:cNvGrpSpPr/>
        <p:nvPr/>
      </p:nvGrpSpPr>
      <p:grpSpPr>
        <a:xfrm>
          <a:off x="0" y="0"/>
          <a:ext cx="0" cy="0"/>
          <a:chOff x="0" y="0"/>
          <a:chExt cx="0" cy="0"/>
        </a:xfrm>
      </p:grpSpPr>
      <p:grpSp>
        <p:nvGrpSpPr>
          <p:cNvPr id="2" name="Group 2"/>
          <p:cNvGrpSpPr/>
          <p:nvPr/>
        </p:nvGrpSpPr>
        <p:grpSpPr>
          <a:xfrm>
            <a:off x="-2047899" y="-2157747"/>
            <a:ext cx="9201199" cy="9700295"/>
            <a:chOff x="0" y="0"/>
            <a:chExt cx="12268265" cy="12933727"/>
          </a:xfrm>
        </p:grpSpPr>
        <p:sp>
          <p:nvSpPr>
            <p:cNvPr id="3" name="Freeform 3"/>
            <p:cNvSpPr/>
            <p:nvPr/>
          </p:nvSpPr>
          <p:spPr>
            <a:xfrm>
              <a:off x="1456267" y="2573866"/>
              <a:ext cx="10811999" cy="10359861"/>
            </a:xfrm>
            <a:custGeom>
              <a:avLst/>
              <a:gdLst/>
              <a:ahLst/>
              <a:cxnLst/>
              <a:rect l="l" t="t" r="r" b="b"/>
              <a:pathLst>
                <a:path w="10811999" h="10359861">
                  <a:moveTo>
                    <a:pt x="0" y="0"/>
                  </a:moveTo>
                  <a:lnTo>
                    <a:pt x="10811998" y="0"/>
                  </a:lnTo>
                  <a:lnTo>
                    <a:pt x="10811998"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0811999" cy="10359861"/>
            </a:xfrm>
            <a:custGeom>
              <a:avLst/>
              <a:gdLst/>
              <a:ahLst/>
              <a:cxnLst/>
              <a:rect l="l" t="t" r="r" b="b"/>
              <a:pathLst>
                <a:path w="10811999" h="10359861">
                  <a:moveTo>
                    <a:pt x="0" y="0"/>
                  </a:moveTo>
                  <a:lnTo>
                    <a:pt x="10811999" y="0"/>
                  </a:lnTo>
                  <a:lnTo>
                    <a:pt x="10811999" y="10359861"/>
                  </a:lnTo>
                  <a:lnTo>
                    <a:pt x="0" y="10359861"/>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grpSp>
      <p:sp>
        <p:nvSpPr>
          <p:cNvPr id="5" name="TextBox 5"/>
          <p:cNvSpPr txBox="1"/>
          <p:nvPr/>
        </p:nvSpPr>
        <p:spPr>
          <a:xfrm>
            <a:off x="4202999" y="1080783"/>
            <a:ext cx="9882001" cy="2122170"/>
          </a:xfrm>
          <a:prstGeom prst="rect">
            <a:avLst/>
          </a:prstGeom>
        </p:spPr>
        <p:txBody>
          <a:bodyPr lIns="0" tIns="0" rIns="0" bIns="0" rtlCol="0" anchor="t">
            <a:spAutoFit/>
          </a:bodyPr>
          <a:lstStyle/>
          <a:p>
            <a:pPr algn="ctr">
              <a:lnSpc>
                <a:spcPts val="8699"/>
              </a:lnSpc>
            </a:pPr>
            <a:r>
              <a:rPr lang="en-US" sz="5799">
                <a:solidFill>
                  <a:srgbClr val="FFFFFF"/>
                </a:solidFill>
                <a:latin typeface="League Spartan"/>
                <a:ea typeface="League Spartan"/>
                <a:cs typeface="League Spartan"/>
                <a:sym typeface="League Spartan"/>
              </a:rPr>
              <a:t>CONGRATULATIONS &amp;</a:t>
            </a:r>
          </a:p>
          <a:p>
            <a:pPr algn="ctr">
              <a:lnSpc>
                <a:spcPts val="8699"/>
              </a:lnSpc>
            </a:pPr>
            <a:r>
              <a:rPr lang="en-US" sz="5799">
                <a:solidFill>
                  <a:srgbClr val="FFFFFF"/>
                </a:solidFill>
                <a:latin typeface="League Spartan"/>
                <a:ea typeface="League Spartan"/>
                <a:cs typeface="League Spartan"/>
                <a:sym typeface="League Spartan"/>
              </a:rPr>
              <a:t>WELCOME TO RASCW!!!</a:t>
            </a:r>
          </a:p>
        </p:txBody>
      </p:sp>
      <p:sp>
        <p:nvSpPr>
          <p:cNvPr id="6" name="TextBox 6"/>
          <p:cNvSpPr txBox="1"/>
          <p:nvPr/>
        </p:nvSpPr>
        <p:spPr>
          <a:xfrm>
            <a:off x="2308588" y="4254500"/>
            <a:ext cx="13670824" cy="1587500"/>
          </a:xfrm>
          <a:prstGeom prst="rect">
            <a:avLst/>
          </a:prstGeom>
        </p:spPr>
        <p:txBody>
          <a:bodyPr lIns="0" tIns="0" rIns="0" bIns="0" rtlCol="0" anchor="t">
            <a:spAutoFit/>
          </a:bodyPr>
          <a:lstStyle/>
          <a:p>
            <a:pPr algn="ctr">
              <a:lnSpc>
                <a:spcPts val="6460"/>
              </a:lnSpc>
            </a:pPr>
            <a:r>
              <a:rPr lang="en-US" sz="3800">
                <a:solidFill>
                  <a:srgbClr val="FFFFFF"/>
                </a:solidFill>
                <a:latin typeface="Gidole"/>
                <a:ea typeface="Gidole"/>
                <a:cs typeface="Gidole"/>
                <a:sym typeface="Gidole"/>
              </a:rPr>
              <a:t>Presentation of certificates and pins</a:t>
            </a:r>
          </a:p>
          <a:p>
            <a:pPr algn="ctr">
              <a:lnSpc>
                <a:spcPts val="6460"/>
              </a:lnSpc>
            </a:pPr>
            <a:r>
              <a:rPr lang="en-US" sz="3800">
                <a:solidFill>
                  <a:srgbClr val="FFFFFF"/>
                </a:solidFill>
                <a:latin typeface="Gidole"/>
                <a:ea typeface="Gidole"/>
                <a:cs typeface="Gidole"/>
                <a:sym typeface="Gidole"/>
              </a:rPr>
              <a:t>A link to the presentation slides will be emailed</a:t>
            </a:r>
          </a:p>
        </p:txBody>
      </p:sp>
      <p:sp>
        <p:nvSpPr>
          <p:cNvPr id="7" name="TextBox 7"/>
          <p:cNvSpPr txBox="1"/>
          <p:nvPr/>
        </p:nvSpPr>
        <p:spPr>
          <a:xfrm>
            <a:off x="6214111" y="7418157"/>
            <a:ext cx="5859776" cy="523875"/>
          </a:xfrm>
          <a:prstGeom prst="rect">
            <a:avLst/>
          </a:prstGeom>
        </p:spPr>
        <p:txBody>
          <a:bodyPr wrap="square" lIns="0" tIns="0" rIns="0" bIns="0" rtlCol="0" anchor="t">
            <a:spAutoFit/>
          </a:bodyPr>
          <a:lstStyle/>
          <a:p>
            <a:pPr algn="ctr">
              <a:lnSpc>
                <a:spcPts val="4200"/>
              </a:lnSpc>
            </a:pPr>
            <a:r>
              <a:rPr lang="en-US" sz="3000" u="sng" dirty="0">
                <a:solidFill>
                  <a:srgbClr val="FFFFFF"/>
                </a:solidFill>
                <a:latin typeface="League Spartan"/>
                <a:ea typeface="League Spartan"/>
                <a:cs typeface="League Spartan"/>
                <a:sym typeface="League Spartan"/>
                <a:hlinkClick r:id="rId4" tooltip="http://rascw.org"/>
              </a:rPr>
              <a:t>rascw.org</a:t>
            </a:r>
            <a:r>
              <a:rPr lang="en-US" sz="3000" dirty="0">
                <a:solidFill>
                  <a:srgbClr val="FFFFFF"/>
                </a:solidFill>
                <a:latin typeface="League Spartan"/>
                <a:ea typeface="League Spartan"/>
                <a:cs typeface="League Spartan"/>
                <a:sym typeface="League Spartan"/>
              </a:rPr>
              <a:t>   608-240-2800</a:t>
            </a:r>
          </a:p>
        </p:txBody>
      </p:sp>
      <p:sp>
        <p:nvSpPr>
          <p:cNvPr id="8" name="Freeform 8"/>
          <p:cNvSpPr/>
          <p:nvPr/>
        </p:nvSpPr>
        <p:spPr>
          <a:xfrm>
            <a:off x="6560824" y="8341517"/>
            <a:ext cx="5166351" cy="1524074"/>
          </a:xfrm>
          <a:custGeom>
            <a:avLst/>
            <a:gdLst/>
            <a:ahLst/>
            <a:cxnLst/>
            <a:rect l="l" t="t" r="r" b="b"/>
            <a:pathLst>
              <a:path w="5166351" h="1524074">
                <a:moveTo>
                  <a:pt x="0" y="0"/>
                </a:moveTo>
                <a:lnTo>
                  <a:pt x="5166352" y="0"/>
                </a:lnTo>
                <a:lnTo>
                  <a:pt x="5166352" y="1524074"/>
                </a:lnTo>
                <a:lnTo>
                  <a:pt x="0" y="1524074"/>
                </a:lnTo>
                <a:lnTo>
                  <a:pt x="0" y="0"/>
                </a:lnTo>
                <a:close/>
              </a:path>
            </a:pathLst>
          </a:custGeom>
          <a:blipFill>
            <a:blip r:embed="rId5"/>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4653</Words>
  <Application>Microsoft Office PowerPoint</Application>
  <PresentationFormat>Custom</PresentationFormat>
  <Paragraphs>733</Paragraphs>
  <Slides>97</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97</vt:i4>
      </vt:variant>
    </vt:vector>
  </HeadingPairs>
  <TitlesOfParts>
    <vt:vector size="106" baseType="lpstr">
      <vt:lpstr>League Spartan</vt:lpstr>
      <vt:lpstr>Canva Sans Bold</vt:lpstr>
      <vt:lpstr>Open Sans Bold</vt:lpstr>
      <vt:lpstr>Telegraf Bold</vt:lpstr>
      <vt:lpstr>Calibri</vt:lpstr>
      <vt:lpstr>Arial</vt:lpstr>
      <vt:lpstr>Gidole</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In-Person Orientation Presentation (Updated)</dc:title>
  <cp:lastModifiedBy>Ashley Holland</cp:lastModifiedBy>
  <cp:revision>2</cp:revision>
  <dcterms:created xsi:type="dcterms:W3CDTF">2006-08-16T00:00:00Z</dcterms:created>
  <dcterms:modified xsi:type="dcterms:W3CDTF">2025-11-20T15:15:22Z</dcterms:modified>
  <dc:identifier>DAE7KEWlGxQ</dc:identifier>
</cp:coreProperties>
</file>